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6" r:id="rId11"/>
    <p:sldId id="267" r:id="rId12"/>
    <p:sldId id="268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</p:sldIdLst>
  <p:sldSz cx="18288000" cy="10287000"/>
  <p:notesSz cx="6858000" cy="9144000"/>
  <p:embeddedFontLst>
    <p:embeddedFont>
      <p:font typeface="29LT Riwaya" panose="020B0604020202020204" charset="-78"/>
      <p:regular r:id="rId25"/>
    </p:embeddedFont>
    <p:embeddedFont>
      <p:font typeface="29LT Riwaya Bold" panose="020B0604020202020204" charset="-78"/>
      <p:regular r:id="rId2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61" d="100"/>
          <a:sy n="61" d="100"/>
        </p:scale>
        <p:origin x="78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2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1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1/28/2026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1/28/2026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sv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sv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svg"/><Relationship Id="rId3" Type="http://schemas.openxmlformats.org/officeDocument/2006/relationships/image" Target="../media/image1.png"/><Relationship Id="rId7" Type="http://schemas.openxmlformats.org/officeDocument/2006/relationships/image" Target="../media/image14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2.sv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svg"/><Relationship Id="rId3" Type="http://schemas.openxmlformats.org/officeDocument/2006/relationships/image" Target="../media/image1.png"/><Relationship Id="rId7" Type="http://schemas.openxmlformats.org/officeDocument/2006/relationships/image" Target="../media/image14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2.sv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svg"/><Relationship Id="rId3" Type="http://schemas.openxmlformats.org/officeDocument/2006/relationships/image" Target="../media/image1.png"/><Relationship Id="rId7" Type="http://schemas.openxmlformats.org/officeDocument/2006/relationships/image" Target="../media/image14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10" Type="http://schemas.openxmlformats.org/officeDocument/2006/relationships/image" Target="../media/image18.svg"/><Relationship Id="rId4" Type="http://schemas.openxmlformats.org/officeDocument/2006/relationships/image" Target="../media/image2.svg"/><Relationship Id="rId9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svg"/><Relationship Id="rId3" Type="http://schemas.openxmlformats.org/officeDocument/2006/relationships/image" Target="../media/image1.png"/><Relationship Id="rId7" Type="http://schemas.openxmlformats.org/officeDocument/2006/relationships/image" Target="../media/image14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2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svg"/><Relationship Id="rId5" Type="http://schemas.openxmlformats.org/officeDocument/2006/relationships/image" Target="../media/image14.png"/><Relationship Id="rId4" Type="http://schemas.openxmlformats.org/officeDocument/2006/relationships/image" Target="../media/image2.sv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svg"/><Relationship Id="rId3" Type="http://schemas.openxmlformats.org/officeDocument/2006/relationships/image" Target="../media/image1.png"/><Relationship Id="rId7" Type="http://schemas.openxmlformats.org/officeDocument/2006/relationships/image" Target="../media/image14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2.svg"/><Relationship Id="rId9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15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sv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15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svg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15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svg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image" Target="../media/image26.png"/><Relationship Id="rId3" Type="http://schemas.openxmlformats.org/officeDocument/2006/relationships/image" Target="../media/image2.svg"/><Relationship Id="rId7" Type="http://schemas.openxmlformats.org/officeDocument/2006/relationships/image" Target="../media/image15.svg"/><Relationship Id="rId12" Type="http://schemas.openxmlformats.org/officeDocument/2006/relationships/image" Target="../media/image2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11" Type="http://schemas.openxmlformats.org/officeDocument/2006/relationships/image" Target="../media/image24.svg"/><Relationship Id="rId5" Type="http://schemas.openxmlformats.org/officeDocument/2006/relationships/image" Target="../media/image13.svg"/><Relationship Id="rId10" Type="http://schemas.openxmlformats.org/officeDocument/2006/relationships/image" Target="../media/image23.png"/><Relationship Id="rId4" Type="http://schemas.openxmlformats.org/officeDocument/2006/relationships/image" Target="../media/image12.png"/><Relationship Id="rId9" Type="http://schemas.openxmlformats.org/officeDocument/2006/relationships/image" Target="../media/image22.svg"/><Relationship Id="rId14" Type="http://schemas.openxmlformats.org/officeDocument/2006/relationships/image" Target="../media/image27.sv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svg"/><Relationship Id="rId5" Type="http://schemas.openxmlformats.org/officeDocument/2006/relationships/image" Target="../media/image14.png"/><Relationship Id="rId4" Type="http://schemas.openxmlformats.org/officeDocument/2006/relationships/image" Target="../media/image2.sv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svg"/><Relationship Id="rId3" Type="http://schemas.openxmlformats.org/officeDocument/2006/relationships/image" Target="../media/image2.svg"/><Relationship Id="rId7" Type="http://schemas.openxmlformats.org/officeDocument/2006/relationships/image" Target="../media/image2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15.svg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svg"/><Relationship Id="rId5" Type="http://schemas.openxmlformats.org/officeDocument/2006/relationships/image" Target="../media/image14.png"/><Relationship Id="rId4" Type="http://schemas.openxmlformats.org/officeDocument/2006/relationships/image" Target="../media/image2.sv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2.svg"/><Relationship Id="rId7" Type="http://schemas.openxmlformats.org/officeDocument/2006/relationships/image" Target="../media/image15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svg"/><Relationship Id="rId4" Type="http://schemas.openxmlformats.org/officeDocument/2006/relationships/image" Target="../media/image12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2.svg"/><Relationship Id="rId7" Type="http://schemas.openxmlformats.org/officeDocument/2006/relationships/image" Target="../media/image15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svg"/><Relationship Id="rId4" Type="http://schemas.openxmlformats.org/officeDocument/2006/relationships/image" Target="../media/image12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2.svg"/><Relationship Id="rId7" Type="http://schemas.openxmlformats.org/officeDocument/2006/relationships/image" Target="../media/image15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svg"/><Relationship Id="rId4" Type="http://schemas.openxmlformats.org/officeDocument/2006/relationships/image" Target="../media/image1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15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svg"/><Relationship Id="rId4" Type="http://schemas.openxmlformats.org/officeDocument/2006/relationships/image" Target="../media/image12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.svg"/><Relationship Id="rId7" Type="http://schemas.openxmlformats.org/officeDocument/2006/relationships/image" Target="../media/image15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11" Type="http://schemas.openxmlformats.org/officeDocument/2006/relationships/image" Target="../media/image34.svg"/><Relationship Id="rId5" Type="http://schemas.openxmlformats.org/officeDocument/2006/relationships/image" Target="../media/image13.svg"/><Relationship Id="rId10" Type="http://schemas.openxmlformats.org/officeDocument/2006/relationships/image" Target="../media/image33.png"/><Relationship Id="rId4" Type="http://schemas.openxmlformats.org/officeDocument/2006/relationships/image" Target="../media/image12.png"/><Relationship Id="rId9" Type="http://schemas.openxmlformats.org/officeDocument/2006/relationships/image" Target="../media/image32.sv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2.svg"/><Relationship Id="rId7" Type="http://schemas.openxmlformats.org/officeDocument/2006/relationships/image" Target="../media/image15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svg"/><Relationship Id="rId4" Type="http://schemas.openxmlformats.org/officeDocument/2006/relationships/image" Target="../media/image12.png"/><Relationship Id="rId9" Type="http://schemas.openxmlformats.org/officeDocument/2006/relationships/image" Target="../media/image36.sv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2.svg"/><Relationship Id="rId7" Type="http://schemas.openxmlformats.org/officeDocument/2006/relationships/image" Target="../media/image15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svg"/><Relationship Id="rId4" Type="http://schemas.openxmlformats.org/officeDocument/2006/relationships/image" Target="../media/image12.png"/><Relationship Id="rId9" Type="http://schemas.openxmlformats.org/officeDocument/2006/relationships/image" Target="../media/image38.sv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2.svg"/><Relationship Id="rId7" Type="http://schemas.openxmlformats.org/officeDocument/2006/relationships/image" Target="../media/image15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svg"/><Relationship Id="rId4" Type="http://schemas.openxmlformats.org/officeDocument/2006/relationships/image" Target="../media/image12.png"/><Relationship Id="rId9" Type="http://schemas.openxmlformats.org/officeDocument/2006/relationships/image" Target="../media/image40.sv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2.svg"/><Relationship Id="rId7" Type="http://schemas.openxmlformats.org/officeDocument/2006/relationships/image" Target="../media/image15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svg"/><Relationship Id="rId4" Type="http://schemas.openxmlformats.org/officeDocument/2006/relationships/image" Target="../media/image12.png"/><Relationship Id="rId9" Type="http://schemas.openxmlformats.org/officeDocument/2006/relationships/image" Target="../media/image40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028700" y="3024167"/>
            <a:ext cx="860670" cy="380896"/>
          </a:xfrm>
          <a:custGeom>
            <a:avLst/>
            <a:gdLst/>
            <a:ahLst/>
            <a:cxnLst/>
            <a:rect l="l" t="t" r="r" b="b"/>
            <a:pathLst>
              <a:path w="860670" h="380896">
                <a:moveTo>
                  <a:pt x="0" y="0"/>
                </a:moveTo>
                <a:lnTo>
                  <a:pt x="860670" y="0"/>
                </a:lnTo>
                <a:lnTo>
                  <a:pt x="860670" y="380897"/>
                </a:lnTo>
                <a:lnTo>
                  <a:pt x="0" y="38089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r="-18307" b="-41349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7509925" y="8636907"/>
            <a:ext cx="860670" cy="380896"/>
          </a:xfrm>
          <a:custGeom>
            <a:avLst/>
            <a:gdLst/>
            <a:ahLst/>
            <a:cxnLst/>
            <a:rect l="l" t="t" r="r" b="b"/>
            <a:pathLst>
              <a:path w="860670" h="380896">
                <a:moveTo>
                  <a:pt x="0" y="0"/>
                </a:moveTo>
                <a:lnTo>
                  <a:pt x="860670" y="0"/>
                </a:lnTo>
                <a:lnTo>
                  <a:pt x="860670" y="380896"/>
                </a:lnTo>
                <a:lnTo>
                  <a:pt x="0" y="38089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r="-18307" b="-41349"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3819312" y="411394"/>
            <a:ext cx="3613042" cy="2803222"/>
          </a:xfrm>
          <a:custGeom>
            <a:avLst/>
            <a:gdLst/>
            <a:ahLst/>
            <a:cxnLst/>
            <a:rect l="l" t="t" r="r" b="b"/>
            <a:pathLst>
              <a:path w="3613042" h="2803222">
                <a:moveTo>
                  <a:pt x="0" y="0"/>
                </a:moveTo>
                <a:lnTo>
                  <a:pt x="3613042" y="0"/>
                </a:lnTo>
                <a:lnTo>
                  <a:pt x="3613042" y="2803221"/>
                </a:lnTo>
                <a:lnTo>
                  <a:pt x="0" y="280322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grpSp>
        <p:nvGrpSpPr>
          <p:cNvPr id="5" name="Group 5"/>
          <p:cNvGrpSpPr/>
          <p:nvPr/>
        </p:nvGrpSpPr>
        <p:grpSpPr>
          <a:xfrm>
            <a:off x="-134944" y="-936715"/>
            <a:ext cx="4048626" cy="12914000"/>
            <a:chOff x="0" y="0"/>
            <a:chExt cx="1066305" cy="3401218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066305" cy="3401218"/>
            </a:xfrm>
            <a:custGeom>
              <a:avLst/>
              <a:gdLst/>
              <a:ahLst/>
              <a:cxnLst/>
              <a:rect l="l" t="t" r="r" b="b"/>
              <a:pathLst>
                <a:path w="1066305" h="3401218">
                  <a:moveTo>
                    <a:pt x="97524" y="0"/>
                  </a:moveTo>
                  <a:lnTo>
                    <a:pt x="968781" y="0"/>
                  </a:lnTo>
                  <a:cubicBezTo>
                    <a:pt x="994646" y="0"/>
                    <a:pt x="1019452" y="10275"/>
                    <a:pt x="1037741" y="28564"/>
                  </a:cubicBezTo>
                  <a:cubicBezTo>
                    <a:pt x="1056030" y="46853"/>
                    <a:pt x="1066305" y="71659"/>
                    <a:pt x="1066305" y="97524"/>
                  </a:cubicBezTo>
                  <a:lnTo>
                    <a:pt x="1066305" y="3303694"/>
                  </a:lnTo>
                  <a:cubicBezTo>
                    <a:pt x="1066305" y="3329560"/>
                    <a:pt x="1056030" y="3354365"/>
                    <a:pt x="1037741" y="3372654"/>
                  </a:cubicBezTo>
                  <a:cubicBezTo>
                    <a:pt x="1019452" y="3390943"/>
                    <a:pt x="994646" y="3401218"/>
                    <a:pt x="968781" y="3401218"/>
                  </a:cubicBezTo>
                  <a:lnTo>
                    <a:pt x="97524" y="3401218"/>
                  </a:lnTo>
                  <a:cubicBezTo>
                    <a:pt x="71659" y="3401218"/>
                    <a:pt x="46853" y="3390943"/>
                    <a:pt x="28564" y="3372654"/>
                  </a:cubicBezTo>
                  <a:cubicBezTo>
                    <a:pt x="10275" y="3354365"/>
                    <a:pt x="0" y="3329560"/>
                    <a:pt x="0" y="3303694"/>
                  </a:cubicBezTo>
                  <a:lnTo>
                    <a:pt x="0" y="97524"/>
                  </a:lnTo>
                  <a:cubicBezTo>
                    <a:pt x="0" y="71659"/>
                    <a:pt x="10275" y="46853"/>
                    <a:pt x="28564" y="28564"/>
                  </a:cubicBezTo>
                  <a:cubicBezTo>
                    <a:pt x="46853" y="10275"/>
                    <a:pt x="71659" y="0"/>
                    <a:pt x="97524" y="0"/>
                  </a:cubicBezTo>
                  <a:close/>
                </a:path>
              </a:pathLst>
            </a:custGeom>
            <a:solidFill>
              <a:srgbClr val="D9D9D9"/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0" y="-28575"/>
              <a:ext cx="1066305" cy="342979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8" name="Freeform 8"/>
          <p:cNvSpPr/>
          <p:nvPr/>
        </p:nvSpPr>
        <p:spPr>
          <a:xfrm>
            <a:off x="172881" y="6492310"/>
            <a:ext cx="3432977" cy="2902426"/>
          </a:xfrm>
          <a:custGeom>
            <a:avLst/>
            <a:gdLst/>
            <a:ahLst/>
            <a:cxnLst/>
            <a:rect l="l" t="t" r="r" b="b"/>
            <a:pathLst>
              <a:path w="3432977" h="2902426">
                <a:moveTo>
                  <a:pt x="0" y="0"/>
                </a:moveTo>
                <a:lnTo>
                  <a:pt x="3432977" y="0"/>
                </a:lnTo>
                <a:lnTo>
                  <a:pt x="3432977" y="2902427"/>
                </a:lnTo>
                <a:lnTo>
                  <a:pt x="0" y="2902427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593880" y="3214615"/>
            <a:ext cx="3011979" cy="2962692"/>
          </a:xfrm>
          <a:custGeom>
            <a:avLst/>
            <a:gdLst/>
            <a:ahLst/>
            <a:cxnLst/>
            <a:rect l="l" t="t" r="r" b="b"/>
            <a:pathLst>
              <a:path w="3011979" h="2962692">
                <a:moveTo>
                  <a:pt x="0" y="0"/>
                </a:moveTo>
                <a:lnTo>
                  <a:pt x="3011978" y="0"/>
                </a:lnTo>
                <a:lnTo>
                  <a:pt x="3011978" y="2962692"/>
                </a:lnTo>
                <a:lnTo>
                  <a:pt x="0" y="2962692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326658" y="237916"/>
            <a:ext cx="3125424" cy="2471926"/>
          </a:xfrm>
          <a:custGeom>
            <a:avLst/>
            <a:gdLst/>
            <a:ahLst/>
            <a:cxnLst/>
            <a:rect l="l" t="t" r="r" b="b"/>
            <a:pathLst>
              <a:path w="3125424" h="2471926">
                <a:moveTo>
                  <a:pt x="0" y="0"/>
                </a:moveTo>
                <a:lnTo>
                  <a:pt x="3125423" y="0"/>
                </a:lnTo>
                <a:lnTo>
                  <a:pt x="3125423" y="2471926"/>
                </a:lnTo>
                <a:lnTo>
                  <a:pt x="0" y="2471926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7587312" y="2390735"/>
            <a:ext cx="4006819" cy="14858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12181"/>
              </a:lnSpc>
            </a:pPr>
            <a:r>
              <a:rPr lang="ar-EG" sz="8701" b="1">
                <a:solidFill>
                  <a:srgbClr val="30B445"/>
                </a:solidFill>
                <a:latin typeface="29LT Riwaya Bold"/>
                <a:ea typeface="29LT Riwaya Bold"/>
                <a:cs typeface="29LT Riwaya Bold"/>
                <a:sym typeface="29LT Riwaya Bold"/>
                <a:rtl/>
              </a:rPr>
              <a:t>ورشة عمل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3913683" y="4320155"/>
            <a:ext cx="12777478" cy="22764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9140"/>
              </a:lnSpc>
            </a:pPr>
            <a:r>
              <a:rPr lang="ar-EG" sz="6528" b="1">
                <a:solidFill>
                  <a:srgbClr val="000000"/>
                </a:solidFill>
                <a:latin typeface="29LT Riwaya Bold"/>
                <a:ea typeface="29LT Riwaya Bold"/>
                <a:cs typeface="29LT Riwaya Bold"/>
                <a:sym typeface="29LT Riwaya Bold"/>
                <a:rtl/>
              </a:rPr>
              <a:t>مهارات التعلم الذاتي والبحث الآمن عبر الانترنت 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1277600" y="6492310"/>
            <a:ext cx="5584994" cy="126957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ts val="9884"/>
              </a:lnSpc>
            </a:pPr>
            <a:r>
              <a:rPr lang="ar-SA" sz="7060" b="1" dirty="0">
                <a:solidFill>
                  <a:srgbClr val="30B445"/>
                </a:solidFill>
                <a:latin typeface="29LT Riwaya Bold"/>
                <a:ea typeface="29LT Riwaya Bold"/>
                <a:cs typeface="29LT Riwaya Bold"/>
                <a:sym typeface="29LT Riwaya Bold"/>
                <a:rtl/>
              </a:rPr>
              <a:t>تنفيذ المعلمة </a:t>
            </a:r>
            <a:r>
              <a:rPr lang="ar-EG" sz="7060" b="1" dirty="0">
                <a:solidFill>
                  <a:srgbClr val="30B445"/>
                </a:solidFill>
                <a:latin typeface="29LT Riwaya Bold"/>
                <a:ea typeface="29LT Riwaya Bold"/>
                <a:cs typeface="29LT Riwaya Bold"/>
                <a:sym typeface="29LT Riwaya Bold"/>
                <a:rtl/>
              </a:rPr>
              <a:t>: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1734800" y="7582200"/>
            <a:ext cx="4880641" cy="126957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9884"/>
              </a:lnSpc>
            </a:pPr>
            <a:r>
              <a:rPr lang="ar-SA" sz="7060" b="1" dirty="0">
                <a:solidFill>
                  <a:srgbClr val="30B445"/>
                </a:solidFill>
                <a:latin typeface="29LT Riwaya Bold"/>
                <a:ea typeface="29LT Riwaya Bold"/>
                <a:cs typeface="29LT Riwaya Bold"/>
                <a:sym typeface="29LT Riwaya Bold"/>
                <a:rtl/>
              </a:rPr>
              <a:t>الصف </a:t>
            </a:r>
            <a:r>
              <a:rPr lang="ar-EG" sz="7060" b="1" dirty="0">
                <a:solidFill>
                  <a:srgbClr val="30B445"/>
                </a:solidFill>
                <a:latin typeface="29LT Riwaya Bold"/>
                <a:ea typeface="29LT Riwaya Bold"/>
                <a:cs typeface="29LT Riwaya Bold"/>
                <a:sym typeface="29LT Riwaya Bold"/>
                <a:rtl/>
              </a:rPr>
              <a:t>:</a:t>
            </a:r>
          </a:p>
        </p:txBody>
      </p:sp>
      <p:pic>
        <p:nvPicPr>
          <p:cNvPr id="18" name="صورة 17">
            <a:extLst>
              <a:ext uri="{FF2B5EF4-FFF2-40B4-BE49-F238E27FC236}">
                <a16:creationId xmlns:a16="http://schemas.microsoft.com/office/drawing/2014/main" id="{D2324CBD-F8EE-6370-8266-6EF2AC790A55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641242" y="6682"/>
            <a:ext cx="4379595" cy="4379595"/>
          </a:xfrm>
          <a:prstGeom prst="rect">
            <a:avLst/>
          </a:prstGeom>
        </p:spPr>
      </p:pic>
      <p:sp>
        <p:nvSpPr>
          <p:cNvPr id="19" name="TextBox 14">
            <a:extLst>
              <a:ext uri="{FF2B5EF4-FFF2-40B4-BE49-F238E27FC236}">
                <a16:creationId xmlns:a16="http://schemas.microsoft.com/office/drawing/2014/main" id="{D789923E-546C-E24E-ACE7-D2F1A9856CE0}"/>
              </a:ext>
            </a:extLst>
          </p:cNvPr>
          <p:cNvSpPr txBox="1"/>
          <p:nvPr/>
        </p:nvSpPr>
        <p:spPr>
          <a:xfrm>
            <a:off x="11734799" y="8768744"/>
            <a:ext cx="4880641" cy="126957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9884"/>
              </a:lnSpc>
            </a:pPr>
            <a:r>
              <a:rPr lang="ar-SA" sz="7060" b="1">
                <a:solidFill>
                  <a:srgbClr val="30B445"/>
                </a:solidFill>
                <a:latin typeface="29LT Riwaya Bold"/>
                <a:ea typeface="29LT Riwaya Bold"/>
                <a:cs typeface="29LT Riwaya Bold"/>
                <a:sym typeface="29LT Riwaya Bold"/>
                <a:rtl/>
              </a:rPr>
              <a:t>اليوم والتاريخ  </a:t>
            </a:r>
            <a:r>
              <a:rPr lang="ar-EG" sz="7060" b="1" dirty="0">
                <a:solidFill>
                  <a:srgbClr val="30B445"/>
                </a:solidFill>
                <a:latin typeface="29LT Riwaya Bold"/>
                <a:ea typeface="29LT Riwaya Bold"/>
                <a:cs typeface="29LT Riwaya Bold"/>
                <a:sym typeface="29LT Riwaya Bold"/>
                <a:rtl/>
              </a:rPr>
              <a:t>: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0409690" y="-3110145"/>
            <a:ext cx="9812760" cy="9812760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EDEDED">
                <a:alpha val="49804"/>
              </a:srgbClr>
            </a:solidFill>
            <a:ln cap="sq">
              <a:noFill/>
              <a:prstDash val="solid"/>
              <a:miter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139700" y="111125"/>
              <a:ext cx="533400" cy="561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2222566" y="4273340"/>
            <a:ext cx="16981531" cy="16981531"/>
            <a:chOff x="0" y="0"/>
            <a:chExt cx="812800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18385E"/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139700" y="111125"/>
              <a:ext cx="533400" cy="561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-1160621" y="3179244"/>
            <a:ext cx="6079056" cy="6079056"/>
            <a:chOff x="0" y="0"/>
            <a:chExt cx="812800" cy="8128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139700" y="111125"/>
              <a:ext cx="533400" cy="561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-742573" y="6829030"/>
            <a:ext cx="4477644" cy="4477644"/>
            <a:chOff x="0" y="0"/>
            <a:chExt cx="812800" cy="8128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blipFill>
              <a:blip r:embed="rId2"/>
              <a:stretch>
                <a:fillRect l="-28740" r="-28740"/>
              </a:stretch>
            </a:blipFill>
          </p:spPr>
        </p:sp>
      </p:grpSp>
      <p:grpSp>
        <p:nvGrpSpPr>
          <p:cNvPr id="13" name="Group 13"/>
          <p:cNvGrpSpPr/>
          <p:nvPr/>
        </p:nvGrpSpPr>
        <p:grpSpPr>
          <a:xfrm>
            <a:off x="-5733953" y="-2938663"/>
            <a:ext cx="8277473" cy="8277473"/>
            <a:chOff x="0" y="0"/>
            <a:chExt cx="812800" cy="812800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BADDBF"/>
            </a:solidFill>
          </p:spPr>
        </p:sp>
        <p:sp>
          <p:nvSpPr>
            <p:cNvPr id="15" name="TextBox 15"/>
            <p:cNvSpPr txBox="1"/>
            <p:nvPr/>
          </p:nvSpPr>
          <p:spPr>
            <a:xfrm>
              <a:off x="139700" y="111125"/>
              <a:ext cx="533400" cy="561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5927803" y="373502"/>
            <a:ext cx="5810340" cy="1480413"/>
            <a:chOff x="0" y="0"/>
            <a:chExt cx="1530295" cy="389903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1530295" cy="389903"/>
            </a:xfrm>
            <a:custGeom>
              <a:avLst/>
              <a:gdLst/>
              <a:ahLst/>
              <a:cxnLst/>
              <a:rect l="l" t="t" r="r" b="b"/>
              <a:pathLst>
                <a:path w="1530295" h="389903">
                  <a:moveTo>
                    <a:pt x="133244" y="0"/>
                  </a:moveTo>
                  <a:lnTo>
                    <a:pt x="1397052" y="0"/>
                  </a:lnTo>
                  <a:cubicBezTo>
                    <a:pt x="1470640" y="0"/>
                    <a:pt x="1530295" y="59655"/>
                    <a:pt x="1530295" y="133244"/>
                  </a:cubicBezTo>
                  <a:lnTo>
                    <a:pt x="1530295" y="256659"/>
                  </a:lnTo>
                  <a:cubicBezTo>
                    <a:pt x="1530295" y="330248"/>
                    <a:pt x="1470640" y="389903"/>
                    <a:pt x="1397052" y="389903"/>
                  </a:cubicBezTo>
                  <a:lnTo>
                    <a:pt x="133244" y="389903"/>
                  </a:lnTo>
                  <a:cubicBezTo>
                    <a:pt x="59655" y="389903"/>
                    <a:pt x="0" y="330248"/>
                    <a:pt x="0" y="256659"/>
                  </a:cubicBezTo>
                  <a:lnTo>
                    <a:pt x="0" y="133244"/>
                  </a:lnTo>
                  <a:cubicBezTo>
                    <a:pt x="0" y="59655"/>
                    <a:pt x="59655" y="0"/>
                    <a:pt x="133244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30B445">
                    <a:alpha val="100000"/>
                  </a:srgbClr>
                </a:gs>
                <a:gs pos="100000">
                  <a:srgbClr val="18385E">
                    <a:alpha val="100000"/>
                  </a:srgbClr>
                </a:gs>
              </a:gsLst>
              <a:lin ang="0"/>
            </a:gradFill>
            <a:ln w="9525" cap="rnd">
              <a:solidFill>
                <a:srgbClr val="BADDBF"/>
              </a:solidFill>
              <a:prstDash val="solid"/>
              <a:round/>
            </a:ln>
          </p:spPr>
        </p:sp>
        <p:sp>
          <p:nvSpPr>
            <p:cNvPr id="18" name="TextBox 18"/>
            <p:cNvSpPr txBox="1"/>
            <p:nvPr/>
          </p:nvSpPr>
          <p:spPr>
            <a:xfrm>
              <a:off x="0" y="-28575"/>
              <a:ext cx="1530295" cy="41847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9" name="Freeform 19"/>
          <p:cNvSpPr/>
          <p:nvPr/>
        </p:nvSpPr>
        <p:spPr>
          <a:xfrm>
            <a:off x="7946939" y="1415338"/>
            <a:ext cx="860670" cy="380896"/>
          </a:xfrm>
          <a:custGeom>
            <a:avLst/>
            <a:gdLst/>
            <a:ahLst/>
            <a:cxnLst/>
            <a:rect l="l" t="t" r="r" b="b"/>
            <a:pathLst>
              <a:path w="860670" h="380896">
                <a:moveTo>
                  <a:pt x="0" y="0"/>
                </a:moveTo>
                <a:lnTo>
                  <a:pt x="860669" y="0"/>
                </a:lnTo>
                <a:lnTo>
                  <a:pt x="860669" y="380897"/>
                </a:lnTo>
                <a:lnTo>
                  <a:pt x="0" y="38089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r="-18307" b="-41349"/>
            </a:stretch>
          </a:blipFill>
        </p:spPr>
      </p:sp>
      <p:sp>
        <p:nvSpPr>
          <p:cNvPr id="20" name="Freeform 20"/>
          <p:cNvSpPr/>
          <p:nvPr/>
        </p:nvSpPr>
        <p:spPr>
          <a:xfrm>
            <a:off x="5927803" y="9067852"/>
            <a:ext cx="860670" cy="380896"/>
          </a:xfrm>
          <a:custGeom>
            <a:avLst/>
            <a:gdLst/>
            <a:ahLst/>
            <a:cxnLst/>
            <a:rect l="l" t="t" r="r" b="b"/>
            <a:pathLst>
              <a:path w="860670" h="380896">
                <a:moveTo>
                  <a:pt x="0" y="0"/>
                </a:moveTo>
                <a:lnTo>
                  <a:pt x="860670" y="0"/>
                </a:lnTo>
                <a:lnTo>
                  <a:pt x="860670" y="380896"/>
                </a:lnTo>
                <a:lnTo>
                  <a:pt x="0" y="38089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r="-18307" b="-41349"/>
            </a:stretch>
          </a:blipFill>
        </p:spPr>
      </p:sp>
      <p:sp>
        <p:nvSpPr>
          <p:cNvPr id="21" name="Freeform 21"/>
          <p:cNvSpPr/>
          <p:nvPr/>
        </p:nvSpPr>
        <p:spPr>
          <a:xfrm>
            <a:off x="561152" y="9067852"/>
            <a:ext cx="935097" cy="268840"/>
          </a:xfrm>
          <a:custGeom>
            <a:avLst/>
            <a:gdLst/>
            <a:ahLst/>
            <a:cxnLst/>
            <a:rect l="l" t="t" r="r" b="b"/>
            <a:pathLst>
              <a:path w="935097" h="268840">
                <a:moveTo>
                  <a:pt x="0" y="0"/>
                </a:moveTo>
                <a:lnTo>
                  <a:pt x="935096" y="0"/>
                </a:lnTo>
                <a:lnTo>
                  <a:pt x="935096" y="268840"/>
                </a:lnTo>
                <a:lnTo>
                  <a:pt x="0" y="26884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22" name="Freeform 22"/>
          <p:cNvSpPr/>
          <p:nvPr/>
        </p:nvSpPr>
        <p:spPr>
          <a:xfrm>
            <a:off x="4046862" y="1200073"/>
            <a:ext cx="499502" cy="432694"/>
          </a:xfrm>
          <a:custGeom>
            <a:avLst/>
            <a:gdLst/>
            <a:ahLst/>
            <a:cxnLst/>
            <a:rect l="l" t="t" r="r" b="b"/>
            <a:pathLst>
              <a:path w="499502" h="432694">
                <a:moveTo>
                  <a:pt x="0" y="0"/>
                </a:moveTo>
                <a:lnTo>
                  <a:pt x="499503" y="0"/>
                </a:lnTo>
                <a:lnTo>
                  <a:pt x="499503" y="432694"/>
                </a:lnTo>
                <a:lnTo>
                  <a:pt x="0" y="43269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23" name="TextBox 23"/>
          <p:cNvSpPr txBox="1"/>
          <p:nvPr/>
        </p:nvSpPr>
        <p:spPr>
          <a:xfrm>
            <a:off x="1990998" y="2670272"/>
            <a:ext cx="12772550" cy="486073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6467"/>
              </a:lnSpc>
            </a:pPr>
            <a:r>
              <a:rPr lang="ar-EG" sz="4619">
                <a:solidFill>
                  <a:srgbClr val="000000"/>
                </a:solidFill>
                <a:latin typeface="29LT Riwaya"/>
                <a:ea typeface="29LT Riwaya"/>
                <a:cs typeface="29LT Riwaya"/>
                <a:sym typeface="29LT Riwaya"/>
                <a:rtl/>
              </a:rPr>
              <a:t>في ظل التطور المتسارع للتقنية وتوفر المعرفة عبر شبكة الإنترنت، أصبح التعلم لا يقتصر على القاعات الدراسية أو الكتب التقليدية، بل أصبح في متناول أيدينا في أي وقت ومكان.</a:t>
            </a:r>
          </a:p>
          <a:p>
            <a:pPr algn="ctr" rtl="1">
              <a:lnSpc>
                <a:spcPts val="6467"/>
              </a:lnSpc>
            </a:pPr>
            <a:r>
              <a:rPr lang="ar-EG" sz="4619">
                <a:solidFill>
                  <a:srgbClr val="000000"/>
                </a:solidFill>
                <a:latin typeface="29LT Riwaya"/>
                <a:ea typeface="29LT Riwaya"/>
                <a:cs typeface="29LT Riwaya"/>
                <a:sym typeface="29LT Riwaya"/>
                <a:rtl/>
              </a:rPr>
              <a:t> ومن هنا تبرز أهمية مهارة التعلم الذاتي التي تمكّن الفرد من تطوير نفسه باستمرار، واكتساب معارف جديدة دون انتظار المعلم أو المقرر الدراسي.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6358138" y="548878"/>
            <a:ext cx="4775613" cy="8708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7126"/>
              </a:lnSpc>
            </a:pPr>
            <a:r>
              <a:rPr lang="ar-EG" sz="5090" b="1">
                <a:solidFill>
                  <a:srgbClr val="EDEDED"/>
                </a:solidFill>
                <a:latin typeface="29LT Riwaya Bold"/>
                <a:ea typeface="29LT Riwaya Bold"/>
                <a:cs typeface="29LT Riwaya Bold"/>
                <a:sym typeface="29LT Riwaya Bold"/>
                <a:rtl/>
              </a:rPr>
              <a:t>مقدمة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2222566" y="4273340"/>
            <a:ext cx="16981531" cy="16981531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18385E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139700" y="111125"/>
              <a:ext cx="533400" cy="561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-1160621" y="3179244"/>
            <a:ext cx="6079056" cy="6079056"/>
            <a:chOff x="0" y="0"/>
            <a:chExt cx="812800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139700" y="111125"/>
              <a:ext cx="533400" cy="561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-742573" y="6829030"/>
            <a:ext cx="4477644" cy="4477644"/>
            <a:chOff x="0" y="0"/>
            <a:chExt cx="812800" cy="8128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blipFill>
              <a:blip r:embed="rId2"/>
              <a:stretch>
                <a:fillRect l="-28740" r="-28740"/>
              </a:stretch>
            </a:blipFill>
          </p:spPr>
        </p:sp>
      </p:grpSp>
      <p:grpSp>
        <p:nvGrpSpPr>
          <p:cNvPr id="10" name="Group 10"/>
          <p:cNvGrpSpPr/>
          <p:nvPr/>
        </p:nvGrpSpPr>
        <p:grpSpPr>
          <a:xfrm>
            <a:off x="-5733953" y="-2938663"/>
            <a:ext cx="8277473" cy="8277473"/>
            <a:chOff x="0" y="0"/>
            <a:chExt cx="812800" cy="812800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BADDBF"/>
            </a:solidFill>
          </p:spPr>
        </p:sp>
        <p:sp>
          <p:nvSpPr>
            <p:cNvPr id="12" name="TextBox 12"/>
            <p:cNvSpPr txBox="1"/>
            <p:nvPr/>
          </p:nvSpPr>
          <p:spPr>
            <a:xfrm>
              <a:off x="139700" y="111125"/>
              <a:ext cx="533400" cy="561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6788473" y="828267"/>
            <a:ext cx="5205948" cy="942291"/>
            <a:chOff x="0" y="0"/>
            <a:chExt cx="1371114" cy="248175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1371114" cy="248175"/>
            </a:xfrm>
            <a:custGeom>
              <a:avLst/>
              <a:gdLst/>
              <a:ahLst/>
              <a:cxnLst/>
              <a:rect l="l" t="t" r="r" b="b"/>
              <a:pathLst>
                <a:path w="1371114" h="248175">
                  <a:moveTo>
                    <a:pt x="124088" y="0"/>
                  </a:moveTo>
                  <a:lnTo>
                    <a:pt x="1247026" y="0"/>
                  </a:lnTo>
                  <a:cubicBezTo>
                    <a:pt x="1315558" y="0"/>
                    <a:pt x="1371114" y="55556"/>
                    <a:pt x="1371114" y="124088"/>
                  </a:cubicBezTo>
                  <a:lnTo>
                    <a:pt x="1371114" y="124088"/>
                  </a:lnTo>
                  <a:cubicBezTo>
                    <a:pt x="1371114" y="192619"/>
                    <a:pt x="1315558" y="248175"/>
                    <a:pt x="1247026" y="248175"/>
                  </a:cubicBezTo>
                  <a:lnTo>
                    <a:pt x="124088" y="248175"/>
                  </a:lnTo>
                  <a:cubicBezTo>
                    <a:pt x="55556" y="248175"/>
                    <a:pt x="0" y="192619"/>
                    <a:pt x="0" y="124088"/>
                  </a:cubicBezTo>
                  <a:lnTo>
                    <a:pt x="0" y="124088"/>
                  </a:lnTo>
                  <a:cubicBezTo>
                    <a:pt x="0" y="55556"/>
                    <a:pt x="55556" y="0"/>
                    <a:pt x="124088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30B445">
                    <a:alpha val="100000"/>
                  </a:srgbClr>
                </a:gs>
                <a:gs pos="100000">
                  <a:srgbClr val="18385E">
                    <a:alpha val="100000"/>
                  </a:srgbClr>
                </a:gs>
              </a:gsLst>
              <a:lin ang="0"/>
            </a:gradFill>
            <a:ln w="9525" cap="rnd">
              <a:solidFill>
                <a:srgbClr val="BADDBF"/>
              </a:solidFill>
              <a:prstDash val="solid"/>
              <a:round/>
            </a:ln>
          </p:spPr>
        </p:sp>
        <p:sp>
          <p:nvSpPr>
            <p:cNvPr id="15" name="TextBox 15"/>
            <p:cNvSpPr txBox="1"/>
            <p:nvPr/>
          </p:nvSpPr>
          <p:spPr>
            <a:xfrm>
              <a:off x="0" y="-28575"/>
              <a:ext cx="1371114" cy="2767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6" name="Freeform 16"/>
          <p:cNvSpPr/>
          <p:nvPr/>
        </p:nvSpPr>
        <p:spPr>
          <a:xfrm>
            <a:off x="7946939" y="1415338"/>
            <a:ext cx="860670" cy="380896"/>
          </a:xfrm>
          <a:custGeom>
            <a:avLst/>
            <a:gdLst/>
            <a:ahLst/>
            <a:cxnLst/>
            <a:rect l="l" t="t" r="r" b="b"/>
            <a:pathLst>
              <a:path w="860670" h="380896">
                <a:moveTo>
                  <a:pt x="0" y="0"/>
                </a:moveTo>
                <a:lnTo>
                  <a:pt x="860669" y="0"/>
                </a:lnTo>
                <a:lnTo>
                  <a:pt x="860669" y="380897"/>
                </a:lnTo>
                <a:lnTo>
                  <a:pt x="0" y="38089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r="-18307" b="-41349"/>
            </a:stretch>
          </a:blipFill>
        </p:spPr>
      </p:sp>
      <p:sp>
        <p:nvSpPr>
          <p:cNvPr id="17" name="Freeform 17"/>
          <p:cNvSpPr/>
          <p:nvPr/>
        </p:nvSpPr>
        <p:spPr>
          <a:xfrm>
            <a:off x="5927803" y="9067852"/>
            <a:ext cx="860670" cy="380896"/>
          </a:xfrm>
          <a:custGeom>
            <a:avLst/>
            <a:gdLst/>
            <a:ahLst/>
            <a:cxnLst/>
            <a:rect l="l" t="t" r="r" b="b"/>
            <a:pathLst>
              <a:path w="860670" h="380896">
                <a:moveTo>
                  <a:pt x="0" y="0"/>
                </a:moveTo>
                <a:lnTo>
                  <a:pt x="860670" y="0"/>
                </a:lnTo>
                <a:lnTo>
                  <a:pt x="860670" y="380896"/>
                </a:lnTo>
                <a:lnTo>
                  <a:pt x="0" y="38089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r="-18307" b="-41349"/>
            </a:stretch>
          </a:blipFill>
        </p:spPr>
      </p:sp>
      <p:sp>
        <p:nvSpPr>
          <p:cNvPr id="18" name="Freeform 18"/>
          <p:cNvSpPr/>
          <p:nvPr/>
        </p:nvSpPr>
        <p:spPr>
          <a:xfrm>
            <a:off x="561152" y="9067852"/>
            <a:ext cx="935097" cy="268840"/>
          </a:xfrm>
          <a:custGeom>
            <a:avLst/>
            <a:gdLst/>
            <a:ahLst/>
            <a:cxnLst/>
            <a:rect l="l" t="t" r="r" b="b"/>
            <a:pathLst>
              <a:path w="935097" h="268840">
                <a:moveTo>
                  <a:pt x="0" y="0"/>
                </a:moveTo>
                <a:lnTo>
                  <a:pt x="935096" y="0"/>
                </a:lnTo>
                <a:lnTo>
                  <a:pt x="935096" y="268840"/>
                </a:lnTo>
                <a:lnTo>
                  <a:pt x="0" y="26884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>
            <a:off x="4046862" y="1200073"/>
            <a:ext cx="499502" cy="432694"/>
          </a:xfrm>
          <a:custGeom>
            <a:avLst/>
            <a:gdLst/>
            <a:ahLst/>
            <a:cxnLst/>
            <a:rect l="l" t="t" r="r" b="b"/>
            <a:pathLst>
              <a:path w="499502" h="432694">
                <a:moveTo>
                  <a:pt x="0" y="0"/>
                </a:moveTo>
                <a:lnTo>
                  <a:pt x="499503" y="0"/>
                </a:lnTo>
                <a:lnTo>
                  <a:pt x="499503" y="432694"/>
                </a:lnTo>
                <a:lnTo>
                  <a:pt x="0" y="43269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20" name="TextBox 20"/>
          <p:cNvSpPr txBox="1"/>
          <p:nvPr/>
        </p:nvSpPr>
        <p:spPr>
          <a:xfrm>
            <a:off x="2543520" y="2004078"/>
            <a:ext cx="12772550" cy="15991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6467"/>
              </a:lnSpc>
            </a:pPr>
            <a:r>
              <a:rPr lang="ar-EG" sz="4619">
                <a:solidFill>
                  <a:srgbClr val="000000"/>
                </a:solidFill>
                <a:latin typeface="29LT Riwaya"/>
                <a:ea typeface="29LT Riwaya"/>
                <a:cs typeface="29LT Riwaya"/>
                <a:sym typeface="29LT Riwaya"/>
                <a:rtl/>
              </a:rPr>
              <a:t>تمكين المشاركات من استخدام الإنترنت بفعالية وأمان لتنمية مهارات التعلم الذاتي والبحث العلمي.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6788473" y="816375"/>
            <a:ext cx="4775613" cy="8708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7126"/>
              </a:lnSpc>
            </a:pPr>
            <a:r>
              <a:rPr lang="ar-EG" sz="5090" b="1">
                <a:solidFill>
                  <a:srgbClr val="EDEDED"/>
                </a:solidFill>
                <a:latin typeface="29LT Riwaya Bold"/>
                <a:ea typeface="29LT Riwaya Bold"/>
                <a:cs typeface="29LT Riwaya Bold"/>
                <a:sym typeface="29LT Riwaya Bold"/>
                <a:rtl/>
              </a:rPr>
              <a:t>الهدف العام </a:t>
            </a:r>
          </a:p>
        </p:txBody>
      </p:sp>
      <p:grpSp>
        <p:nvGrpSpPr>
          <p:cNvPr id="22" name="Group 22"/>
          <p:cNvGrpSpPr/>
          <p:nvPr/>
        </p:nvGrpSpPr>
        <p:grpSpPr>
          <a:xfrm>
            <a:off x="7105033" y="4133377"/>
            <a:ext cx="5117532" cy="944957"/>
            <a:chOff x="0" y="0"/>
            <a:chExt cx="1347827" cy="248878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1347827" cy="248878"/>
            </a:xfrm>
            <a:custGeom>
              <a:avLst/>
              <a:gdLst/>
              <a:ahLst/>
              <a:cxnLst/>
              <a:rect l="l" t="t" r="r" b="b"/>
              <a:pathLst>
                <a:path w="1347827" h="248878">
                  <a:moveTo>
                    <a:pt x="124439" y="0"/>
                  </a:moveTo>
                  <a:lnTo>
                    <a:pt x="1223389" y="0"/>
                  </a:lnTo>
                  <a:cubicBezTo>
                    <a:pt x="1292114" y="0"/>
                    <a:pt x="1347827" y="55713"/>
                    <a:pt x="1347827" y="124439"/>
                  </a:cubicBezTo>
                  <a:lnTo>
                    <a:pt x="1347827" y="124439"/>
                  </a:lnTo>
                  <a:cubicBezTo>
                    <a:pt x="1347827" y="193164"/>
                    <a:pt x="1292114" y="248878"/>
                    <a:pt x="1223389" y="248878"/>
                  </a:cubicBezTo>
                  <a:lnTo>
                    <a:pt x="124439" y="248878"/>
                  </a:lnTo>
                  <a:cubicBezTo>
                    <a:pt x="55713" y="248878"/>
                    <a:pt x="0" y="193164"/>
                    <a:pt x="0" y="124439"/>
                  </a:cubicBezTo>
                  <a:lnTo>
                    <a:pt x="0" y="124439"/>
                  </a:lnTo>
                  <a:cubicBezTo>
                    <a:pt x="0" y="55713"/>
                    <a:pt x="55713" y="0"/>
                    <a:pt x="124439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30B445">
                    <a:alpha val="100000"/>
                  </a:srgbClr>
                </a:gs>
                <a:gs pos="100000">
                  <a:srgbClr val="18385E">
                    <a:alpha val="100000"/>
                  </a:srgbClr>
                </a:gs>
              </a:gsLst>
              <a:lin ang="0"/>
            </a:gradFill>
            <a:ln w="9525" cap="rnd">
              <a:solidFill>
                <a:srgbClr val="BADDBF"/>
              </a:solidFill>
              <a:prstDash val="solid"/>
              <a:round/>
            </a:ln>
          </p:spPr>
        </p:sp>
        <p:sp>
          <p:nvSpPr>
            <p:cNvPr id="24" name="TextBox 24"/>
            <p:cNvSpPr txBox="1"/>
            <p:nvPr/>
          </p:nvSpPr>
          <p:spPr>
            <a:xfrm>
              <a:off x="0" y="-28575"/>
              <a:ext cx="1347827" cy="27745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5" name="TextBox 25"/>
          <p:cNvSpPr txBox="1"/>
          <p:nvPr/>
        </p:nvSpPr>
        <p:spPr>
          <a:xfrm>
            <a:off x="7446953" y="4178090"/>
            <a:ext cx="4775613" cy="8708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7126"/>
              </a:lnSpc>
            </a:pPr>
            <a:r>
              <a:rPr lang="ar-EG" sz="5090" b="1">
                <a:solidFill>
                  <a:srgbClr val="EDEDED"/>
                </a:solidFill>
                <a:latin typeface="29LT Riwaya Bold"/>
                <a:ea typeface="29LT Riwaya Bold"/>
                <a:cs typeface="29LT Riwaya Bold"/>
                <a:sym typeface="29LT Riwaya Bold"/>
                <a:rtl/>
              </a:rPr>
              <a:t>الاهداف التفصيلية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3276506" y="5541796"/>
            <a:ext cx="12304544" cy="329651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809775" lvl="1" indent="-404888" algn="r" rtl="1">
              <a:lnSpc>
                <a:spcPts val="5250"/>
              </a:lnSpc>
              <a:buAutoNum type="arabicPeriod"/>
            </a:pPr>
            <a:r>
              <a:rPr lang="ar-EG" sz="3750">
                <a:solidFill>
                  <a:srgbClr val="000000"/>
                </a:solidFill>
                <a:latin typeface="29LT Riwaya"/>
                <a:ea typeface="29LT Riwaya"/>
                <a:cs typeface="29LT Riwaya"/>
                <a:sym typeface="29LT Riwaya"/>
                <a:rtl/>
              </a:rPr>
              <a:t>توضيح مفهوم التعلم الذاتي وأهميته في تطوير الذات.</a:t>
            </a:r>
          </a:p>
          <a:p>
            <a:pPr marL="809775" lvl="1" indent="-404888" algn="r" rtl="1">
              <a:lnSpc>
                <a:spcPts val="5250"/>
              </a:lnSpc>
              <a:buAutoNum type="arabicPeriod"/>
            </a:pPr>
            <a:r>
              <a:rPr lang="ar-EG" sz="3750">
                <a:solidFill>
                  <a:srgbClr val="000000"/>
                </a:solidFill>
                <a:latin typeface="29LT Riwaya"/>
                <a:ea typeface="29LT Riwaya"/>
                <a:cs typeface="29LT Riwaya"/>
                <a:sym typeface="29LT Riwaya"/>
                <a:rtl/>
              </a:rPr>
              <a:t>التعرف على خطوات البحث الفعّال عبر الإنترنت.</a:t>
            </a:r>
          </a:p>
          <a:p>
            <a:pPr marL="809775" lvl="1" indent="-404888" algn="r" rtl="1">
              <a:lnSpc>
                <a:spcPts val="5250"/>
              </a:lnSpc>
              <a:buAutoNum type="arabicPeriod"/>
            </a:pPr>
            <a:r>
              <a:rPr lang="ar-EG" sz="3750">
                <a:solidFill>
                  <a:srgbClr val="000000"/>
                </a:solidFill>
                <a:latin typeface="29LT Riwaya"/>
                <a:ea typeface="29LT Riwaya"/>
                <a:cs typeface="29LT Riwaya"/>
                <a:sym typeface="29LT Riwaya"/>
                <a:rtl/>
              </a:rPr>
              <a:t>تطبيق معايير البحث الآمن وتقييم المصادر الإلكترونية.</a:t>
            </a:r>
          </a:p>
          <a:p>
            <a:pPr marL="809775" lvl="1" indent="-404888" algn="r" rtl="1">
              <a:lnSpc>
                <a:spcPts val="5250"/>
              </a:lnSpc>
              <a:buAutoNum type="arabicPeriod"/>
            </a:pPr>
            <a:r>
              <a:rPr lang="ar-EG" sz="3750">
                <a:solidFill>
                  <a:srgbClr val="000000"/>
                </a:solidFill>
                <a:latin typeface="29LT Riwaya"/>
                <a:ea typeface="29LT Riwaya"/>
                <a:cs typeface="29LT Riwaya"/>
                <a:sym typeface="29LT Riwaya"/>
                <a:rtl/>
              </a:rPr>
              <a:t>استخدام أدوات رقمية تساعد في التعلم الذاتي وتنظيم المعلومات.</a:t>
            </a:r>
          </a:p>
          <a:p>
            <a:pPr algn="r" rtl="1">
              <a:lnSpc>
                <a:spcPts val="5250"/>
              </a:lnSpc>
            </a:pPr>
            <a:endParaRPr lang="ar-EG" sz="3750">
              <a:solidFill>
                <a:srgbClr val="000000"/>
              </a:solidFill>
              <a:latin typeface="29LT Riwaya"/>
              <a:ea typeface="29LT Riwaya"/>
              <a:cs typeface="29LT Riwaya"/>
              <a:sym typeface="29LT Riwaya"/>
              <a:rtl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6170514" y="1377317"/>
            <a:ext cx="9211298" cy="9211298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EDEDED">
                <a:alpha val="49804"/>
              </a:srgbClr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139700" y="111125"/>
              <a:ext cx="533400" cy="561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-1936655" y="4880263"/>
            <a:ext cx="6345505" cy="6345505"/>
            <a:chOff x="0" y="0"/>
            <a:chExt cx="812800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18385E"/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139700" y="111125"/>
              <a:ext cx="533400" cy="561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-1142858" y="3311277"/>
            <a:ext cx="5081066" cy="5081066"/>
            <a:chOff x="0" y="0"/>
            <a:chExt cx="812800" cy="8128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139700" y="111125"/>
              <a:ext cx="533400" cy="561975"/>
            </a:xfrm>
            <a:prstGeom prst="rect">
              <a:avLst/>
            </a:prstGeom>
          </p:spPr>
          <p:txBody>
            <a:bodyPr lIns="44993" tIns="44993" rIns="44993" bIns="44993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-805090" y="4662321"/>
            <a:ext cx="4405531" cy="4405531"/>
            <a:chOff x="0" y="0"/>
            <a:chExt cx="812800" cy="8128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blipFill>
              <a:blip r:embed="rId2"/>
              <a:stretch>
                <a:fillRect l="-25471" r="-25471"/>
              </a:stretch>
            </a:blipFill>
          </p:spPr>
        </p:sp>
      </p:grpSp>
      <p:grpSp>
        <p:nvGrpSpPr>
          <p:cNvPr id="13" name="Group 13"/>
          <p:cNvGrpSpPr/>
          <p:nvPr/>
        </p:nvGrpSpPr>
        <p:grpSpPr>
          <a:xfrm>
            <a:off x="270114" y="9258300"/>
            <a:ext cx="1282868" cy="1028700"/>
            <a:chOff x="0" y="0"/>
            <a:chExt cx="1013624" cy="812800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1013624" cy="812800"/>
            </a:xfrm>
            <a:custGeom>
              <a:avLst/>
              <a:gdLst/>
              <a:ahLst/>
              <a:cxnLst/>
              <a:rect l="l" t="t" r="r" b="b"/>
              <a:pathLst>
                <a:path w="1013624" h="812800">
                  <a:moveTo>
                    <a:pt x="506812" y="0"/>
                  </a:moveTo>
                  <a:lnTo>
                    <a:pt x="1013624" y="406400"/>
                  </a:lnTo>
                  <a:lnTo>
                    <a:pt x="506812" y="812800"/>
                  </a:lnTo>
                  <a:lnTo>
                    <a:pt x="0" y="406400"/>
                  </a:lnTo>
                  <a:lnTo>
                    <a:pt x="506812" y="0"/>
                  </a:lnTo>
                  <a:close/>
                </a:path>
              </a:pathLst>
            </a:custGeom>
            <a:solidFill>
              <a:srgbClr val="BADDBF"/>
            </a:solidFill>
          </p:spPr>
        </p:sp>
        <p:sp>
          <p:nvSpPr>
            <p:cNvPr id="15" name="TextBox 15"/>
            <p:cNvSpPr txBox="1"/>
            <p:nvPr/>
          </p:nvSpPr>
          <p:spPr>
            <a:xfrm>
              <a:off x="174217" y="111125"/>
              <a:ext cx="665191" cy="561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14862392" y="6861392"/>
            <a:ext cx="6851217" cy="6851217"/>
            <a:chOff x="0" y="0"/>
            <a:chExt cx="812800" cy="812800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BADDBF"/>
            </a:solidFill>
          </p:spPr>
        </p:sp>
        <p:sp>
          <p:nvSpPr>
            <p:cNvPr id="18" name="TextBox 18"/>
            <p:cNvSpPr txBox="1"/>
            <p:nvPr/>
          </p:nvSpPr>
          <p:spPr>
            <a:xfrm>
              <a:off x="139700" y="111125"/>
              <a:ext cx="533400" cy="561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9" name="Freeform 19"/>
          <p:cNvSpPr/>
          <p:nvPr/>
        </p:nvSpPr>
        <p:spPr>
          <a:xfrm>
            <a:off x="14432057" y="1186869"/>
            <a:ext cx="860670" cy="380896"/>
          </a:xfrm>
          <a:custGeom>
            <a:avLst/>
            <a:gdLst/>
            <a:ahLst/>
            <a:cxnLst/>
            <a:rect l="l" t="t" r="r" b="b"/>
            <a:pathLst>
              <a:path w="860670" h="380896">
                <a:moveTo>
                  <a:pt x="0" y="0"/>
                </a:moveTo>
                <a:lnTo>
                  <a:pt x="860669" y="0"/>
                </a:lnTo>
                <a:lnTo>
                  <a:pt x="860669" y="380896"/>
                </a:lnTo>
                <a:lnTo>
                  <a:pt x="0" y="38089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r="-18307" b="-41349"/>
            </a:stretch>
          </a:blipFill>
        </p:spPr>
      </p:sp>
      <p:sp>
        <p:nvSpPr>
          <p:cNvPr id="20" name="Freeform 20"/>
          <p:cNvSpPr/>
          <p:nvPr/>
        </p:nvSpPr>
        <p:spPr>
          <a:xfrm>
            <a:off x="6346551" y="8877404"/>
            <a:ext cx="860670" cy="380896"/>
          </a:xfrm>
          <a:custGeom>
            <a:avLst/>
            <a:gdLst/>
            <a:ahLst/>
            <a:cxnLst/>
            <a:rect l="l" t="t" r="r" b="b"/>
            <a:pathLst>
              <a:path w="860670" h="380896">
                <a:moveTo>
                  <a:pt x="0" y="0"/>
                </a:moveTo>
                <a:lnTo>
                  <a:pt x="860670" y="0"/>
                </a:lnTo>
                <a:lnTo>
                  <a:pt x="860670" y="380896"/>
                </a:lnTo>
                <a:lnTo>
                  <a:pt x="0" y="38089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r="-18307" b="-41349"/>
            </a:stretch>
          </a:blipFill>
        </p:spPr>
      </p:sp>
      <p:sp>
        <p:nvSpPr>
          <p:cNvPr id="21" name="Freeform 21"/>
          <p:cNvSpPr/>
          <p:nvPr/>
        </p:nvSpPr>
        <p:spPr>
          <a:xfrm>
            <a:off x="10264202" y="8933432"/>
            <a:ext cx="935097" cy="268840"/>
          </a:xfrm>
          <a:custGeom>
            <a:avLst/>
            <a:gdLst/>
            <a:ahLst/>
            <a:cxnLst/>
            <a:rect l="l" t="t" r="r" b="b"/>
            <a:pathLst>
              <a:path w="935097" h="268840">
                <a:moveTo>
                  <a:pt x="0" y="0"/>
                </a:moveTo>
                <a:lnTo>
                  <a:pt x="935097" y="0"/>
                </a:lnTo>
                <a:lnTo>
                  <a:pt x="935097" y="268840"/>
                </a:lnTo>
                <a:lnTo>
                  <a:pt x="0" y="26884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22" name="Freeform 22"/>
          <p:cNvSpPr/>
          <p:nvPr/>
        </p:nvSpPr>
        <p:spPr>
          <a:xfrm>
            <a:off x="13952115" y="8769578"/>
            <a:ext cx="499502" cy="432694"/>
          </a:xfrm>
          <a:custGeom>
            <a:avLst/>
            <a:gdLst/>
            <a:ahLst/>
            <a:cxnLst/>
            <a:rect l="l" t="t" r="r" b="b"/>
            <a:pathLst>
              <a:path w="499502" h="432694">
                <a:moveTo>
                  <a:pt x="0" y="0"/>
                </a:moveTo>
                <a:lnTo>
                  <a:pt x="499502" y="0"/>
                </a:lnTo>
                <a:lnTo>
                  <a:pt x="499502" y="432694"/>
                </a:lnTo>
                <a:lnTo>
                  <a:pt x="0" y="43269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23" name="Freeform 23"/>
          <p:cNvSpPr/>
          <p:nvPr/>
        </p:nvSpPr>
        <p:spPr>
          <a:xfrm>
            <a:off x="911548" y="821963"/>
            <a:ext cx="2581190" cy="3374105"/>
          </a:xfrm>
          <a:custGeom>
            <a:avLst/>
            <a:gdLst/>
            <a:ahLst/>
            <a:cxnLst/>
            <a:rect l="l" t="t" r="r" b="b"/>
            <a:pathLst>
              <a:path w="2581190" h="3374105">
                <a:moveTo>
                  <a:pt x="0" y="0"/>
                </a:moveTo>
                <a:lnTo>
                  <a:pt x="2581190" y="0"/>
                </a:lnTo>
                <a:lnTo>
                  <a:pt x="2581190" y="3374105"/>
                </a:lnTo>
                <a:lnTo>
                  <a:pt x="0" y="3374105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grpSp>
        <p:nvGrpSpPr>
          <p:cNvPr id="24" name="Group 24"/>
          <p:cNvGrpSpPr/>
          <p:nvPr/>
        </p:nvGrpSpPr>
        <p:grpSpPr>
          <a:xfrm>
            <a:off x="3787144" y="3109332"/>
            <a:ext cx="12765685" cy="2575399"/>
            <a:chOff x="0" y="0"/>
            <a:chExt cx="3362156" cy="678294"/>
          </a:xfrm>
        </p:grpSpPr>
        <p:sp>
          <p:nvSpPr>
            <p:cNvPr id="25" name="Freeform 25"/>
            <p:cNvSpPr/>
            <p:nvPr/>
          </p:nvSpPr>
          <p:spPr>
            <a:xfrm>
              <a:off x="0" y="0"/>
              <a:ext cx="3362156" cy="678294"/>
            </a:xfrm>
            <a:custGeom>
              <a:avLst/>
              <a:gdLst/>
              <a:ahLst/>
              <a:cxnLst/>
              <a:rect l="l" t="t" r="r" b="b"/>
              <a:pathLst>
                <a:path w="3362156" h="678294">
                  <a:moveTo>
                    <a:pt x="30930" y="0"/>
                  </a:moveTo>
                  <a:lnTo>
                    <a:pt x="3331227" y="0"/>
                  </a:lnTo>
                  <a:cubicBezTo>
                    <a:pt x="3339429" y="0"/>
                    <a:pt x="3347296" y="3259"/>
                    <a:pt x="3353097" y="9059"/>
                  </a:cubicBezTo>
                  <a:cubicBezTo>
                    <a:pt x="3358897" y="14860"/>
                    <a:pt x="3362156" y="22727"/>
                    <a:pt x="3362156" y="30930"/>
                  </a:cubicBezTo>
                  <a:lnTo>
                    <a:pt x="3362156" y="647365"/>
                  </a:lnTo>
                  <a:cubicBezTo>
                    <a:pt x="3362156" y="664447"/>
                    <a:pt x="3348308" y="678294"/>
                    <a:pt x="3331227" y="678294"/>
                  </a:cubicBezTo>
                  <a:lnTo>
                    <a:pt x="30930" y="678294"/>
                  </a:lnTo>
                  <a:cubicBezTo>
                    <a:pt x="22727" y="678294"/>
                    <a:pt x="14860" y="675036"/>
                    <a:pt x="9059" y="669235"/>
                  </a:cubicBezTo>
                  <a:cubicBezTo>
                    <a:pt x="3259" y="663435"/>
                    <a:pt x="0" y="655568"/>
                    <a:pt x="0" y="647365"/>
                  </a:cubicBezTo>
                  <a:lnTo>
                    <a:pt x="0" y="30930"/>
                  </a:lnTo>
                  <a:cubicBezTo>
                    <a:pt x="0" y="13848"/>
                    <a:pt x="13848" y="0"/>
                    <a:pt x="30930" y="0"/>
                  </a:cubicBezTo>
                  <a:close/>
                </a:path>
              </a:pathLst>
            </a:custGeom>
            <a:solidFill>
              <a:srgbClr val="EDEDED"/>
            </a:solidFill>
          </p:spPr>
        </p:sp>
        <p:sp>
          <p:nvSpPr>
            <p:cNvPr id="26" name="TextBox 26"/>
            <p:cNvSpPr txBox="1"/>
            <p:nvPr/>
          </p:nvSpPr>
          <p:spPr>
            <a:xfrm>
              <a:off x="0" y="-28575"/>
              <a:ext cx="3362156" cy="70686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7" name="TextBox 27"/>
          <p:cNvSpPr txBox="1"/>
          <p:nvPr/>
        </p:nvSpPr>
        <p:spPr>
          <a:xfrm>
            <a:off x="6959311" y="1377317"/>
            <a:ext cx="4239988" cy="132087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ts val="10291"/>
              </a:lnSpc>
            </a:pPr>
            <a:r>
              <a:rPr lang="ar-EG" sz="7351" b="1">
                <a:solidFill>
                  <a:srgbClr val="F14B4E"/>
                </a:solidFill>
                <a:latin typeface="29LT Riwaya Bold"/>
                <a:ea typeface="29LT Riwaya Bold"/>
                <a:cs typeface="29LT Riwaya Bold"/>
                <a:sym typeface="29LT Riwaya Bold"/>
                <a:rtl/>
              </a:rPr>
              <a:t>نشاط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4012911" y="3360632"/>
            <a:ext cx="10779581" cy="16243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6543"/>
              </a:lnSpc>
              <a:spcBef>
                <a:spcPct val="0"/>
              </a:spcBef>
            </a:pPr>
            <a:r>
              <a:rPr lang="ar-EG" sz="4674" b="1">
                <a:solidFill>
                  <a:srgbClr val="000000"/>
                </a:solidFill>
                <a:latin typeface="29LT Riwaya Bold"/>
                <a:ea typeface="29LT Riwaya Bold"/>
                <a:cs typeface="29LT Riwaya Bold"/>
                <a:sym typeface="29LT Riwaya Bold"/>
                <a:rtl/>
              </a:rPr>
              <a:t>متى كانت آخر مرة تعلمتِ شيئًا جديدًا بنفسك دون تدريب رسمي؟ وكيف استفدتِ منه في عملك؟"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3682351" y="1377317"/>
            <a:ext cx="9211298" cy="9211298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EDEDED">
                <a:alpha val="49804"/>
              </a:srgbClr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139700" y="111125"/>
              <a:ext cx="533400" cy="561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-1936655" y="4880263"/>
            <a:ext cx="6345505" cy="6345505"/>
            <a:chOff x="0" y="0"/>
            <a:chExt cx="812800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18385E"/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139700" y="111125"/>
              <a:ext cx="533400" cy="561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-1142858" y="3311277"/>
            <a:ext cx="5081066" cy="5081066"/>
            <a:chOff x="0" y="0"/>
            <a:chExt cx="812800" cy="8128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139700" y="111125"/>
              <a:ext cx="533400" cy="561975"/>
            </a:xfrm>
            <a:prstGeom prst="rect">
              <a:avLst/>
            </a:prstGeom>
          </p:spPr>
          <p:txBody>
            <a:bodyPr lIns="44993" tIns="44993" rIns="44993" bIns="44993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-805090" y="4662321"/>
            <a:ext cx="4405531" cy="4405531"/>
            <a:chOff x="0" y="0"/>
            <a:chExt cx="812800" cy="8128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blipFill>
              <a:blip r:embed="rId2"/>
              <a:stretch>
                <a:fillRect l="-25471" r="-25471"/>
              </a:stretch>
            </a:blipFill>
          </p:spPr>
        </p:sp>
      </p:grpSp>
      <p:grpSp>
        <p:nvGrpSpPr>
          <p:cNvPr id="13" name="Group 13"/>
          <p:cNvGrpSpPr/>
          <p:nvPr/>
        </p:nvGrpSpPr>
        <p:grpSpPr>
          <a:xfrm>
            <a:off x="270114" y="9258300"/>
            <a:ext cx="1282868" cy="1028700"/>
            <a:chOff x="0" y="0"/>
            <a:chExt cx="1013624" cy="812800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1013624" cy="812800"/>
            </a:xfrm>
            <a:custGeom>
              <a:avLst/>
              <a:gdLst/>
              <a:ahLst/>
              <a:cxnLst/>
              <a:rect l="l" t="t" r="r" b="b"/>
              <a:pathLst>
                <a:path w="1013624" h="812800">
                  <a:moveTo>
                    <a:pt x="506812" y="0"/>
                  </a:moveTo>
                  <a:lnTo>
                    <a:pt x="1013624" y="406400"/>
                  </a:lnTo>
                  <a:lnTo>
                    <a:pt x="506812" y="812800"/>
                  </a:lnTo>
                  <a:lnTo>
                    <a:pt x="0" y="406400"/>
                  </a:lnTo>
                  <a:lnTo>
                    <a:pt x="506812" y="0"/>
                  </a:lnTo>
                  <a:close/>
                </a:path>
              </a:pathLst>
            </a:custGeom>
            <a:solidFill>
              <a:srgbClr val="BADDBF"/>
            </a:solidFill>
          </p:spPr>
        </p:sp>
        <p:sp>
          <p:nvSpPr>
            <p:cNvPr id="15" name="TextBox 15"/>
            <p:cNvSpPr txBox="1"/>
            <p:nvPr/>
          </p:nvSpPr>
          <p:spPr>
            <a:xfrm>
              <a:off x="174217" y="111125"/>
              <a:ext cx="665191" cy="561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14862392" y="6861392"/>
            <a:ext cx="6851217" cy="6851217"/>
            <a:chOff x="0" y="0"/>
            <a:chExt cx="812800" cy="812800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BADDBF"/>
            </a:solidFill>
          </p:spPr>
        </p:sp>
        <p:sp>
          <p:nvSpPr>
            <p:cNvPr id="18" name="TextBox 18"/>
            <p:cNvSpPr txBox="1"/>
            <p:nvPr/>
          </p:nvSpPr>
          <p:spPr>
            <a:xfrm>
              <a:off x="139700" y="111125"/>
              <a:ext cx="533400" cy="561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9" name="Freeform 19"/>
          <p:cNvSpPr/>
          <p:nvPr/>
        </p:nvSpPr>
        <p:spPr>
          <a:xfrm>
            <a:off x="14432057" y="1186869"/>
            <a:ext cx="860670" cy="380896"/>
          </a:xfrm>
          <a:custGeom>
            <a:avLst/>
            <a:gdLst/>
            <a:ahLst/>
            <a:cxnLst/>
            <a:rect l="l" t="t" r="r" b="b"/>
            <a:pathLst>
              <a:path w="860670" h="380896">
                <a:moveTo>
                  <a:pt x="0" y="0"/>
                </a:moveTo>
                <a:lnTo>
                  <a:pt x="860669" y="0"/>
                </a:lnTo>
                <a:lnTo>
                  <a:pt x="860669" y="380896"/>
                </a:lnTo>
                <a:lnTo>
                  <a:pt x="0" y="38089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r="-18307" b="-41349"/>
            </a:stretch>
          </a:blipFill>
        </p:spPr>
      </p:sp>
      <p:sp>
        <p:nvSpPr>
          <p:cNvPr id="20" name="Freeform 20"/>
          <p:cNvSpPr/>
          <p:nvPr/>
        </p:nvSpPr>
        <p:spPr>
          <a:xfrm>
            <a:off x="6346551" y="8877404"/>
            <a:ext cx="860670" cy="380896"/>
          </a:xfrm>
          <a:custGeom>
            <a:avLst/>
            <a:gdLst/>
            <a:ahLst/>
            <a:cxnLst/>
            <a:rect l="l" t="t" r="r" b="b"/>
            <a:pathLst>
              <a:path w="860670" h="380896">
                <a:moveTo>
                  <a:pt x="0" y="0"/>
                </a:moveTo>
                <a:lnTo>
                  <a:pt x="860670" y="0"/>
                </a:lnTo>
                <a:lnTo>
                  <a:pt x="860670" y="380896"/>
                </a:lnTo>
                <a:lnTo>
                  <a:pt x="0" y="38089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r="-18307" b="-41349"/>
            </a:stretch>
          </a:blipFill>
        </p:spPr>
      </p:sp>
      <p:sp>
        <p:nvSpPr>
          <p:cNvPr id="21" name="Freeform 21"/>
          <p:cNvSpPr/>
          <p:nvPr/>
        </p:nvSpPr>
        <p:spPr>
          <a:xfrm>
            <a:off x="10264202" y="8933432"/>
            <a:ext cx="935097" cy="268840"/>
          </a:xfrm>
          <a:custGeom>
            <a:avLst/>
            <a:gdLst/>
            <a:ahLst/>
            <a:cxnLst/>
            <a:rect l="l" t="t" r="r" b="b"/>
            <a:pathLst>
              <a:path w="935097" h="268840">
                <a:moveTo>
                  <a:pt x="0" y="0"/>
                </a:moveTo>
                <a:lnTo>
                  <a:pt x="935097" y="0"/>
                </a:lnTo>
                <a:lnTo>
                  <a:pt x="935097" y="268840"/>
                </a:lnTo>
                <a:lnTo>
                  <a:pt x="0" y="26884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22" name="Freeform 22"/>
          <p:cNvSpPr/>
          <p:nvPr/>
        </p:nvSpPr>
        <p:spPr>
          <a:xfrm>
            <a:off x="13952115" y="8769578"/>
            <a:ext cx="499502" cy="432694"/>
          </a:xfrm>
          <a:custGeom>
            <a:avLst/>
            <a:gdLst/>
            <a:ahLst/>
            <a:cxnLst/>
            <a:rect l="l" t="t" r="r" b="b"/>
            <a:pathLst>
              <a:path w="499502" h="432694">
                <a:moveTo>
                  <a:pt x="0" y="0"/>
                </a:moveTo>
                <a:lnTo>
                  <a:pt x="499502" y="0"/>
                </a:lnTo>
                <a:lnTo>
                  <a:pt x="499502" y="432694"/>
                </a:lnTo>
                <a:lnTo>
                  <a:pt x="0" y="43269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23" name="TextBox 23"/>
          <p:cNvSpPr txBox="1"/>
          <p:nvPr/>
        </p:nvSpPr>
        <p:spPr>
          <a:xfrm>
            <a:off x="7921834" y="541997"/>
            <a:ext cx="5042982" cy="10257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8388"/>
              </a:lnSpc>
            </a:pPr>
            <a:r>
              <a:rPr lang="ar-EG" sz="5992" b="1">
                <a:solidFill>
                  <a:srgbClr val="FD696E"/>
                </a:solidFill>
                <a:latin typeface="29LT Riwaya Bold"/>
                <a:ea typeface="29LT Riwaya Bold"/>
                <a:cs typeface="29LT Riwaya Bold"/>
                <a:sym typeface="29LT Riwaya Bold"/>
                <a:rtl/>
              </a:rPr>
              <a:t>مفهوم التعلم الذاتي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3938208" y="2419121"/>
            <a:ext cx="11901325" cy="605552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 rtl="1">
              <a:lnSpc>
                <a:spcPts val="5380"/>
              </a:lnSpc>
              <a:spcBef>
                <a:spcPct val="0"/>
              </a:spcBef>
            </a:pPr>
            <a:r>
              <a:rPr lang="ar-EG" sz="3843" b="1">
                <a:solidFill>
                  <a:srgbClr val="000000"/>
                </a:solidFill>
                <a:latin typeface="29LT Riwaya Bold"/>
                <a:ea typeface="29LT Riwaya Bold"/>
                <a:cs typeface="29LT Riwaya Bold"/>
                <a:sym typeface="29LT Riwaya Bold"/>
                <a:rtl/>
              </a:rPr>
              <a:t>التعلم الذاتي هو عملية تعليمية يكون فيها المتعلم محورًا أساسيًا، يعتمد على نفسه في اكتساب المعرفة والمهارات دون الاعتماد الكلي على المعلم أو المنهج، مع وجود توجيه وإرشاد عند الحاجة.</a:t>
            </a:r>
          </a:p>
          <a:p>
            <a:pPr algn="r" rtl="1">
              <a:lnSpc>
                <a:spcPts val="5380"/>
              </a:lnSpc>
              <a:spcBef>
                <a:spcPct val="0"/>
              </a:spcBef>
            </a:pPr>
            <a:r>
              <a:rPr lang="ar-EG" sz="3843" b="1">
                <a:solidFill>
                  <a:srgbClr val="000000"/>
                </a:solidFill>
                <a:latin typeface="29LT Riwaya Bold"/>
                <a:ea typeface="29LT Riwaya Bold"/>
                <a:cs typeface="29LT Riwaya Bold"/>
                <a:sym typeface="29LT Riwaya Bold"/>
                <a:rtl/>
              </a:rPr>
              <a:t>هو أسلوب يقوم فيه الفرد بـ:</a:t>
            </a:r>
          </a:p>
          <a:p>
            <a:pPr marL="829801" lvl="1" indent="-414900" algn="r" rtl="1">
              <a:lnSpc>
                <a:spcPts val="5380"/>
              </a:lnSpc>
              <a:spcBef>
                <a:spcPct val="0"/>
              </a:spcBef>
              <a:buFont typeface="Arial"/>
              <a:buChar char="•"/>
            </a:pPr>
            <a:r>
              <a:rPr lang="ar-EG" sz="3843" b="1">
                <a:solidFill>
                  <a:srgbClr val="000000"/>
                </a:solidFill>
                <a:latin typeface="29LT Riwaya Bold"/>
                <a:ea typeface="29LT Riwaya Bold"/>
                <a:cs typeface="29LT Riwaya Bold"/>
                <a:sym typeface="29LT Riwaya Bold"/>
                <a:rtl/>
              </a:rPr>
              <a:t>تحديد أهدافه التعليمية.</a:t>
            </a:r>
          </a:p>
          <a:p>
            <a:pPr marL="829801" lvl="1" indent="-414900" algn="r" rtl="1">
              <a:lnSpc>
                <a:spcPts val="5380"/>
              </a:lnSpc>
              <a:spcBef>
                <a:spcPct val="0"/>
              </a:spcBef>
              <a:buFont typeface="Arial"/>
              <a:buChar char="•"/>
            </a:pPr>
            <a:r>
              <a:rPr lang="ar-EG" sz="3843" b="1">
                <a:solidFill>
                  <a:srgbClr val="000000"/>
                </a:solidFill>
                <a:latin typeface="29LT Riwaya Bold"/>
                <a:ea typeface="29LT Riwaya Bold"/>
                <a:cs typeface="29LT Riwaya Bold"/>
                <a:sym typeface="29LT Riwaya Bold"/>
                <a:rtl/>
              </a:rPr>
              <a:t>اختيار مصادر تعلمه.</a:t>
            </a:r>
          </a:p>
          <a:p>
            <a:pPr marL="829801" lvl="1" indent="-414900" algn="r" rtl="1">
              <a:lnSpc>
                <a:spcPts val="5380"/>
              </a:lnSpc>
              <a:spcBef>
                <a:spcPct val="0"/>
              </a:spcBef>
              <a:buFont typeface="Arial"/>
              <a:buChar char="•"/>
            </a:pPr>
            <a:r>
              <a:rPr lang="ar-EG" sz="3843" b="1">
                <a:solidFill>
                  <a:srgbClr val="000000"/>
                </a:solidFill>
                <a:latin typeface="29LT Riwaya Bold"/>
                <a:ea typeface="29LT Riwaya Bold"/>
                <a:cs typeface="29LT Riwaya Bold"/>
                <a:sym typeface="29LT Riwaya Bold"/>
                <a:rtl/>
              </a:rPr>
              <a:t>تنظيم وقته وجهده.</a:t>
            </a:r>
          </a:p>
          <a:p>
            <a:pPr marL="829801" lvl="1" indent="-414900" algn="r" rtl="1">
              <a:lnSpc>
                <a:spcPts val="5380"/>
              </a:lnSpc>
              <a:spcBef>
                <a:spcPct val="0"/>
              </a:spcBef>
              <a:buFont typeface="Arial"/>
              <a:buChar char="•"/>
            </a:pPr>
            <a:r>
              <a:rPr lang="ar-EG" sz="3843" b="1">
                <a:solidFill>
                  <a:srgbClr val="000000"/>
                </a:solidFill>
                <a:latin typeface="29LT Riwaya Bold"/>
                <a:ea typeface="29LT Riwaya Bold"/>
                <a:cs typeface="29LT Riwaya Bold"/>
                <a:sym typeface="29LT Riwaya Bold"/>
                <a:rtl/>
              </a:rPr>
              <a:t>تقييم مدى تقدمه وتحقيقه لأهدافه.</a:t>
            </a:r>
          </a:p>
          <a:p>
            <a:pPr algn="r" rtl="1">
              <a:lnSpc>
                <a:spcPts val="5380"/>
              </a:lnSpc>
              <a:spcBef>
                <a:spcPct val="0"/>
              </a:spcBef>
            </a:pPr>
            <a:endParaRPr lang="ar-EG" sz="3843" b="1">
              <a:solidFill>
                <a:srgbClr val="000000"/>
              </a:solidFill>
              <a:latin typeface="29LT Riwaya Bold"/>
              <a:ea typeface="29LT Riwaya Bold"/>
              <a:cs typeface="29LT Riwaya Bold"/>
              <a:sym typeface="29LT Riwaya Bold"/>
              <a:rtl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4173200" y="7573722"/>
            <a:ext cx="9530312" cy="5426557"/>
            <a:chOff x="0" y="0"/>
            <a:chExt cx="406400" cy="231404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06400" cy="231404"/>
            </a:xfrm>
            <a:custGeom>
              <a:avLst/>
              <a:gdLst/>
              <a:ahLst/>
              <a:cxnLst/>
              <a:rect l="l" t="t" r="r" b="b"/>
              <a:pathLst>
                <a:path w="406400" h="231404">
                  <a:moveTo>
                    <a:pt x="203200" y="0"/>
                  </a:moveTo>
                  <a:lnTo>
                    <a:pt x="0" y="0"/>
                  </a:lnTo>
                  <a:lnTo>
                    <a:pt x="203200" y="231404"/>
                  </a:lnTo>
                  <a:lnTo>
                    <a:pt x="406400" y="231404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18385E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101600" y="-28575"/>
              <a:ext cx="203200" cy="25997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-7337714" y="1930817"/>
            <a:ext cx="14675427" cy="8356183"/>
            <a:chOff x="0" y="0"/>
            <a:chExt cx="406400" cy="231404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406400" cy="231404"/>
            </a:xfrm>
            <a:custGeom>
              <a:avLst/>
              <a:gdLst/>
              <a:ahLst/>
              <a:cxnLst/>
              <a:rect l="l" t="t" r="r" b="b"/>
              <a:pathLst>
                <a:path w="406400" h="231404">
                  <a:moveTo>
                    <a:pt x="203200" y="0"/>
                  </a:moveTo>
                  <a:lnTo>
                    <a:pt x="0" y="0"/>
                  </a:lnTo>
                  <a:lnTo>
                    <a:pt x="203200" y="231404"/>
                  </a:lnTo>
                  <a:lnTo>
                    <a:pt x="406400" y="231404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EDEDED">
                <a:alpha val="49804"/>
              </a:srgbClr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101600" y="-28575"/>
              <a:ext cx="203200" cy="25997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" name="Group 8"/>
          <p:cNvGrpSpPr>
            <a:grpSpLocks noChangeAspect="1"/>
          </p:cNvGrpSpPr>
          <p:nvPr/>
        </p:nvGrpSpPr>
        <p:grpSpPr>
          <a:xfrm>
            <a:off x="10058400" y="0"/>
            <a:ext cx="8229600" cy="9258300"/>
            <a:chOff x="0" y="0"/>
            <a:chExt cx="5370413" cy="6041715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5370413" cy="6041715"/>
            </a:xfrm>
            <a:custGeom>
              <a:avLst/>
              <a:gdLst/>
              <a:ahLst/>
              <a:cxnLst/>
              <a:rect l="l" t="t" r="r" b="b"/>
              <a:pathLst>
                <a:path w="5370413" h="6041715">
                  <a:moveTo>
                    <a:pt x="5370413" y="0"/>
                  </a:moveTo>
                  <a:lnTo>
                    <a:pt x="5370413" y="6041715"/>
                  </a:lnTo>
                  <a:cubicBezTo>
                    <a:pt x="3580275" y="4027810"/>
                    <a:pt x="1790138" y="2013905"/>
                    <a:pt x="0" y="0"/>
                  </a:cubicBezTo>
                  <a:lnTo>
                    <a:pt x="5370413" y="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0" name="Freeform 10"/>
            <p:cNvSpPr/>
            <p:nvPr/>
          </p:nvSpPr>
          <p:spPr>
            <a:xfrm>
              <a:off x="0" y="0"/>
              <a:ext cx="5370413" cy="6041715"/>
            </a:xfrm>
            <a:custGeom>
              <a:avLst/>
              <a:gdLst/>
              <a:ahLst/>
              <a:cxnLst/>
              <a:rect l="l" t="t" r="r" b="b"/>
              <a:pathLst>
                <a:path w="5370413" h="6041715">
                  <a:moveTo>
                    <a:pt x="5370413" y="0"/>
                  </a:moveTo>
                  <a:lnTo>
                    <a:pt x="5370413" y="6041715"/>
                  </a:lnTo>
                  <a:cubicBezTo>
                    <a:pt x="3580275" y="4027810"/>
                    <a:pt x="1790138" y="2013905"/>
                    <a:pt x="0" y="0"/>
                  </a:cubicBezTo>
                  <a:lnTo>
                    <a:pt x="5370413" y="0"/>
                  </a:lnTo>
                  <a:close/>
                </a:path>
              </a:pathLst>
            </a:custGeom>
            <a:blipFill>
              <a:blip r:embed="rId2"/>
              <a:stretch>
                <a:fillRect l="-58437" t="-54727" r="-102829"/>
              </a:stretch>
            </a:blipFill>
          </p:spPr>
        </p:sp>
      </p:grpSp>
      <p:grpSp>
        <p:nvGrpSpPr>
          <p:cNvPr id="11" name="Group 11"/>
          <p:cNvGrpSpPr>
            <a:grpSpLocks noChangeAspect="1"/>
          </p:cNvGrpSpPr>
          <p:nvPr/>
        </p:nvGrpSpPr>
        <p:grpSpPr>
          <a:xfrm>
            <a:off x="15695025" y="0"/>
            <a:ext cx="2592975" cy="2917097"/>
            <a:chOff x="0" y="0"/>
            <a:chExt cx="5370413" cy="6041715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5370413" cy="6041715"/>
            </a:xfrm>
            <a:custGeom>
              <a:avLst/>
              <a:gdLst/>
              <a:ahLst/>
              <a:cxnLst/>
              <a:rect l="l" t="t" r="r" b="b"/>
              <a:pathLst>
                <a:path w="5370413" h="6041715">
                  <a:moveTo>
                    <a:pt x="5370413" y="0"/>
                  </a:moveTo>
                  <a:lnTo>
                    <a:pt x="5370413" y="6041715"/>
                  </a:lnTo>
                  <a:cubicBezTo>
                    <a:pt x="3580275" y="4027810"/>
                    <a:pt x="1790138" y="2013905"/>
                    <a:pt x="0" y="0"/>
                  </a:cubicBezTo>
                  <a:lnTo>
                    <a:pt x="5370413" y="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3" name="Freeform 13"/>
            <p:cNvSpPr/>
            <p:nvPr/>
          </p:nvSpPr>
          <p:spPr>
            <a:xfrm>
              <a:off x="0" y="0"/>
              <a:ext cx="5370413" cy="6041715"/>
            </a:xfrm>
            <a:custGeom>
              <a:avLst/>
              <a:gdLst/>
              <a:ahLst/>
              <a:cxnLst/>
              <a:rect l="l" t="t" r="r" b="b"/>
              <a:pathLst>
                <a:path w="5370413" h="6041715">
                  <a:moveTo>
                    <a:pt x="5370413" y="0"/>
                  </a:moveTo>
                  <a:lnTo>
                    <a:pt x="5370413" y="6041715"/>
                  </a:lnTo>
                  <a:cubicBezTo>
                    <a:pt x="3580275" y="4027810"/>
                    <a:pt x="1790138" y="2013905"/>
                    <a:pt x="0" y="0"/>
                  </a:cubicBezTo>
                  <a:lnTo>
                    <a:pt x="5370413" y="0"/>
                  </a:lnTo>
                  <a:close/>
                </a:path>
              </a:pathLst>
            </a:custGeom>
            <a:solidFill>
              <a:srgbClr val="FAFAFA"/>
            </a:solidFill>
            <a:ln w="12700">
              <a:solidFill>
                <a:srgbClr val="000000"/>
              </a:solidFill>
            </a:ln>
          </p:spPr>
        </p:sp>
      </p:grpSp>
      <p:grpSp>
        <p:nvGrpSpPr>
          <p:cNvPr id="14" name="Group 14"/>
          <p:cNvGrpSpPr/>
          <p:nvPr/>
        </p:nvGrpSpPr>
        <p:grpSpPr>
          <a:xfrm>
            <a:off x="-6299399" y="4860443"/>
            <a:ext cx="9530312" cy="5426557"/>
            <a:chOff x="0" y="0"/>
            <a:chExt cx="406400" cy="231404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406400" cy="231404"/>
            </a:xfrm>
            <a:custGeom>
              <a:avLst/>
              <a:gdLst/>
              <a:ahLst/>
              <a:cxnLst/>
              <a:rect l="l" t="t" r="r" b="b"/>
              <a:pathLst>
                <a:path w="406400" h="231404">
                  <a:moveTo>
                    <a:pt x="203200" y="0"/>
                  </a:moveTo>
                  <a:lnTo>
                    <a:pt x="0" y="0"/>
                  </a:lnTo>
                  <a:lnTo>
                    <a:pt x="203200" y="231404"/>
                  </a:lnTo>
                  <a:lnTo>
                    <a:pt x="406400" y="231404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BADDBF"/>
            </a:solidFill>
          </p:spPr>
        </p:sp>
        <p:sp>
          <p:nvSpPr>
            <p:cNvPr id="16" name="TextBox 16"/>
            <p:cNvSpPr txBox="1"/>
            <p:nvPr/>
          </p:nvSpPr>
          <p:spPr>
            <a:xfrm>
              <a:off x="101600" y="-28575"/>
              <a:ext cx="203200" cy="25997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7" name="Group 17"/>
          <p:cNvGrpSpPr/>
          <p:nvPr/>
        </p:nvGrpSpPr>
        <p:grpSpPr>
          <a:xfrm>
            <a:off x="10991049" y="1028700"/>
            <a:ext cx="1742798" cy="1742798"/>
            <a:chOff x="0" y="0"/>
            <a:chExt cx="812800" cy="812800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BADDBF"/>
            </a:solidFill>
          </p:spPr>
        </p:sp>
        <p:sp>
          <p:nvSpPr>
            <p:cNvPr id="19" name="TextBox 19"/>
            <p:cNvSpPr txBox="1"/>
            <p:nvPr/>
          </p:nvSpPr>
          <p:spPr>
            <a:xfrm>
              <a:off x="139700" y="111125"/>
              <a:ext cx="533400" cy="561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0" name="Freeform 20"/>
          <p:cNvSpPr/>
          <p:nvPr/>
        </p:nvSpPr>
        <p:spPr>
          <a:xfrm>
            <a:off x="9197731" y="2917097"/>
            <a:ext cx="860670" cy="380896"/>
          </a:xfrm>
          <a:custGeom>
            <a:avLst/>
            <a:gdLst/>
            <a:ahLst/>
            <a:cxnLst/>
            <a:rect l="l" t="t" r="r" b="b"/>
            <a:pathLst>
              <a:path w="860670" h="380896">
                <a:moveTo>
                  <a:pt x="0" y="0"/>
                </a:moveTo>
                <a:lnTo>
                  <a:pt x="860669" y="0"/>
                </a:lnTo>
                <a:lnTo>
                  <a:pt x="860669" y="380896"/>
                </a:lnTo>
                <a:lnTo>
                  <a:pt x="0" y="38089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r="-18307" b="-41349"/>
            </a:stretch>
          </a:blipFill>
        </p:spPr>
      </p:sp>
      <p:sp>
        <p:nvSpPr>
          <p:cNvPr id="21" name="Freeform 21"/>
          <p:cNvSpPr/>
          <p:nvPr/>
        </p:nvSpPr>
        <p:spPr>
          <a:xfrm>
            <a:off x="11862448" y="8877404"/>
            <a:ext cx="860670" cy="380896"/>
          </a:xfrm>
          <a:custGeom>
            <a:avLst/>
            <a:gdLst/>
            <a:ahLst/>
            <a:cxnLst/>
            <a:rect l="l" t="t" r="r" b="b"/>
            <a:pathLst>
              <a:path w="860670" h="380896">
                <a:moveTo>
                  <a:pt x="0" y="0"/>
                </a:moveTo>
                <a:lnTo>
                  <a:pt x="860670" y="0"/>
                </a:lnTo>
                <a:lnTo>
                  <a:pt x="860670" y="380896"/>
                </a:lnTo>
                <a:lnTo>
                  <a:pt x="0" y="38089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r="-18307" b="-41349"/>
            </a:stretch>
          </a:blipFill>
        </p:spPr>
      </p:sp>
      <p:sp>
        <p:nvSpPr>
          <p:cNvPr id="22" name="Freeform 22"/>
          <p:cNvSpPr/>
          <p:nvPr/>
        </p:nvSpPr>
        <p:spPr>
          <a:xfrm flipV="1">
            <a:off x="8028926" y="1025855"/>
            <a:ext cx="499502" cy="432694"/>
          </a:xfrm>
          <a:custGeom>
            <a:avLst/>
            <a:gdLst/>
            <a:ahLst/>
            <a:cxnLst/>
            <a:rect l="l" t="t" r="r" b="b"/>
            <a:pathLst>
              <a:path w="499502" h="432694">
                <a:moveTo>
                  <a:pt x="0" y="432693"/>
                </a:moveTo>
                <a:lnTo>
                  <a:pt x="499502" y="432693"/>
                </a:lnTo>
                <a:lnTo>
                  <a:pt x="499502" y="0"/>
                </a:lnTo>
                <a:lnTo>
                  <a:pt x="0" y="0"/>
                </a:lnTo>
                <a:lnTo>
                  <a:pt x="0" y="432693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23" name="Freeform 23"/>
          <p:cNvSpPr/>
          <p:nvPr/>
        </p:nvSpPr>
        <p:spPr>
          <a:xfrm>
            <a:off x="9378314" y="8960026"/>
            <a:ext cx="499502" cy="432694"/>
          </a:xfrm>
          <a:custGeom>
            <a:avLst/>
            <a:gdLst/>
            <a:ahLst/>
            <a:cxnLst/>
            <a:rect l="l" t="t" r="r" b="b"/>
            <a:pathLst>
              <a:path w="499502" h="432694">
                <a:moveTo>
                  <a:pt x="0" y="0"/>
                </a:moveTo>
                <a:lnTo>
                  <a:pt x="499502" y="0"/>
                </a:lnTo>
                <a:lnTo>
                  <a:pt x="499502" y="432694"/>
                </a:lnTo>
                <a:lnTo>
                  <a:pt x="0" y="43269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grpSp>
        <p:nvGrpSpPr>
          <p:cNvPr id="24" name="Group 24"/>
          <p:cNvGrpSpPr/>
          <p:nvPr/>
        </p:nvGrpSpPr>
        <p:grpSpPr>
          <a:xfrm>
            <a:off x="2631931" y="4016040"/>
            <a:ext cx="9411564" cy="3086100"/>
            <a:chOff x="0" y="0"/>
            <a:chExt cx="2478766" cy="812800"/>
          </a:xfrm>
        </p:grpSpPr>
        <p:sp>
          <p:nvSpPr>
            <p:cNvPr id="25" name="Freeform 25"/>
            <p:cNvSpPr/>
            <p:nvPr/>
          </p:nvSpPr>
          <p:spPr>
            <a:xfrm>
              <a:off x="0" y="0"/>
              <a:ext cx="2478766" cy="812800"/>
            </a:xfrm>
            <a:custGeom>
              <a:avLst/>
              <a:gdLst/>
              <a:ahLst/>
              <a:cxnLst/>
              <a:rect l="l" t="t" r="r" b="b"/>
              <a:pathLst>
                <a:path w="2478766" h="812800">
                  <a:moveTo>
                    <a:pt x="41952" y="0"/>
                  </a:moveTo>
                  <a:lnTo>
                    <a:pt x="2436813" y="0"/>
                  </a:lnTo>
                  <a:cubicBezTo>
                    <a:pt x="2459983" y="0"/>
                    <a:pt x="2478766" y="18783"/>
                    <a:pt x="2478766" y="41952"/>
                  </a:cubicBezTo>
                  <a:lnTo>
                    <a:pt x="2478766" y="770848"/>
                  </a:lnTo>
                  <a:cubicBezTo>
                    <a:pt x="2478766" y="781974"/>
                    <a:pt x="2474346" y="792645"/>
                    <a:pt x="2466478" y="800512"/>
                  </a:cubicBezTo>
                  <a:cubicBezTo>
                    <a:pt x="2458611" y="808380"/>
                    <a:pt x="2447940" y="812800"/>
                    <a:pt x="2436813" y="812800"/>
                  </a:cubicBezTo>
                  <a:lnTo>
                    <a:pt x="41952" y="812800"/>
                  </a:lnTo>
                  <a:cubicBezTo>
                    <a:pt x="30826" y="812800"/>
                    <a:pt x="20155" y="808380"/>
                    <a:pt x="12288" y="800512"/>
                  </a:cubicBezTo>
                  <a:cubicBezTo>
                    <a:pt x="4420" y="792645"/>
                    <a:pt x="0" y="781974"/>
                    <a:pt x="0" y="770848"/>
                  </a:cubicBezTo>
                  <a:lnTo>
                    <a:pt x="0" y="41952"/>
                  </a:lnTo>
                  <a:cubicBezTo>
                    <a:pt x="0" y="30826"/>
                    <a:pt x="4420" y="20155"/>
                    <a:pt x="12288" y="12288"/>
                  </a:cubicBezTo>
                  <a:cubicBezTo>
                    <a:pt x="20155" y="4420"/>
                    <a:pt x="30826" y="0"/>
                    <a:pt x="41952" y="0"/>
                  </a:cubicBezTo>
                  <a:close/>
                </a:path>
              </a:pathLst>
            </a:custGeom>
            <a:solidFill>
              <a:srgbClr val="004AAD"/>
            </a:solidFill>
          </p:spPr>
        </p:sp>
        <p:sp>
          <p:nvSpPr>
            <p:cNvPr id="26" name="TextBox 26"/>
            <p:cNvSpPr txBox="1"/>
            <p:nvPr/>
          </p:nvSpPr>
          <p:spPr>
            <a:xfrm>
              <a:off x="0" y="-28575"/>
              <a:ext cx="2478766" cy="8413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7" name="TextBox 27"/>
          <p:cNvSpPr txBox="1"/>
          <p:nvPr/>
        </p:nvSpPr>
        <p:spPr>
          <a:xfrm>
            <a:off x="4529158" y="4870892"/>
            <a:ext cx="6125303" cy="12430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10235"/>
              </a:lnSpc>
            </a:pPr>
            <a:r>
              <a:rPr lang="ar-EG" sz="7311" b="1">
                <a:solidFill>
                  <a:srgbClr val="FAFAFA"/>
                </a:solidFill>
                <a:latin typeface="29LT Riwaya Bold"/>
                <a:ea typeface="29LT Riwaya Bold"/>
                <a:cs typeface="29LT Riwaya Bold"/>
                <a:sym typeface="29LT Riwaya Bold"/>
                <a:rtl/>
              </a:rPr>
              <a:t>أهمية التعلم الذاتي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3682351" y="1377317"/>
            <a:ext cx="9211298" cy="9211298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EDEDED">
                <a:alpha val="49804"/>
              </a:srgbClr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139700" y="111125"/>
              <a:ext cx="533400" cy="561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-1936655" y="4880263"/>
            <a:ext cx="6345505" cy="6345505"/>
            <a:chOff x="0" y="0"/>
            <a:chExt cx="812800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18385E"/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139700" y="111125"/>
              <a:ext cx="533400" cy="561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-1142858" y="3311277"/>
            <a:ext cx="5081066" cy="5081066"/>
            <a:chOff x="0" y="0"/>
            <a:chExt cx="812800" cy="8128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139700" y="111125"/>
              <a:ext cx="533400" cy="561975"/>
            </a:xfrm>
            <a:prstGeom prst="rect">
              <a:avLst/>
            </a:prstGeom>
          </p:spPr>
          <p:txBody>
            <a:bodyPr lIns="44993" tIns="44993" rIns="44993" bIns="44993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-805090" y="4662321"/>
            <a:ext cx="4405531" cy="4405531"/>
            <a:chOff x="0" y="0"/>
            <a:chExt cx="812800" cy="8128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blipFill>
              <a:blip r:embed="rId2"/>
              <a:stretch>
                <a:fillRect l="-25471" r="-25471"/>
              </a:stretch>
            </a:blipFill>
          </p:spPr>
        </p:sp>
      </p:grpSp>
      <p:grpSp>
        <p:nvGrpSpPr>
          <p:cNvPr id="13" name="Group 13"/>
          <p:cNvGrpSpPr/>
          <p:nvPr/>
        </p:nvGrpSpPr>
        <p:grpSpPr>
          <a:xfrm>
            <a:off x="270114" y="9258300"/>
            <a:ext cx="1282868" cy="1028700"/>
            <a:chOff x="0" y="0"/>
            <a:chExt cx="1013624" cy="812800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1013624" cy="812800"/>
            </a:xfrm>
            <a:custGeom>
              <a:avLst/>
              <a:gdLst/>
              <a:ahLst/>
              <a:cxnLst/>
              <a:rect l="l" t="t" r="r" b="b"/>
              <a:pathLst>
                <a:path w="1013624" h="812800">
                  <a:moveTo>
                    <a:pt x="506812" y="0"/>
                  </a:moveTo>
                  <a:lnTo>
                    <a:pt x="1013624" y="406400"/>
                  </a:lnTo>
                  <a:lnTo>
                    <a:pt x="506812" y="812800"/>
                  </a:lnTo>
                  <a:lnTo>
                    <a:pt x="0" y="406400"/>
                  </a:lnTo>
                  <a:lnTo>
                    <a:pt x="506812" y="0"/>
                  </a:lnTo>
                  <a:close/>
                </a:path>
              </a:pathLst>
            </a:custGeom>
            <a:solidFill>
              <a:srgbClr val="BADDBF"/>
            </a:solidFill>
          </p:spPr>
        </p:sp>
        <p:sp>
          <p:nvSpPr>
            <p:cNvPr id="15" name="TextBox 15"/>
            <p:cNvSpPr txBox="1"/>
            <p:nvPr/>
          </p:nvSpPr>
          <p:spPr>
            <a:xfrm>
              <a:off x="174217" y="111125"/>
              <a:ext cx="665191" cy="561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14862392" y="6861392"/>
            <a:ext cx="6851217" cy="6851217"/>
            <a:chOff x="0" y="0"/>
            <a:chExt cx="812800" cy="812800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BADDBF"/>
            </a:solidFill>
          </p:spPr>
        </p:sp>
        <p:sp>
          <p:nvSpPr>
            <p:cNvPr id="18" name="TextBox 18"/>
            <p:cNvSpPr txBox="1"/>
            <p:nvPr/>
          </p:nvSpPr>
          <p:spPr>
            <a:xfrm>
              <a:off x="139700" y="111125"/>
              <a:ext cx="533400" cy="561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9" name="Freeform 19"/>
          <p:cNvSpPr/>
          <p:nvPr/>
        </p:nvSpPr>
        <p:spPr>
          <a:xfrm>
            <a:off x="14432057" y="1186869"/>
            <a:ext cx="860670" cy="380896"/>
          </a:xfrm>
          <a:custGeom>
            <a:avLst/>
            <a:gdLst/>
            <a:ahLst/>
            <a:cxnLst/>
            <a:rect l="l" t="t" r="r" b="b"/>
            <a:pathLst>
              <a:path w="860670" h="380896">
                <a:moveTo>
                  <a:pt x="0" y="0"/>
                </a:moveTo>
                <a:lnTo>
                  <a:pt x="860669" y="0"/>
                </a:lnTo>
                <a:lnTo>
                  <a:pt x="860669" y="380896"/>
                </a:lnTo>
                <a:lnTo>
                  <a:pt x="0" y="38089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r="-18307" b="-41349"/>
            </a:stretch>
          </a:blipFill>
        </p:spPr>
      </p:sp>
      <p:sp>
        <p:nvSpPr>
          <p:cNvPr id="20" name="Freeform 20"/>
          <p:cNvSpPr/>
          <p:nvPr/>
        </p:nvSpPr>
        <p:spPr>
          <a:xfrm>
            <a:off x="6346551" y="8877404"/>
            <a:ext cx="860670" cy="380896"/>
          </a:xfrm>
          <a:custGeom>
            <a:avLst/>
            <a:gdLst/>
            <a:ahLst/>
            <a:cxnLst/>
            <a:rect l="l" t="t" r="r" b="b"/>
            <a:pathLst>
              <a:path w="860670" h="380896">
                <a:moveTo>
                  <a:pt x="0" y="0"/>
                </a:moveTo>
                <a:lnTo>
                  <a:pt x="860670" y="0"/>
                </a:lnTo>
                <a:lnTo>
                  <a:pt x="860670" y="380896"/>
                </a:lnTo>
                <a:lnTo>
                  <a:pt x="0" y="38089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r="-18307" b="-41349"/>
            </a:stretch>
          </a:blipFill>
        </p:spPr>
      </p:sp>
      <p:sp>
        <p:nvSpPr>
          <p:cNvPr id="21" name="Freeform 21"/>
          <p:cNvSpPr/>
          <p:nvPr/>
        </p:nvSpPr>
        <p:spPr>
          <a:xfrm>
            <a:off x="10264202" y="8933432"/>
            <a:ext cx="935097" cy="268840"/>
          </a:xfrm>
          <a:custGeom>
            <a:avLst/>
            <a:gdLst/>
            <a:ahLst/>
            <a:cxnLst/>
            <a:rect l="l" t="t" r="r" b="b"/>
            <a:pathLst>
              <a:path w="935097" h="268840">
                <a:moveTo>
                  <a:pt x="0" y="0"/>
                </a:moveTo>
                <a:lnTo>
                  <a:pt x="935097" y="0"/>
                </a:lnTo>
                <a:lnTo>
                  <a:pt x="935097" y="268840"/>
                </a:lnTo>
                <a:lnTo>
                  <a:pt x="0" y="26884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22" name="Freeform 22"/>
          <p:cNvSpPr/>
          <p:nvPr/>
        </p:nvSpPr>
        <p:spPr>
          <a:xfrm>
            <a:off x="13952115" y="8769578"/>
            <a:ext cx="499502" cy="432694"/>
          </a:xfrm>
          <a:custGeom>
            <a:avLst/>
            <a:gdLst/>
            <a:ahLst/>
            <a:cxnLst/>
            <a:rect l="l" t="t" r="r" b="b"/>
            <a:pathLst>
              <a:path w="499502" h="432694">
                <a:moveTo>
                  <a:pt x="0" y="0"/>
                </a:moveTo>
                <a:lnTo>
                  <a:pt x="499502" y="0"/>
                </a:lnTo>
                <a:lnTo>
                  <a:pt x="499502" y="432694"/>
                </a:lnTo>
                <a:lnTo>
                  <a:pt x="0" y="43269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23" name="Freeform 23"/>
          <p:cNvSpPr/>
          <p:nvPr/>
        </p:nvSpPr>
        <p:spPr>
          <a:xfrm>
            <a:off x="1552982" y="1377317"/>
            <a:ext cx="3144004" cy="2861043"/>
          </a:xfrm>
          <a:custGeom>
            <a:avLst/>
            <a:gdLst/>
            <a:ahLst/>
            <a:cxnLst/>
            <a:rect l="l" t="t" r="r" b="b"/>
            <a:pathLst>
              <a:path w="3144004" h="2861043">
                <a:moveTo>
                  <a:pt x="0" y="0"/>
                </a:moveTo>
                <a:lnTo>
                  <a:pt x="3144003" y="0"/>
                </a:lnTo>
                <a:lnTo>
                  <a:pt x="3144003" y="2861043"/>
                </a:lnTo>
                <a:lnTo>
                  <a:pt x="0" y="2861043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</p:sp>
      <p:grpSp>
        <p:nvGrpSpPr>
          <p:cNvPr id="24" name="Group 24"/>
          <p:cNvGrpSpPr/>
          <p:nvPr/>
        </p:nvGrpSpPr>
        <p:grpSpPr>
          <a:xfrm>
            <a:off x="4953773" y="3600450"/>
            <a:ext cx="11976819" cy="3086100"/>
            <a:chOff x="0" y="0"/>
            <a:chExt cx="3154389" cy="812800"/>
          </a:xfrm>
        </p:grpSpPr>
        <p:sp>
          <p:nvSpPr>
            <p:cNvPr id="25" name="Freeform 25"/>
            <p:cNvSpPr/>
            <p:nvPr/>
          </p:nvSpPr>
          <p:spPr>
            <a:xfrm>
              <a:off x="0" y="0"/>
              <a:ext cx="3154388" cy="812800"/>
            </a:xfrm>
            <a:custGeom>
              <a:avLst/>
              <a:gdLst/>
              <a:ahLst/>
              <a:cxnLst/>
              <a:rect l="l" t="t" r="r" b="b"/>
              <a:pathLst>
                <a:path w="3154388" h="812800">
                  <a:moveTo>
                    <a:pt x="32967" y="0"/>
                  </a:moveTo>
                  <a:lnTo>
                    <a:pt x="3121422" y="0"/>
                  </a:lnTo>
                  <a:cubicBezTo>
                    <a:pt x="3139629" y="0"/>
                    <a:pt x="3154388" y="14760"/>
                    <a:pt x="3154388" y="32967"/>
                  </a:cubicBezTo>
                  <a:lnTo>
                    <a:pt x="3154388" y="779833"/>
                  </a:lnTo>
                  <a:cubicBezTo>
                    <a:pt x="3154388" y="798040"/>
                    <a:pt x="3139629" y="812800"/>
                    <a:pt x="3121422" y="812800"/>
                  </a:cubicBezTo>
                  <a:lnTo>
                    <a:pt x="32967" y="812800"/>
                  </a:lnTo>
                  <a:cubicBezTo>
                    <a:pt x="14760" y="812800"/>
                    <a:pt x="0" y="798040"/>
                    <a:pt x="0" y="779833"/>
                  </a:cubicBezTo>
                  <a:lnTo>
                    <a:pt x="0" y="32967"/>
                  </a:lnTo>
                  <a:cubicBezTo>
                    <a:pt x="0" y="14760"/>
                    <a:pt x="14760" y="0"/>
                    <a:pt x="32967" y="0"/>
                  </a:cubicBezTo>
                  <a:close/>
                </a:path>
              </a:pathLst>
            </a:custGeom>
            <a:solidFill>
              <a:srgbClr val="D9D9D9"/>
            </a:solidFill>
          </p:spPr>
        </p:sp>
        <p:sp>
          <p:nvSpPr>
            <p:cNvPr id="26" name="TextBox 26"/>
            <p:cNvSpPr txBox="1"/>
            <p:nvPr/>
          </p:nvSpPr>
          <p:spPr>
            <a:xfrm>
              <a:off x="0" y="-28575"/>
              <a:ext cx="3154389" cy="8413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7" name="TextBox 27"/>
          <p:cNvSpPr txBox="1"/>
          <p:nvPr/>
        </p:nvSpPr>
        <p:spPr>
          <a:xfrm>
            <a:off x="9032889" y="1641651"/>
            <a:ext cx="3397724" cy="9552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7827"/>
              </a:lnSpc>
            </a:pPr>
            <a:r>
              <a:rPr lang="ar-EG" sz="5591" b="1">
                <a:solidFill>
                  <a:srgbClr val="F06589"/>
                </a:solidFill>
                <a:latin typeface="29LT Riwaya Bold"/>
                <a:ea typeface="29LT Riwaya Bold"/>
                <a:cs typeface="29LT Riwaya Bold"/>
                <a:sym typeface="29LT Riwaya Bold"/>
                <a:rtl/>
              </a:rPr>
              <a:t>نشاط جماعي 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3147219" y="4219126"/>
            <a:ext cx="12895652" cy="21782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 rtl="1">
              <a:lnSpc>
                <a:spcPts val="5830"/>
              </a:lnSpc>
            </a:pPr>
            <a:r>
              <a:rPr lang="ar-EG" sz="4164" b="1">
                <a:solidFill>
                  <a:srgbClr val="30B445"/>
                </a:solidFill>
                <a:latin typeface="29LT Riwaya Bold"/>
                <a:ea typeface="29LT Riwaya Bold"/>
                <a:cs typeface="29LT Riwaya Bold"/>
                <a:sym typeface="29LT Riwaya Bold"/>
                <a:rtl/>
              </a:rPr>
              <a:t>أمام كل مجموعة بطاقة كُتب فيها موقف تعليمي المطلوب : </a:t>
            </a:r>
          </a:p>
          <a:p>
            <a:pPr algn="r" rtl="1">
              <a:lnSpc>
                <a:spcPts val="5830"/>
              </a:lnSpc>
            </a:pPr>
            <a:endParaRPr lang="ar-EG" sz="4164" b="1">
              <a:solidFill>
                <a:srgbClr val="30B445"/>
              </a:solidFill>
              <a:latin typeface="29LT Riwaya Bold"/>
              <a:ea typeface="29LT Riwaya Bold"/>
              <a:cs typeface="29LT Riwaya Bold"/>
              <a:sym typeface="29LT Riwaya Bold"/>
              <a:rtl/>
            </a:endParaRPr>
          </a:p>
          <a:p>
            <a:pPr algn="r" rtl="1">
              <a:lnSpc>
                <a:spcPts val="5830"/>
              </a:lnSpc>
              <a:spcBef>
                <a:spcPct val="0"/>
              </a:spcBef>
            </a:pPr>
            <a:r>
              <a:rPr lang="ar-EG" sz="4164" b="1">
                <a:solidFill>
                  <a:srgbClr val="30B445"/>
                </a:solidFill>
                <a:latin typeface="29LT Riwaya Bold"/>
                <a:ea typeface="29LT Riwaya Bold"/>
                <a:cs typeface="29LT Riwaya Bold"/>
                <a:sym typeface="29LT Riwaya Bold"/>
                <a:rtl/>
              </a:rPr>
              <a:t>كيف يمكن استخدام التعلم الذاتي لتنفيذ هذه المواقف ؟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67298" y="5681351"/>
            <a:ext cx="9211298" cy="9211298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EDEDED">
                <a:alpha val="49804"/>
              </a:srgbClr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139700" y="111125"/>
              <a:ext cx="533400" cy="561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270313" y="7804924"/>
            <a:ext cx="2637911" cy="2637911"/>
            <a:chOff x="0" y="0"/>
            <a:chExt cx="812800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18385E"/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139700" y="111125"/>
              <a:ext cx="533400" cy="561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15736125" y="-1523175"/>
            <a:ext cx="5103750" cy="5103750"/>
            <a:chOff x="0" y="0"/>
            <a:chExt cx="812800" cy="8128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BADDBF"/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139700" y="111125"/>
              <a:ext cx="533400" cy="561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11613973" y="1163120"/>
            <a:ext cx="3986054" cy="1070924"/>
            <a:chOff x="0" y="0"/>
            <a:chExt cx="1049825" cy="282054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1049825" cy="282054"/>
            </a:xfrm>
            <a:custGeom>
              <a:avLst/>
              <a:gdLst/>
              <a:ahLst/>
              <a:cxnLst/>
              <a:rect l="l" t="t" r="r" b="b"/>
              <a:pathLst>
                <a:path w="1049825" h="282054">
                  <a:moveTo>
                    <a:pt x="141027" y="0"/>
                  </a:moveTo>
                  <a:lnTo>
                    <a:pt x="908798" y="0"/>
                  </a:lnTo>
                  <a:cubicBezTo>
                    <a:pt x="986685" y="0"/>
                    <a:pt x="1049825" y="63140"/>
                    <a:pt x="1049825" y="141027"/>
                  </a:cubicBezTo>
                  <a:lnTo>
                    <a:pt x="1049825" y="141027"/>
                  </a:lnTo>
                  <a:cubicBezTo>
                    <a:pt x="1049825" y="178430"/>
                    <a:pt x="1034967" y="214300"/>
                    <a:pt x="1008519" y="240748"/>
                  </a:cubicBezTo>
                  <a:cubicBezTo>
                    <a:pt x="982071" y="267196"/>
                    <a:pt x="946201" y="282054"/>
                    <a:pt x="908798" y="282054"/>
                  </a:cubicBezTo>
                  <a:lnTo>
                    <a:pt x="141027" y="282054"/>
                  </a:lnTo>
                  <a:cubicBezTo>
                    <a:pt x="63140" y="282054"/>
                    <a:pt x="0" y="218914"/>
                    <a:pt x="0" y="141027"/>
                  </a:cubicBezTo>
                  <a:lnTo>
                    <a:pt x="0" y="141027"/>
                  </a:lnTo>
                  <a:cubicBezTo>
                    <a:pt x="0" y="63140"/>
                    <a:pt x="63140" y="0"/>
                    <a:pt x="141027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30B445">
                    <a:alpha val="100000"/>
                  </a:srgbClr>
                </a:gs>
                <a:gs pos="100000">
                  <a:srgbClr val="18385E">
                    <a:alpha val="100000"/>
                  </a:srgbClr>
                </a:gs>
              </a:gsLst>
              <a:lin ang="0"/>
            </a:gradFill>
            <a:ln w="9525" cap="rnd">
              <a:solidFill>
                <a:srgbClr val="BADDBF"/>
              </a:solidFill>
              <a:prstDash val="solid"/>
              <a:round/>
            </a:ln>
          </p:spPr>
        </p:sp>
        <p:sp>
          <p:nvSpPr>
            <p:cNvPr id="13" name="TextBox 13"/>
            <p:cNvSpPr txBox="1"/>
            <p:nvPr/>
          </p:nvSpPr>
          <p:spPr>
            <a:xfrm>
              <a:off x="0" y="-28575"/>
              <a:ext cx="1049825" cy="31062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4" name="Freeform 14"/>
          <p:cNvSpPr/>
          <p:nvPr/>
        </p:nvSpPr>
        <p:spPr>
          <a:xfrm>
            <a:off x="6347156" y="1934127"/>
            <a:ext cx="860670" cy="380896"/>
          </a:xfrm>
          <a:custGeom>
            <a:avLst/>
            <a:gdLst/>
            <a:ahLst/>
            <a:cxnLst/>
            <a:rect l="l" t="t" r="r" b="b"/>
            <a:pathLst>
              <a:path w="860670" h="380896">
                <a:moveTo>
                  <a:pt x="0" y="0"/>
                </a:moveTo>
                <a:lnTo>
                  <a:pt x="860670" y="0"/>
                </a:lnTo>
                <a:lnTo>
                  <a:pt x="860670" y="380896"/>
                </a:lnTo>
                <a:lnTo>
                  <a:pt x="0" y="38089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r="-18307" b="-41349"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15664783" y="8320835"/>
            <a:ext cx="860670" cy="380896"/>
          </a:xfrm>
          <a:custGeom>
            <a:avLst/>
            <a:gdLst/>
            <a:ahLst/>
            <a:cxnLst/>
            <a:rect l="l" t="t" r="r" b="b"/>
            <a:pathLst>
              <a:path w="860670" h="380896">
                <a:moveTo>
                  <a:pt x="0" y="0"/>
                </a:moveTo>
                <a:lnTo>
                  <a:pt x="860670" y="0"/>
                </a:lnTo>
                <a:lnTo>
                  <a:pt x="860670" y="380896"/>
                </a:lnTo>
                <a:lnTo>
                  <a:pt x="0" y="38089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r="-18307" b="-41349"/>
            </a:stretch>
          </a:blipFill>
        </p:spPr>
      </p:sp>
      <p:sp>
        <p:nvSpPr>
          <p:cNvPr id="16" name="Freeform 16"/>
          <p:cNvSpPr/>
          <p:nvPr/>
        </p:nvSpPr>
        <p:spPr>
          <a:xfrm>
            <a:off x="12733847" y="9123880"/>
            <a:ext cx="935097" cy="268840"/>
          </a:xfrm>
          <a:custGeom>
            <a:avLst/>
            <a:gdLst/>
            <a:ahLst/>
            <a:cxnLst/>
            <a:rect l="l" t="t" r="r" b="b"/>
            <a:pathLst>
              <a:path w="935097" h="268840">
                <a:moveTo>
                  <a:pt x="0" y="0"/>
                </a:moveTo>
                <a:lnTo>
                  <a:pt x="935097" y="0"/>
                </a:lnTo>
                <a:lnTo>
                  <a:pt x="935097" y="268840"/>
                </a:lnTo>
                <a:lnTo>
                  <a:pt x="0" y="26884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>
            <a:off x="8278677" y="847696"/>
            <a:ext cx="499502" cy="432694"/>
          </a:xfrm>
          <a:custGeom>
            <a:avLst/>
            <a:gdLst/>
            <a:ahLst/>
            <a:cxnLst/>
            <a:rect l="l" t="t" r="r" b="b"/>
            <a:pathLst>
              <a:path w="499502" h="432694">
                <a:moveTo>
                  <a:pt x="0" y="0"/>
                </a:moveTo>
                <a:lnTo>
                  <a:pt x="499502" y="0"/>
                </a:lnTo>
                <a:lnTo>
                  <a:pt x="499502" y="432694"/>
                </a:lnTo>
                <a:lnTo>
                  <a:pt x="0" y="43269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 flipV="1">
            <a:off x="17009549" y="5707551"/>
            <a:ext cx="499502" cy="432694"/>
          </a:xfrm>
          <a:custGeom>
            <a:avLst/>
            <a:gdLst/>
            <a:ahLst/>
            <a:cxnLst/>
            <a:rect l="l" t="t" r="r" b="b"/>
            <a:pathLst>
              <a:path w="499502" h="432694">
                <a:moveTo>
                  <a:pt x="0" y="432694"/>
                </a:moveTo>
                <a:lnTo>
                  <a:pt x="499502" y="432694"/>
                </a:lnTo>
                <a:lnTo>
                  <a:pt x="499502" y="0"/>
                </a:lnTo>
                <a:lnTo>
                  <a:pt x="0" y="0"/>
                </a:lnTo>
                <a:lnTo>
                  <a:pt x="0" y="432694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>
            <a:off x="5422617" y="8701731"/>
            <a:ext cx="499502" cy="432694"/>
          </a:xfrm>
          <a:custGeom>
            <a:avLst/>
            <a:gdLst/>
            <a:ahLst/>
            <a:cxnLst/>
            <a:rect l="l" t="t" r="r" b="b"/>
            <a:pathLst>
              <a:path w="499502" h="432694">
                <a:moveTo>
                  <a:pt x="0" y="0"/>
                </a:moveTo>
                <a:lnTo>
                  <a:pt x="499502" y="0"/>
                </a:lnTo>
                <a:lnTo>
                  <a:pt x="499502" y="432694"/>
                </a:lnTo>
                <a:lnTo>
                  <a:pt x="0" y="43269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20" name="TextBox 20"/>
          <p:cNvSpPr txBox="1"/>
          <p:nvPr/>
        </p:nvSpPr>
        <p:spPr>
          <a:xfrm>
            <a:off x="12855488" y="1185140"/>
            <a:ext cx="2042716" cy="84568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6937"/>
              </a:lnSpc>
            </a:pPr>
            <a:r>
              <a:rPr lang="ar-EG" sz="4955" b="1">
                <a:solidFill>
                  <a:srgbClr val="FFFFFF"/>
                </a:solidFill>
                <a:latin typeface="29LT Riwaya Bold"/>
                <a:ea typeface="29LT Riwaya Bold"/>
                <a:cs typeface="29LT Riwaya Bold"/>
                <a:sym typeface="29LT Riwaya Bold"/>
                <a:rtl/>
              </a:rPr>
              <a:t>الموقف </a:t>
            </a:r>
            <a:r>
              <a:rPr lang="en-US" sz="4955" b="1">
                <a:solidFill>
                  <a:srgbClr val="FFFFFF"/>
                </a:solidFill>
                <a:latin typeface="29LT Riwaya Bold"/>
                <a:ea typeface="29LT Riwaya Bold"/>
                <a:cs typeface="29LT Riwaya Bold"/>
                <a:sym typeface="29LT Riwaya Bold"/>
              </a:rPr>
              <a:t>١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6777491" y="2625464"/>
            <a:ext cx="10685100" cy="8720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6769"/>
              </a:lnSpc>
              <a:spcBef>
                <a:spcPct val="0"/>
              </a:spcBef>
            </a:pPr>
            <a:r>
              <a:rPr lang="ar-EG" sz="4835" b="1" dirty="0">
                <a:solidFill>
                  <a:srgbClr val="F06589"/>
                </a:solidFill>
                <a:latin typeface="29LT Riwaya Bold"/>
                <a:ea typeface="29LT Riwaya Bold"/>
                <a:cs typeface="29LT Riwaya Bold"/>
                <a:sym typeface="29LT Riwaya Bold"/>
                <a:rtl/>
              </a:rPr>
              <a:t> إدخال استراتيجية </a:t>
            </a:r>
            <a:r>
              <a:rPr lang="ar-SA" sz="4835" b="1" dirty="0">
                <a:solidFill>
                  <a:srgbClr val="F06589"/>
                </a:solidFill>
                <a:latin typeface="29LT Riwaya Bold"/>
                <a:ea typeface="29LT Riwaya Bold"/>
                <a:cs typeface="29LT Riwaya Bold"/>
                <a:sym typeface="29LT Riwaya Bold"/>
                <a:rtl/>
              </a:rPr>
              <a:t>تعلم </a:t>
            </a:r>
            <a:r>
              <a:rPr lang="ar-EG" sz="4835" b="1" dirty="0">
                <a:solidFill>
                  <a:srgbClr val="F06589"/>
                </a:solidFill>
                <a:latin typeface="29LT Riwaya Bold"/>
                <a:ea typeface="29LT Riwaya Bold"/>
                <a:cs typeface="29LT Riwaya Bold"/>
                <a:sym typeface="29LT Riwaya Bold"/>
                <a:rtl/>
              </a:rPr>
              <a:t> جديدة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3385981" y="4364508"/>
            <a:ext cx="13381520" cy="40010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807829" lvl="1" indent="-403915" algn="r" rtl="1">
              <a:lnSpc>
                <a:spcPts val="5238"/>
              </a:lnSpc>
              <a:buFont typeface="Arial"/>
              <a:buChar char="•"/>
            </a:pPr>
            <a:r>
              <a:rPr lang="ar-EG" sz="3741" b="1" dirty="0">
                <a:solidFill>
                  <a:srgbClr val="000000"/>
                </a:solidFill>
                <a:latin typeface="29LT Riwaya Bold"/>
                <a:ea typeface="29LT Riwaya Bold"/>
                <a:cs typeface="29LT Riwaya Bold"/>
                <a:sym typeface="29LT Riwaya Bold"/>
                <a:rtl/>
              </a:rPr>
              <a:t>البحث عبر الإنترنت أو المنصات التعليمية (مثل </a:t>
            </a:r>
            <a:r>
              <a:rPr lang="en-US" sz="3741" b="1" dirty="0">
                <a:solidFill>
                  <a:srgbClr val="000000"/>
                </a:solidFill>
                <a:latin typeface="29LT Riwaya Bold"/>
                <a:ea typeface="29LT Riwaya Bold"/>
                <a:cs typeface="29LT Riwaya Bold"/>
                <a:sym typeface="29LT Riwaya Bold"/>
              </a:rPr>
              <a:t>YouTube</a:t>
            </a:r>
            <a:r>
              <a:rPr lang="ar-EG" sz="3741" b="1" dirty="0">
                <a:solidFill>
                  <a:srgbClr val="000000"/>
                </a:solidFill>
                <a:latin typeface="29LT Riwaya Bold"/>
                <a:ea typeface="29LT Riwaya Bold"/>
                <a:cs typeface="29LT Riwaya Bold"/>
                <a:sym typeface="29LT Riwaya Bold"/>
                <a:rtl/>
              </a:rPr>
              <a:t> أو رواق أو إدراك) عن شرح الاستراتيجية وخطوات تطبيقها.</a:t>
            </a:r>
          </a:p>
          <a:p>
            <a:pPr marL="807829" lvl="1" indent="-403915" algn="r" rtl="1">
              <a:lnSpc>
                <a:spcPts val="5238"/>
              </a:lnSpc>
              <a:buFont typeface="Arial"/>
              <a:buChar char="•"/>
            </a:pPr>
            <a:r>
              <a:rPr lang="ar-EG" sz="3741" b="1" dirty="0">
                <a:solidFill>
                  <a:srgbClr val="000000"/>
                </a:solidFill>
                <a:latin typeface="29LT Riwaya Bold"/>
                <a:ea typeface="29LT Riwaya Bold"/>
                <a:cs typeface="29LT Riwaya Bold"/>
                <a:sym typeface="29LT Riwaya Bold"/>
                <a:rtl/>
              </a:rPr>
              <a:t>مشاهدة تجارب </a:t>
            </a:r>
            <a:r>
              <a:rPr lang="ar-SA" sz="3741" b="1" dirty="0">
                <a:solidFill>
                  <a:srgbClr val="000000"/>
                </a:solidFill>
                <a:latin typeface="29LT Riwaya Bold"/>
                <a:ea typeface="29LT Riwaya Bold"/>
                <a:cs typeface="29LT Riwaya Bold"/>
                <a:sym typeface="29LT Riwaya Bold"/>
                <a:rtl/>
              </a:rPr>
              <a:t>متعلمين</a:t>
            </a:r>
            <a:r>
              <a:rPr lang="ar-EG" sz="3741" b="1" dirty="0">
                <a:solidFill>
                  <a:srgbClr val="000000"/>
                </a:solidFill>
                <a:latin typeface="29LT Riwaya Bold"/>
                <a:ea typeface="29LT Riwaya Bold"/>
                <a:cs typeface="29LT Riwaya Bold"/>
                <a:sym typeface="29LT Riwaya Bold"/>
                <a:rtl/>
              </a:rPr>
              <a:t> آخرين</a:t>
            </a:r>
            <a:r>
              <a:rPr lang="ar-SA" sz="3741" b="1" dirty="0">
                <a:solidFill>
                  <a:srgbClr val="000000"/>
                </a:solidFill>
                <a:latin typeface="29LT Riwaya Bold"/>
                <a:ea typeface="29LT Riwaya Bold"/>
                <a:cs typeface="29LT Riwaya Bold"/>
                <a:sym typeface="29LT Riwaya Bold"/>
                <a:rtl/>
              </a:rPr>
              <a:t> .</a:t>
            </a:r>
            <a:endParaRPr lang="ar-EG" sz="3741" b="1" dirty="0">
              <a:solidFill>
                <a:srgbClr val="000000"/>
              </a:solidFill>
              <a:latin typeface="29LT Riwaya Bold"/>
              <a:ea typeface="29LT Riwaya Bold"/>
              <a:cs typeface="29LT Riwaya Bold"/>
              <a:sym typeface="29LT Riwaya Bold"/>
              <a:rtl/>
            </a:endParaRPr>
          </a:p>
          <a:p>
            <a:pPr marL="807829" lvl="1" indent="-403915" algn="r" rtl="1">
              <a:lnSpc>
                <a:spcPts val="5238"/>
              </a:lnSpc>
              <a:buFont typeface="Arial"/>
              <a:buChar char="•"/>
            </a:pPr>
            <a:r>
              <a:rPr lang="ar-EG" sz="3741" b="1" dirty="0">
                <a:solidFill>
                  <a:srgbClr val="000000"/>
                </a:solidFill>
                <a:latin typeface="29LT Riwaya Bold"/>
                <a:ea typeface="29LT Riwaya Bold"/>
                <a:cs typeface="29LT Riwaya Bold"/>
                <a:sym typeface="29LT Riwaya Bold"/>
                <a:rtl/>
              </a:rPr>
              <a:t>تقييم النتائج وتطوير الأسلوب بناءً على التغذية الراجعة .</a:t>
            </a:r>
          </a:p>
          <a:p>
            <a:pPr marL="807829" lvl="1" indent="-403915" algn="r" rtl="1">
              <a:lnSpc>
                <a:spcPts val="5238"/>
              </a:lnSpc>
              <a:buFont typeface="Arial"/>
              <a:buChar char="•"/>
            </a:pPr>
            <a:r>
              <a:rPr lang="ar-EG" sz="3741" b="1" dirty="0">
                <a:solidFill>
                  <a:srgbClr val="000000"/>
                </a:solidFill>
                <a:latin typeface="29LT Riwaya Bold"/>
                <a:ea typeface="29LT Riwaya Bold"/>
                <a:cs typeface="29LT Riwaya Bold"/>
                <a:sym typeface="29LT Riwaya Bold"/>
                <a:rtl/>
              </a:rPr>
              <a:t>🪶 النتيجة: تطوير طرق </a:t>
            </a:r>
            <a:r>
              <a:rPr lang="ar-SA" sz="3741" b="1" dirty="0">
                <a:solidFill>
                  <a:srgbClr val="000000"/>
                </a:solidFill>
                <a:latin typeface="29LT Riwaya Bold"/>
                <a:ea typeface="29LT Riwaya Bold"/>
                <a:cs typeface="29LT Riwaya Bold"/>
                <a:sym typeface="29LT Riwaya Bold"/>
                <a:rtl/>
              </a:rPr>
              <a:t>تعلم</a:t>
            </a:r>
            <a:r>
              <a:rPr lang="ar-EG" sz="3741" b="1" dirty="0">
                <a:solidFill>
                  <a:srgbClr val="000000"/>
                </a:solidFill>
                <a:latin typeface="29LT Riwaya Bold"/>
                <a:ea typeface="29LT Riwaya Bold"/>
                <a:cs typeface="29LT Riwaya Bold"/>
                <a:sym typeface="29LT Riwaya Bold"/>
                <a:rtl/>
              </a:rPr>
              <a:t> دون انتظار تدريب رسمي.</a:t>
            </a:r>
          </a:p>
          <a:p>
            <a:pPr algn="r" rtl="1">
              <a:lnSpc>
                <a:spcPts val="5238"/>
              </a:lnSpc>
            </a:pPr>
            <a:endParaRPr lang="ar-EG" sz="3741" b="1" dirty="0">
              <a:solidFill>
                <a:srgbClr val="000000"/>
              </a:solidFill>
              <a:latin typeface="29LT Riwaya Bold"/>
              <a:ea typeface="29LT Riwaya Bold"/>
              <a:cs typeface="29LT Riwaya Bold"/>
              <a:sym typeface="29LT Riwaya Bold"/>
              <a:rtl/>
            </a:endParaRPr>
          </a:p>
        </p:txBody>
      </p:sp>
      <p:grpSp>
        <p:nvGrpSpPr>
          <p:cNvPr id="23" name="Group 23"/>
          <p:cNvGrpSpPr/>
          <p:nvPr/>
        </p:nvGrpSpPr>
        <p:grpSpPr>
          <a:xfrm>
            <a:off x="241202" y="5852279"/>
            <a:ext cx="2659004" cy="2659004"/>
            <a:chOff x="0" y="0"/>
            <a:chExt cx="812800" cy="812800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18385E"/>
            </a:solidFill>
          </p:spPr>
        </p:sp>
        <p:sp>
          <p:nvSpPr>
            <p:cNvPr id="25" name="TextBox 25"/>
            <p:cNvSpPr txBox="1"/>
            <p:nvPr/>
          </p:nvSpPr>
          <p:spPr>
            <a:xfrm>
              <a:off x="139700" y="111125"/>
              <a:ext cx="533400" cy="561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26" name="Group 26"/>
          <p:cNvGrpSpPr/>
          <p:nvPr/>
        </p:nvGrpSpPr>
        <p:grpSpPr>
          <a:xfrm>
            <a:off x="-6299399" y="4860443"/>
            <a:ext cx="9530312" cy="5426557"/>
            <a:chOff x="0" y="0"/>
            <a:chExt cx="406400" cy="231404"/>
          </a:xfrm>
        </p:grpSpPr>
        <p:sp>
          <p:nvSpPr>
            <p:cNvPr id="27" name="Freeform 27"/>
            <p:cNvSpPr/>
            <p:nvPr/>
          </p:nvSpPr>
          <p:spPr>
            <a:xfrm>
              <a:off x="0" y="0"/>
              <a:ext cx="406400" cy="231404"/>
            </a:xfrm>
            <a:custGeom>
              <a:avLst/>
              <a:gdLst/>
              <a:ahLst/>
              <a:cxnLst/>
              <a:rect l="l" t="t" r="r" b="b"/>
              <a:pathLst>
                <a:path w="406400" h="231404">
                  <a:moveTo>
                    <a:pt x="203200" y="0"/>
                  </a:moveTo>
                  <a:lnTo>
                    <a:pt x="0" y="0"/>
                  </a:lnTo>
                  <a:lnTo>
                    <a:pt x="203200" y="231404"/>
                  </a:lnTo>
                  <a:lnTo>
                    <a:pt x="406400" y="231404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BADDBF"/>
            </a:solidFill>
          </p:spPr>
        </p:sp>
        <p:sp>
          <p:nvSpPr>
            <p:cNvPr id="28" name="TextBox 28"/>
            <p:cNvSpPr txBox="1"/>
            <p:nvPr/>
          </p:nvSpPr>
          <p:spPr>
            <a:xfrm>
              <a:off x="101600" y="-28575"/>
              <a:ext cx="203200" cy="25997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67298" y="5681351"/>
            <a:ext cx="9211298" cy="9211298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EDEDED">
                <a:alpha val="49804"/>
              </a:srgbClr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139700" y="111125"/>
              <a:ext cx="533400" cy="561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270313" y="7804924"/>
            <a:ext cx="2637911" cy="2637911"/>
            <a:chOff x="0" y="0"/>
            <a:chExt cx="812800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18385E"/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139700" y="111125"/>
              <a:ext cx="533400" cy="561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15736125" y="-1523175"/>
            <a:ext cx="5103750" cy="5103750"/>
            <a:chOff x="0" y="0"/>
            <a:chExt cx="812800" cy="8128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BADDBF"/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139700" y="111125"/>
              <a:ext cx="533400" cy="561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11613973" y="1163120"/>
            <a:ext cx="3986054" cy="1070924"/>
            <a:chOff x="0" y="0"/>
            <a:chExt cx="1049825" cy="282054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1049825" cy="282054"/>
            </a:xfrm>
            <a:custGeom>
              <a:avLst/>
              <a:gdLst/>
              <a:ahLst/>
              <a:cxnLst/>
              <a:rect l="l" t="t" r="r" b="b"/>
              <a:pathLst>
                <a:path w="1049825" h="282054">
                  <a:moveTo>
                    <a:pt x="141027" y="0"/>
                  </a:moveTo>
                  <a:lnTo>
                    <a:pt x="908798" y="0"/>
                  </a:lnTo>
                  <a:cubicBezTo>
                    <a:pt x="986685" y="0"/>
                    <a:pt x="1049825" y="63140"/>
                    <a:pt x="1049825" y="141027"/>
                  </a:cubicBezTo>
                  <a:lnTo>
                    <a:pt x="1049825" y="141027"/>
                  </a:lnTo>
                  <a:cubicBezTo>
                    <a:pt x="1049825" y="178430"/>
                    <a:pt x="1034967" y="214300"/>
                    <a:pt x="1008519" y="240748"/>
                  </a:cubicBezTo>
                  <a:cubicBezTo>
                    <a:pt x="982071" y="267196"/>
                    <a:pt x="946201" y="282054"/>
                    <a:pt x="908798" y="282054"/>
                  </a:cubicBezTo>
                  <a:lnTo>
                    <a:pt x="141027" y="282054"/>
                  </a:lnTo>
                  <a:cubicBezTo>
                    <a:pt x="63140" y="282054"/>
                    <a:pt x="0" y="218914"/>
                    <a:pt x="0" y="141027"/>
                  </a:cubicBezTo>
                  <a:lnTo>
                    <a:pt x="0" y="141027"/>
                  </a:lnTo>
                  <a:cubicBezTo>
                    <a:pt x="0" y="63140"/>
                    <a:pt x="63140" y="0"/>
                    <a:pt x="141027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30B445">
                    <a:alpha val="100000"/>
                  </a:srgbClr>
                </a:gs>
                <a:gs pos="100000">
                  <a:srgbClr val="18385E">
                    <a:alpha val="100000"/>
                  </a:srgbClr>
                </a:gs>
              </a:gsLst>
              <a:lin ang="0"/>
            </a:gradFill>
            <a:ln w="9525" cap="rnd">
              <a:solidFill>
                <a:srgbClr val="BADDBF"/>
              </a:solidFill>
              <a:prstDash val="solid"/>
              <a:round/>
            </a:ln>
          </p:spPr>
        </p:sp>
        <p:sp>
          <p:nvSpPr>
            <p:cNvPr id="13" name="TextBox 13"/>
            <p:cNvSpPr txBox="1"/>
            <p:nvPr/>
          </p:nvSpPr>
          <p:spPr>
            <a:xfrm>
              <a:off x="0" y="-28575"/>
              <a:ext cx="1049825" cy="31062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4" name="Freeform 14"/>
          <p:cNvSpPr/>
          <p:nvPr/>
        </p:nvSpPr>
        <p:spPr>
          <a:xfrm>
            <a:off x="6347156" y="1934127"/>
            <a:ext cx="860670" cy="380896"/>
          </a:xfrm>
          <a:custGeom>
            <a:avLst/>
            <a:gdLst/>
            <a:ahLst/>
            <a:cxnLst/>
            <a:rect l="l" t="t" r="r" b="b"/>
            <a:pathLst>
              <a:path w="860670" h="380896">
                <a:moveTo>
                  <a:pt x="0" y="0"/>
                </a:moveTo>
                <a:lnTo>
                  <a:pt x="860670" y="0"/>
                </a:lnTo>
                <a:lnTo>
                  <a:pt x="860670" y="380896"/>
                </a:lnTo>
                <a:lnTo>
                  <a:pt x="0" y="38089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r="-18307" b="-41349"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15664783" y="8320835"/>
            <a:ext cx="860670" cy="380896"/>
          </a:xfrm>
          <a:custGeom>
            <a:avLst/>
            <a:gdLst/>
            <a:ahLst/>
            <a:cxnLst/>
            <a:rect l="l" t="t" r="r" b="b"/>
            <a:pathLst>
              <a:path w="860670" h="380896">
                <a:moveTo>
                  <a:pt x="0" y="0"/>
                </a:moveTo>
                <a:lnTo>
                  <a:pt x="860670" y="0"/>
                </a:lnTo>
                <a:lnTo>
                  <a:pt x="860670" y="380896"/>
                </a:lnTo>
                <a:lnTo>
                  <a:pt x="0" y="38089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r="-18307" b="-41349"/>
            </a:stretch>
          </a:blipFill>
        </p:spPr>
      </p:sp>
      <p:sp>
        <p:nvSpPr>
          <p:cNvPr id="16" name="Freeform 16"/>
          <p:cNvSpPr/>
          <p:nvPr/>
        </p:nvSpPr>
        <p:spPr>
          <a:xfrm>
            <a:off x="12733847" y="9123880"/>
            <a:ext cx="935097" cy="268840"/>
          </a:xfrm>
          <a:custGeom>
            <a:avLst/>
            <a:gdLst/>
            <a:ahLst/>
            <a:cxnLst/>
            <a:rect l="l" t="t" r="r" b="b"/>
            <a:pathLst>
              <a:path w="935097" h="268840">
                <a:moveTo>
                  <a:pt x="0" y="0"/>
                </a:moveTo>
                <a:lnTo>
                  <a:pt x="935097" y="0"/>
                </a:lnTo>
                <a:lnTo>
                  <a:pt x="935097" y="268840"/>
                </a:lnTo>
                <a:lnTo>
                  <a:pt x="0" y="26884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>
            <a:off x="8278677" y="847696"/>
            <a:ext cx="499502" cy="432694"/>
          </a:xfrm>
          <a:custGeom>
            <a:avLst/>
            <a:gdLst/>
            <a:ahLst/>
            <a:cxnLst/>
            <a:rect l="l" t="t" r="r" b="b"/>
            <a:pathLst>
              <a:path w="499502" h="432694">
                <a:moveTo>
                  <a:pt x="0" y="0"/>
                </a:moveTo>
                <a:lnTo>
                  <a:pt x="499502" y="0"/>
                </a:lnTo>
                <a:lnTo>
                  <a:pt x="499502" y="432694"/>
                </a:lnTo>
                <a:lnTo>
                  <a:pt x="0" y="43269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 flipV="1">
            <a:off x="17009549" y="5707551"/>
            <a:ext cx="499502" cy="432694"/>
          </a:xfrm>
          <a:custGeom>
            <a:avLst/>
            <a:gdLst/>
            <a:ahLst/>
            <a:cxnLst/>
            <a:rect l="l" t="t" r="r" b="b"/>
            <a:pathLst>
              <a:path w="499502" h="432694">
                <a:moveTo>
                  <a:pt x="0" y="432694"/>
                </a:moveTo>
                <a:lnTo>
                  <a:pt x="499502" y="432694"/>
                </a:lnTo>
                <a:lnTo>
                  <a:pt x="499502" y="0"/>
                </a:lnTo>
                <a:lnTo>
                  <a:pt x="0" y="0"/>
                </a:lnTo>
                <a:lnTo>
                  <a:pt x="0" y="432694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>
            <a:off x="5422617" y="8701731"/>
            <a:ext cx="499502" cy="432694"/>
          </a:xfrm>
          <a:custGeom>
            <a:avLst/>
            <a:gdLst/>
            <a:ahLst/>
            <a:cxnLst/>
            <a:rect l="l" t="t" r="r" b="b"/>
            <a:pathLst>
              <a:path w="499502" h="432694">
                <a:moveTo>
                  <a:pt x="0" y="0"/>
                </a:moveTo>
                <a:lnTo>
                  <a:pt x="499502" y="0"/>
                </a:lnTo>
                <a:lnTo>
                  <a:pt x="499502" y="432694"/>
                </a:lnTo>
                <a:lnTo>
                  <a:pt x="0" y="43269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20" name="TextBox 20"/>
          <p:cNvSpPr txBox="1"/>
          <p:nvPr/>
        </p:nvSpPr>
        <p:spPr>
          <a:xfrm>
            <a:off x="12803564" y="1185140"/>
            <a:ext cx="2146565" cy="84568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6937"/>
              </a:lnSpc>
            </a:pPr>
            <a:r>
              <a:rPr lang="ar-EG" sz="4955" b="1">
                <a:solidFill>
                  <a:srgbClr val="FFFFFF"/>
                </a:solidFill>
                <a:latin typeface="29LT Riwaya Bold"/>
                <a:ea typeface="29LT Riwaya Bold"/>
                <a:cs typeface="29LT Riwaya Bold"/>
                <a:sym typeface="29LT Riwaya Bold"/>
                <a:rtl/>
              </a:rPr>
              <a:t>الموقف </a:t>
            </a:r>
            <a:r>
              <a:rPr lang="en-US" sz="4955" b="1">
                <a:solidFill>
                  <a:srgbClr val="FFFFFF"/>
                </a:solidFill>
                <a:latin typeface="29LT Riwaya Bold"/>
                <a:ea typeface="29LT Riwaya Bold"/>
                <a:cs typeface="29LT Riwaya Bold"/>
                <a:sym typeface="29LT Riwaya Bold"/>
              </a:rPr>
              <a:t>٣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6777491" y="2625464"/>
            <a:ext cx="10685100" cy="168693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6769"/>
              </a:lnSpc>
              <a:spcBef>
                <a:spcPct val="0"/>
              </a:spcBef>
            </a:pPr>
            <a:r>
              <a:rPr lang="ar-EG" sz="4835" b="1">
                <a:solidFill>
                  <a:srgbClr val="F06589"/>
                </a:solidFill>
                <a:latin typeface="29LT Riwaya Bold"/>
                <a:ea typeface="29LT Riwaya Bold"/>
                <a:cs typeface="29LT Riwaya Bold"/>
                <a:sym typeface="29LT Riwaya Bold"/>
                <a:rtl/>
              </a:rPr>
              <a:t>استخدام أداة رقمية جديدة في التعليم</a:t>
            </a:r>
          </a:p>
          <a:p>
            <a:pPr algn="ctr" rtl="1">
              <a:lnSpc>
                <a:spcPts val="6769"/>
              </a:lnSpc>
              <a:spcBef>
                <a:spcPct val="0"/>
              </a:spcBef>
            </a:pPr>
            <a:endParaRPr lang="ar-EG" sz="4835" b="1">
              <a:solidFill>
                <a:srgbClr val="F06589"/>
              </a:solidFill>
              <a:latin typeface="29LT Riwaya Bold"/>
              <a:ea typeface="29LT Riwaya Bold"/>
              <a:cs typeface="29LT Riwaya Bold"/>
              <a:sym typeface="29LT Riwaya Bold"/>
              <a:rtl/>
            </a:endParaRPr>
          </a:p>
        </p:txBody>
      </p:sp>
      <p:grpSp>
        <p:nvGrpSpPr>
          <p:cNvPr id="22" name="Group 22"/>
          <p:cNvGrpSpPr/>
          <p:nvPr/>
        </p:nvGrpSpPr>
        <p:grpSpPr>
          <a:xfrm>
            <a:off x="241202" y="5852279"/>
            <a:ext cx="2659004" cy="2659004"/>
            <a:chOff x="0" y="0"/>
            <a:chExt cx="812800" cy="812800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18385E"/>
            </a:solidFill>
          </p:spPr>
        </p:sp>
        <p:sp>
          <p:nvSpPr>
            <p:cNvPr id="24" name="TextBox 24"/>
            <p:cNvSpPr txBox="1"/>
            <p:nvPr/>
          </p:nvSpPr>
          <p:spPr>
            <a:xfrm>
              <a:off x="139700" y="111125"/>
              <a:ext cx="533400" cy="561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5" name="TextBox 25"/>
          <p:cNvSpPr txBox="1"/>
          <p:nvPr/>
        </p:nvSpPr>
        <p:spPr>
          <a:xfrm>
            <a:off x="4840767" y="3848302"/>
            <a:ext cx="11413629" cy="446276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895068" lvl="1" indent="-447534" algn="r" rtl="1">
              <a:lnSpc>
                <a:spcPts val="5804"/>
              </a:lnSpc>
              <a:buFont typeface="Arial"/>
              <a:buChar char="•"/>
            </a:pPr>
            <a:r>
              <a:rPr lang="ar-EG" sz="4145" b="1" dirty="0">
                <a:solidFill>
                  <a:srgbClr val="000000"/>
                </a:solidFill>
                <a:latin typeface="29LT Riwaya Bold"/>
                <a:ea typeface="29LT Riwaya Bold"/>
                <a:cs typeface="29LT Riwaya Bold"/>
                <a:sym typeface="29LT Riwaya Bold"/>
                <a:rtl/>
              </a:rPr>
              <a:t>مشاهدة دروس فيديو أو قراءة دليل استخدام الأداة عبر الإنترنت.</a:t>
            </a:r>
          </a:p>
          <a:p>
            <a:pPr marL="895068" lvl="1" indent="-447534" algn="r" rtl="1">
              <a:lnSpc>
                <a:spcPts val="5804"/>
              </a:lnSpc>
              <a:buFont typeface="Arial"/>
              <a:buChar char="•"/>
            </a:pPr>
            <a:r>
              <a:rPr lang="ar-EG" sz="4145" b="1" dirty="0">
                <a:solidFill>
                  <a:srgbClr val="000000"/>
                </a:solidFill>
                <a:latin typeface="29LT Riwaya Bold"/>
                <a:ea typeface="29LT Riwaya Bold"/>
                <a:cs typeface="29LT Riwaya Bold"/>
                <a:sym typeface="29LT Riwaya Bold"/>
                <a:rtl/>
              </a:rPr>
              <a:t>تجربة الأداة بشكل عملي في تصميم </a:t>
            </a:r>
            <a:r>
              <a:rPr lang="ar-SA" sz="4145" b="1" dirty="0">
                <a:solidFill>
                  <a:srgbClr val="000000"/>
                </a:solidFill>
                <a:latin typeface="29LT Riwaya Bold"/>
                <a:ea typeface="29LT Riwaya Bold"/>
                <a:cs typeface="29LT Riwaya Bold"/>
                <a:sym typeface="29LT Riwaya Bold"/>
                <a:rtl/>
              </a:rPr>
              <a:t>محتوى</a:t>
            </a:r>
            <a:r>
              <a:rPr lang="ar-EG" sz="4145" b="1" dirty="0">
                <a:solidFill>
                  <a:srgbClr val="000000"/>
                </a:solidFill>
                <a:latin typeface="29LT Riwaya Bold"/>
                <a:ea typeface="29LT Riwaya Bold"/>
                <a:cs typeface="29LT Riwaya Bold"/>
                <a:sym typeface="29LT Riwaya Bold"/>
                <a:rtl/>
              </a:rPr>
              <a:t> بسيط.</a:t>
            </a:r>
          </a:p>
          <a:p>
            <a:pPr marL="895068" lvl="1" indent="-447534" algn="r" rtl="1">
              <a:lnSpc>
                <a:spcPts val="5804"/>
              </a:lnSpc>
              <a:buFont typeface="Arial"/>
              <a:buChar char="•"/>
            </a:pPr>
            <a:r>
              <a:rPr lang="ar-EG" sz="4145" b="1" dirty="0">
                <a:solidFill>
                  <a:srgbClr val="000000"/>
                </a:solidFill>
                <a:latin typeface="29LT Riwaya Bold"/>
                <a:ea typeface="29LT Riwaya Bold"/>
                <a:cs typeface="29LT Riwaya Bold"/>
                <a:sym typeface="29LT Riwaya Bold"/>
                <a:rtl/>
              </a:rPr>
              <a:t>مشاركة التجربة مع الزميلات وتبادل الخبرات.</a:t>
            </a:r>
          </a:p>
          <a:p>
            <a:pPr marL="895068" lvl="1" indent="-447534" algn="r" rtl="1">
              <a:lnSpc>
                <a:spcPts val="5804"/>
              </a:lnSpc>
              <a:buFont typeface="Arial"/>
              <a:buChar char="•"/>
            </a:pPr>
            <a:r>
              <a:rPr lang="ar-EG" sz="4145" b="1" dirty="0">
                <a:solidFill>
                  <a:srgbClr val="000000"/>
                </a:solidFill>
                <a:latin typeface="29LT Riwaya Bold"/>
                <a:ea typeface="29LT Riwaya Bold"/>
                <a:cs typeface="29LT Riwaya Bold"/>
                <a:sym typeface="29LT Riwaya Bold"/>
                <a:rtl/>
              </a:rPr>
              <a:t>🪶 النتيجة: تطوير مهارات تقنية ذاتيًا </a:t>
            </a:r>
          </a:p>
          <a:p>
            <a:pPr algn="r" rtl="1">
              <a:lnSpc>
                <a:spcPts val="5804"/>
              </a:lnSpc>
            </a:pPr>
            <a:endParaRPr lang="ar-EG" sz="4145" b="1" dirty="0">
              <a:solidFill>
                <a:srgbClr val="000000"/>
              </a:solidFill>
              <a:latin typeface="29LT Riwaya Bold"/>
              <a:ea typeface="29LT Riwaya Bold"/>
              <a:cs typeface="29LT Riwaya Bold"/>
              <a:sym typeface="29LT Riwaya Bold"/>
              <a:rtl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67298" y="5681351"/>
            <a:ext cx="9211298" cy="9211298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EDEDED">
                <a:alpha val="49804"/>
              </a:srgbClr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139700" y="111125"/>
              <a:ext cx="533400" cy="561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270313" y="7804924"/>
            <a:ext cx="2637911" cy="2637911"/>
            <a:chOff x="0" y="0"/>
            <a:chExt cx="812800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18385E"/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139700" y="111125"/>
              <a:ext cx="533400" cy="561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15736125" y="-1523175"/>
            <a:ext cx="5103750" cy="5103750"/>
            <a:chOff x="0" y="0"/>
            <a:chExt cx="812800" cy="8128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BADDBF"/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139700" y="111125"/>
              <a:ext cx="533400" cy="561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11613973" y="1163120"/>
            <a:ext cx="3986054" cy="1070924"/>
            <a:chOff x="0" y="0"/>
            <a:chExt cx="1049825" cy="282054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1049825" cy="282054"/>
            </a:xfrm>
            <a:custGeom>
              <a:avLst/>
              <a:gdLst/>
              <a:ahLst/>
              <a:cxnLst/>
              <a:rect l="l" t="t" r="r" b="b"/>
              <a:pathLst>
                <a:path w="1049825" h="282054">
                  <a:moveTo>
                    <a:pt x="141027" y="0"/>
                  </a:moveTo>
                  <a:lnTo>
                    <a:pt x="908798" y="0"/>
                  </a:lnTo>
                  <a:cubicBezTo>
                    <a:pt x="986685" y="0"/>
                    <a:pt x="1049825" y="63140"/>
                    <a:pt x="1049825" y="141027"/>
                  </a:cubicBezTo>
                  <a:lnTo>
                    <a:pt x="1049825" y="141027"/>
                  </a:lnTo>
                  <a:cubicBezTo>
                    <a:pt x="1049825" y="178430"/>
                    <a:pt x="1034967" y="214300"/>
                    <a:pt x="1008519" y="240748"/>
                  </a:cubicBezTo>
                  <a:cubicBezTo>
                    <a:pt x="982071" y="267196"/>
                    <a:pt x="946201" y="282054"/>
                    <a:pt x="908798" y="282054"/>
                  </a:cubicBezTo>
                  <a:lnTo>
                    <a:pt x="141027" y="282054"/>
                  </a:lnTo>
                  <a:cubicBezTo>
                    <a:pt x="63140" y="282054"/>
                    <a:pt x="0" y="218914"/>
                    <a:pt x="0" y="141027"/>
                  </a:cubicBezTo>
                  <a:lnTo>
                    <a:pt x="0" y="141027"/>
                  </a:lnTo>
                  <a:cubicBezTo>
                    <a:pt x="0" y="63140"/>
                    <a:pt x="63140" y="0"/>
                    <a:pt x="141027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30B445">
                    <a:alpha val="100000"/>
                  </a:srgbClr>
                </a:gs>
                <a:gs pos="100000">
                  <a:srgbClr val="18385E">
                    <a:alpha val="100000"/>
                  </a:srgbClr>
                </a:gs>
              </a:gsLst>
              <a:lin ang="0"/>
            </a:gradFill>
            <a:ln w="9525" cap="rnd">
              <a:solidFill>
                <a:srgbClr val="BADDBF"/>
              </a:solidFill>
              <a:prstDash val="solid"/>
              <a:round/>
            </a:ln>
          </p:spPr>
        </p:sp>
        <p:sp>
          <p:nvSpPr>
            <p:cNvPr id="13" name="TextBox 13"/>
            <p:cNvSpPr txBox="1"/>
            <p:nvPr/>
          </p:nvSpPr>
          <p:spPr>
            <a:xfrm>
              <a:off x="0" y="-28575"/>
              <a:ext cx="1049825" cy="31062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4" name="Freeform 14"/>
          <p:cNvSpPr/>
          <p:nvPr/>
        </p:nvSpPr>
        <p:spPr>
          <a:xfrm>
            <a:off x="6347156" y="1934127"/>
            <a:ext cx="860670" cy="380896"/>
          </a:xfrm>
          <a:custGeom>
            <a:avLst/>
            <a:gdLst/>
            <a:ahLst/>
            <a:cxnLst/>
            <a:rect l="l" t="t" r="r" b="b"/>
            <a:pathLst>
              <a:path w="860670" h="380896">
                <a:moveTo>
                  <a:pt x="0" y="0"/>
                </a:moveTo>
                <a:lnTo>
                  <a:pt x="860670" y="0"/>
                </a:lnTo>
                <a:lnTo>
                  <a:pt x="860670" y="380896"/>
                </a:lnTo>
                <a:lnTo>
                  <a:pt x="0" y="38089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r="-18307" b="-41349"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15664783" y="8320835"/>
            <a:ext cx="860670" cy="380896"/>
          </a:xfrm>
          <a:custGeom>
            <a:avLst/>
            <a:gdLst/>
            <a:ahLst/>
            <a:cxnLst/>
            <a:rect l="l" t="t" r="r" b="b"/>
            <a:pathLst>
              <a:path w="860670" h="380896">
                <a:moveTo>
                  <a:pt x="0" y="0"/>
                </a:moveTo>
                <a:lnTo>
                  <a:pt x="860670" y="0"/>
                </a:lnTo>
                <a:lnTo>
                  <a:pt x="860670" y="380896"/>
                </a:lnTo>
                <a:lnTo>
                  <a:pt x="0" y="38089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r="-18307" b="-41349"/>
            </a:stretch>
          </a:blipFill>
        </p:spPr>
      </p:sp>
      <p:sp>
        <p:nvSpPr>
          <p:cNvPr id="16" name="Freeform 16"/>
          <p:cNvSpPr/>
          <p:nvPr/>
        </p:nvSpPr>
        <p:spPr>
          <a:xfrm>
            <a:off x="12733847" y="9123880"/>
            <a:ext cx="935097" cy="268840"/>
          </a:xfrm>
          <a:custGeom>
            <a:avLst/>
            <a:gdLst/>
            <a:ahLst/>
            <a:cxnLst/>
            <a:rect l="l" t="t" r="r" b="b"/>
            <a:pathLst>
              <a:path w="935097" h="268840">
                <a:moveTo>
                  <a:pt x="0" y="0"/>
                </a:moveTo>
                <a:lnTo>
                  <a:pt x="935097" y="0"/>
                </a:lnTo>
                <a:lnTo>
                  <a:pt x="935097" y="268840"/>
                </a:lnTo>
                <a:lnTo>
                  <a:pt x="0" y="26884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>
            <a:off x="8278677" y="847696"/>
            <a:ext cx="499502" cy="432694"/>
          </a:xfrm>
          <a:custGeom>
            <a:avLst/>
            <a:gdLst/>
            <a:ahLst/>
            <a:cxnLst/>
            <a:rect l="l" t="t" r="r" b="b"/>
            <a:pathLst>
              <a:path w="499502" h="432694">
                <a:moveTo>
                  <a:pt x="0" y="0"/>
                </a:moveTo>
                <a:lnTo>
                  <a:pt x="499502" y="0"/>
                </a:lnTo>
                <a:lnTo>
                  <a:pt x="499502" y="432694"/>
                </a:lnTo>
                <a:lnTo>
                  <a:pt x="0" y="43269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 flipV="1">
            <a:off x="17009549" y="5707551"/>
            <a:ext cx="499502" cy="432694"/>
          </a:xfrm>
          <a:custGeom>
            <a:avLst/>
            <a:gdLst/>
            <a:ahLst/>
            <a:cxnLst/>
            <a:rect l="l" t="t" r="r" b="b"/>
            <a:pathLst>
              <a:path w="499502" h="432694">
                <a:moveTo>
                  <a:pt x="0" y="432694"/>
                </a:moveTo>
                <a:lnTo>
                  <a:pt x="499502" y="432694"/>
                </a:lnTo>
                <a:lnTo>
                  <a:pt x="499502" y="0"/>
                </a:lnTo>
                <a:lnTo>
                  <a:pt x="0" y="0"/>
                </a:lnTo>
                <a:lnTo>
                  <a:pt x="0" y="432694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>
            <a:off x="5422617" y="8701731"/>
            <a:ext cx="499502" cy="432694"/>
          </a:xfrm>
          <a:custGeom>
            <a:avLst/>
            <a:gdLst/>
            <a:ahLst/>
            <a:cxnLst/>
            <a:rect l="l" t="t" r="r" b="b"/>
            <a:pathLst>
              <a:path w="499502" h="432694">
                <a:moveTo>
                  <a:pt x="0" y="0"/>
                </a:moveTo>
                <a:lnTo>
                  <a:pt x="499502" y="0"/>
                </a:lnTo>
                <a:lnTo>
                  <a:pt x="499502" y="432694"/>
                </a:lnTo>
                <a:lnTo>
                  <a:pt x="0" y="43269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20" name="TextBox 20"/>
          <p:cNvSpPr txBox="1"/>
          <p:nvPr/>
        </p:nvSpPr>
        <p:spPr>
          <a:xfrm>
            <a:off x="12731036" y="1278889"/>
            <a:ext cx="2152187" cy="84568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6937"/>
              </a:lnSpc>
            </a:pPr>
            <a:r>
              <a:rPr lang="ar-EG" sz="4955" b="1">
                <a:solidFill>
                  <a:srgbClr val="FFFFFF"/>
                </a:solidFill>
                <a:latin typeface="29LT Riwaya Bold"/>
                <a:ea typeface="29LT Riwaya Bold"/>
                <a:cs typeface="29LT Riwaya Bold"/>
                <a:sym typeface="29LT Riwaya Bold"/>
                <a:rtl/>
              </a:rPr>
              <a:t>الموقف </a:t>
            </a:r>
            <a:r>
              <a:rPr lang="en-US" sz="4955" b="1">
                <a:solidFill>
                  <a:srgbClr val="FFFFFF"/>
                </a:solidFill>
                <a:latin typeface="29LT Riwaya Bold"/>
                <a:ea typeface="29LT Riwaya Bold"/>
                <a:cs typeface="29LT Riwaya Bold"/>
                <a:sym typeface="29LT Riwaya Bold"/>
              </a:rPr>
              <a:t>٤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5410018" y="2315023"/>
            <a:ext cx="10685100" cy="8720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6769"/>
              </a:lnSpc>
              <a:spcBef>
                <a:spcPct val="0"/>
              </a:spcBef>
            </a:pPr>
            <a:r>
              <a:rPr lang="ar-EG" sz="4835" b="1" dirty="0">
                <a:solidFill>
                  <a:srgbClr val="F06589"/>
                </a:solidFill>
                <a:latin typeface="29LT Riwaya Bold"/>
                <a:ea typeface="29LT Riwaya Bold"/>
                <a:cs typeface="29LT Riwaya Bold"/>
                <a:sym typeface="29LT Riwaya Bold"/>
                <a:rtl/>
              </a:rPr>
              <a:t>تطوير مهارة التواصل مع </a:t>
            </a:r>
            <a:r>
              <a:rPr lang="ar-SA" sz="4835" b="1" dirty="0">
                <a:solidFill>
                  <a:srgbClr val="F06589"/>
                </a:solidFill>
                <a:latin typeface="29LT Riwaya Bold"/>
                <a:ea typeface="29LT Riwaya Bold"/>
                <a:cs typeface="29LT Riwaya Bold"/>
                <a:sym typeface="29LT Riwaya Bold"/>
                <a:rtl/>
              </a:rPr>
              <a:t>الزميلات</a:t>
            </a:r>
            <a:endParaRPr lang="ar-EG" sz="4835" b="1" dirty="0">
              <a:solidFill>
                <a:srgbClr val="F06589"/>
              </a:solidFill>
              <a:latin typeface="29LT Riwaya Bold"/>
              <a:ea typeface="29LT Riwaya Bold"/>
              <a:cs typeface="29LT Riwaya Bold"/>
              <a:sym typeface="29LT Riwaya Bold"/>
              <a:rtl/>
            </a:endParaRPr>
          </a:p>
        </p:txBody>
      </p:sp>
      <p:grpSp>
        <p:nvGrpSpPr>
          <p:cNvPr id="22" name="Group 22"/>
          <p:cNvGrpSpPr/>
          <p:nvPr/>
        </p:nvGrpSpPr>
        <p:grpSpPr>
          <a:xfrm>
            <a:off x="241202" y="5852279"/>
            <a:ext cx="2659004" cy="2659004"/>
            <a:chOff x="0" y="0"/>
            <a:chExt cx="812800" cy="812800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18385E"/>
            </a:solidFill>
          </p:spPr>
        </p:sp>
        <p:sp>
          <p:nvSpPr>
            <p:cNvPr id="24" name="TextBox 24"/>
            <p:cNvSpPr txBox="1"/>
            <p:nvPr/>
          </p:nvSpPr>
          <p:spPr>
            <a:xfrm>
              <a:off x="139700" y="111125"/>
              <a:ext cx="533400" cy="561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5" name="TextBox 25"/>
          <p:cNvSpPr txBox="1"/>
          <p:nvPr/>
        </p:nvSpPr>
        <p:spPr>
          <a:xfrm>
            <a:off x="4840767" y="3848302"/>
            <a:ext cx="11413629" cy="520655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895068" lvl="1" indent="-447534" algn="r" rtl="1">
              <a:lnSpc>
                <a:spcPts val="5804"/>
              </a:lnSpc>
              <a:buFont typeface="Arial"/>
              <a:buChar char="•"/>
            </a:pPr>
            <a:r>
              <a:rPr lang="ar-EG" sz="4145" b="1" dirty="0">
                <a:solidFill>
                  <a:srgbClr val="000000"/>
                </a:solidFill>
                <a:latin typeface="29LT Riwaya Bold"/>
                <a:ea typeface="29LT Riwaya Bold"/>
                <a:cs typeface="29LT Riwaya Bold"/>
                <a:sym typeface="29LT Riwaya Bold"/>
                <a:rtl/>
              </a:rPr>
              <a:t>الاطلاع على دورات أو مقاطع عن مهارات التواصل الفعّال وإدارة الحوار.</a:t>
            </a:r>
          </a:p>
          <a:p>
            <a:pPr marL="895068" lvl="1" indent="-447534" algn="r" rtl="1">
              <a:lnSpc>
                <a:spcPts val="5804"/>
              </a:lnSpc>
              <a:buFont typeface="Arial"/>
              <a:buChar char="•"/>
            </a:pPr>
            <a:r>
              <a:rPr lang="ar-EG" sz="4145" b="1" dirty="0">
                <a:solidFill>
                  <a:srgbClr val="000000"/>
                </a:solidFill>
                <a:latin typeface="29LT Riwaya Bold"/>
                <a:ea typeface="29LT Riwaya Bold"/>
                <a:cs typeface="29LT Riwaya Bold"/>
                <a:sym typeface="29LT Riwaya Bold"/>
                <a:rtl/>
              </a:rPr>
              <a:t>قراءة كتب أو مقالات تربوية حول الذكاء العاطفي والتواصل الإيجابي.</a:t>
            </a:r>
          </a:p>
          <a:p>
            <a:pPr marL="895068" lvl="1" indent="-447534" algn="r" rtl="1">
              <a:lnSpc>
                <a:spcPts val="5804"/>
              </a:lnSpc>
              <a:buFont typeface="Arial"/>
              <a:buChar char="•"/>
            </a:pPr>
            <a:r>
              <a:rPr lang="ar-EG" sz="4145" b="1" dirty="0">
                <a:solidFill>
                  <a:srgbClr val="000000"/>
                </a:solidFill>
                <a:latin typeface="29LT Riwaya Bold"/>
                <a:ea typeface="29LT Riwaya Bold"/>
                <a:cs typeface="29LT Riwaya Bold"/>
                <a:sym typeface="29LT Riwaya Bold"/>
                <a:rtl/>
              </a:rPr>
              <a:t>تطبيق ما تم تعلمه وملاحظة الأثر على العلاقة.</a:t>
            </a:r>
          </a:p>
          <a:p>
            <a:pPr marL="895068" lvl="1" indent="-447534" algn="r" rtl="1">
              <a:lnSpc>
                <a:spcPts val="5804"/>
              </a:lnSpc>
              <a:buFont typeface="Arial"/>
              <a:buChar char="•"/>
            </a:pPr>
            <a:r>
              <a:rPr lang="ar-EG" sz="4145" b="1" dirty="0">
                <a:solidFill>
                  <a:srgbClr val="000000"/>
                </a:solidFill>
                <a:latin typeface="29LT Riwaya Bold"/>
                <a:ea typeface="29LT Riwaya Bold"/>
                <a:cs typeface="29LT Riwaya Bold"/>
                <a:sym typeface="29LT Riwaya Bold"/>
                <a:rtl/>
              </a:rPr>
              <a:t>🪶 النت</a:t>
            </a:r>
            <a:r>
              <a:rPr lang="ar-EG" sz="4145" b="1" i="1" dirty="0">
                <a:solidFill>
                  <a:srgbClr val="000000"/>
                </a:solidFill>
                <a:latin typeface="29LT Riwaya Bold"/>
                <a:ea typeface="29LT Riwaya Bold"/>
                <a:cs typeface="29LT Riwaya Bold"/>
                <a:sym typeface="29LT Riwaya Bold"/>
                <a:rtl/>
              </a:rPr>
              <a:t>يجة: تعزيز الثقة والاحترام المتبادل .</a:t>
            </a:r>
          </a:p>
          <a:p>
            <a:pPr algn="r" rtl="1">
              <a:lnSpc>
                <a:spcPts val="5804"/>
              </a:lnSpc>
            </a:pPr>
            <a:endParaRPr lang="ar-EG" sz="4145" b="1" dirty="0">
              <a:solidFill>
                <a:srgbClr val="000000"/>
              </a:solidFill>
              <a:latin typeface="29LT Riwaya Bold"/>
              <a:ea typeface="29LT Riwaya Bold"/>
              <a:cs typeface="29LT Riwaya Bold"/>
              <a:sym typeface="29LT Riwaya Bold"/>
              <a:rtl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4968197" y="-4592650"/>
            <a:ext cx="9211298" cy="9211298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D9D9D9">
                <a:alpha val="49804"/>
              </a:srgbClr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139700" y="111125"/>
              <a:ext cx="533400" cy="561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4044900" y="-4592650"/>
            <a:ext cx="9211298" cy="9211298"/>
            <a:chOff x="0" y="0"/>
            <a:chExt cx="812800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D9D9D9">
                <a:alpha val="49804"/>
              </a:srgbClr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139700" y="111125"/>
              <a:ext cx="533400" cy="561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8" name="Freeform 8"/>
          <p:cNvSpPr/>
          <p:nvPr/>
        </p:nvSpPr>
        <p:spPr>
          <a:xfrm>
            <a:off x="2331720" y="2862359"/>
            <a:ext cx="860670" cy="380896"/>
          </a:xfrm>
          <a:custGeom>
            <a:avLst/>
            <a:gdLst/>
            <a:ahLst/>
            <a:cxnLst/>
            <a:rect l="l" t="t" r="r" b="b"/>
            <a:pathLst>
              <a:path w="860670" h="380896">
                <a:moveTo>
                  <a:pt x="0" y="0"/>
                </a:moveTo>
                <a:lnTo>
                  <a:pt x="860670" y="0"/>
                </a:lnTo>
                <a:lnTo>
                  <a:pt x="860670" y="380896"/>
                </a:lnTo>
                <a:lnTo>
                  <a:pt x="0" y="38089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r="-18307" b="-41349"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6073508" y="8775521"/>
            <a:ext cx="860670" cy="380896"/>
          </a:xfrm>
          <a:custGeom>
            <a:avLst/>
            <a:gdLst/>
            <a:ahLst/>
            <a:cxnLst/>
            <a:rect l="l" t="t" r="r" b="b"/>
            <a:pathLst>
              <a:path w="860670" h="380896">
                <a:moveTo>
                  <a:pt x="0" y="0"/>
                </a:moveTo>
                <a:lnTo>
                  <a:pt x="860670" y="0"/>
                </a:lnTo>
                <a:lnTo>
                  <a:pt x="860670" y="380896"/>
                </a:lnTo>
                <a:lnTo>
                  <a:pt x="0" y="38089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r="-18307" b="-41349"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2949799" y="8697129"/>
            <a:ext cx="935097" cy="268840"/>
          </a:xfrm>
          <a:custGeom>
            <a:avLst/>
            <a:gdLst/>
            <a:ahLst/>
            <a:cxnLst/>
            <a:rect l="l" t="t" r="r" b="b"/>
            <a:pathLst>
              <a:path w="935097" h="268840">
                <a:moveTo>
                  <a:pt x="0" y="0"/>
                </a:moveTo>
                <a:lnTo>
                  <a:pt x="935096" y="0"/>
                </a:lnTo>
                <a:lnTo>
                  <a:pt x="935096" y="268840"/>
                </a:lnTo>
                <a:lnTo>
                  <a:pt x="0" y="26884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8894249" y="682034"/>
            <a:ext cx="499502" cy="432694"/>
          </a:xfrm>
          <a:custGeom>
            <a:avLst/>
            <a:gdLst/>
            <a:ahLst/>
            <a:cxnLst/>
            <a:rect l="l" t="t" r="r" b="b"/>
            <a:pathLst>
              <a:path w="499502" h="432694">
                <a:moveTo>
                  <a:pt x="0" y="0"/>
                </a:moveTo>
                <a:lnTo>
                  <a:pt x="499502" y="0"/>
                </a:lnTo>
                <a:lnTo>
                  <a:pt x="499502" y="432694"/>
                </a:lnTo>
                <a:lnTo>
                  <a:pt x="0" y="43269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 flipV="1">
            <a:off x="13795148" y="8804096"/>
            <a:ext cx="499502" cy="432694"/>
          </a:xfrm>
          <a:custGeom>
            <a:avLst/>
            <a:gdLst/>
            <a:ahLst/>
            <a:cxnLst/>
            <a:rect l="l" t="t" r="r" b="b"/>
            <a:pathLst>
              <a:path w="499502" h="432694">
                <a:moveTo>
                  <a:pt x="0" y="432693"/>
                </a:moveTo>
                <a:lnTo>
                  <a:pt x="499503" y="432693"/>
                </a:lnTo>
                <a:lnTo>
                  <a:pt x="499503" y="0"/>
                </a:lnTo>
                <a:lnTo>
                  <a:pt x="0" y="0"/>
                </a:lnTo>
                <a:lnTo>
                  <a:pt x="0" y="432693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grpSp>
        <p:nvGrpSpPr>
          <p:cNvPr id="13" name="Group 13"/>
          <p:cNvGrpSpPr/>
          <p:nvPr/>
        </p:nvGrpSpPr>
        <p:grpSpPr>
          <a:xfrm>
            <a:off x="13795148" y="4227886"/>
            <a:ext cx="4010242" cy="3803095"/>
            <a:chOff x="0" y="0"/>
            <a:chExt cx="1056196" cy="1001638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1056196" cy="1001638"/>
            </a:xfrm>
            <a:custGeom>
              <a:avLst/>
              <a:gdLst/>
              <a:ahLst/>
              <a:cxnLst/>
              <a:rect l="l" t="t" r="r" b="b"/>
              <a:pathLst>
                <a:path w="1056196" h="1001638">
                  <a:moveTo>
                    <a:pt x="98457" y="0"/>
                  </a:moveTo>
                  <a:lnTo>
                    <a:pt x="957738" y="0"/>
                  </a:lnTo>
                  <a:cubicBezTo>
                    <a:pt x="983851" y="0"/>
                    <a:pt x="1008894" y="10373"/>
                    <a:pt x="1027358" y="28837"/>
                  </a:cubicBezTo>
                  <a:cubicBezTo>
                    <a:pt x="1045822" y="47302"/>
                    <a:pt x="1056196" y="72345"/>
                    <a:pt x="1056196" y="98457"/>
                  </a:cubicBezTo>
                  <a:lnTo>
                    <a:pt x="1056196" y="903181"/>
                  </a:lnTo>
                  <a:cubicBezTo>
                    <a:pt x="1056196" y="929293"/>
                    <a:pt x="1045822" y="954336"/>
                    <a:pt x="1027358" y="972801"/>
                  </a:cubicBezTo>
                  <a:cubicBezTo>
                    <a:pt x="1008894" y="991265"/>
                    <a:pt x="983851" y="1001638"/>
                    <a:pt x="957738" y="1001638"/>
                  </a:cubicBezTo>
                  <a:lnTo>
                    <a:pt x="98457" y="1001638"/>
                  </a:lnTo>
                  <a:cubicBezTo>
                    <a:pt x="44081" y="1001638"/>
                    <a:pt x="0" y="957557"/>
                    <a:pt x="0" y="903181"/>
                  </a:cubicBezTo>
                  <a:lnTo>
                    <a:pt x="0" y="98457"/>
                  </a:lnTo>
                  <a:cubicBezTo>
                    <a:pt x="0" y="44081"/>
                    <a:pt x="44081" y="0"/>
                    <a:pt x="98457" y="0"/>
                  </a:cubicBezTo>
                  <a:close/>
                </a:path>
              </a:pathLst>
            </a:custGeom>
            <a:solidFill>
              <a:srgbClr val="EDEDED"/>
            </a:solidFill>
            <a:ln w="38100" cap="rnd">
              <a:solidFill>
                <a:srgbClr val="000000"/>
              </a:solidFill>
              <a:prstDash val="solid"/>
              <a:round/>
            </a:ln>
          </p:spPr>
        </p:sp>
        <p:sp>
          <p:nvSpPr>
            <p:cNvPr id="15" name="TextBox 15"/>
            <p:cNvSpPr txBox="1"/>
            <p:nvPr/>
          </p:nvSpPr>
          <p:spPr>
            <a:xfrm>
              <a:off x="0" y="-28575"/>
              <a:ext cx="1056196" cy="103021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9477375" y="4291874"/>
            <a:ext cx="4010242" cy="3803095"/>
            <a:chOff x="0" y="0"/>
            <a:chExt cx="1056196" cy="1001638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1056196" cy="1001638"/>
            </a:xfrm>
            <a:custGeom>
              <a:avLst/>
              <a:gdLst/>
              <a:ahLst/>
              <a:cxnLst/>
              <a:rect l="l" t="t" r="r" b="b"/>
              <a:pathLst>
                <a:path w="1056196" h="1001638">
                  <a:moveTo>
                    <a:pt x="98457" y="0"/>
                  </a:moveTo>
                  <a:lnTo>
                    <a:pt x="957738" y="0"/>
                  </a:lnTo>
                  <a:cubicBezTo>
                    <a:pt x="983851" y="0"/>
                    <a:pt x="1008894" y="10373"/>
                    <a:pt x="1027358" y="28837"/>
                  </a:cubicBezTo>
                  <a:cubicBezTo>
                    <a:pt x="1045822" y="47302"/>
                    <a:pt x="1056196" y="72345"/>
                    <a:pt x="1056196" y="98457"/>
                  </a:cubicBezTo>
                  <a:lnTo>
                    <a:pt x="1056196" y="903181"/>
                  </a:lnTo>
                  <a:cubicBezTo>
                    <a:pt x="1056196" y="929293"/>
                    <a:pt x="1045822" y="954336"/>
                    <a:pt x="1027358" y="972801"/>
                  </a:cubicBezTo>
                  <a:cubicBezTo>
                    <a:pt x="1008894" y="991265"/>
                    <a:pt x="983851" y="1001638"/>
                    <a:pt x="957738" y="1001638"/>
                  </a:cubicBezTo>
                  <a:lnTo>
                    <a:pt x="98457" y="1001638"/>
                  </a:lnTo>
                  <a:cubicBezTo>
                    <a:pt x="44081" y="1001638"/>
                    <a:pt x="0" y="957557"/>
                    <a:pt x="0" y="903181"/>
                  </a:cubicBezTo>
                  <a:lnTo>
                    <a:pt x="0" y="98457"/>
                  </a:lnTo>
                  <a:cubicBezTo>
                    <a:pt x="0" y="44081"/>
                    <a:pt x="44081" y="0"/>
                    <a:pt x="98457" y="0"/>
                  </a:cubicBezTo>
                  <a:close/>
                </a:path>
              </a:pathLst>
            </a:custGeom>
            <a:solidFill>
              <a:srgbClr val="EDEDED"/>
            </a:solidFill>
            <a:ln w="38100" cap="rnd">
              <a:solidFill>
                <a:srgbClr val="000000"/>
              </a:solidFill>
              <a:prstDash val="solid"/>
              <a:round/>
            </a:ln>
          </p:spPr>
        </p:sp>
        <p:sp>
          <p:nvSpPr>
            <p:cNvPr id="18" name="TextBox 18"/>
            <p:cNvSpPr txBox="1"/>
            <p:nvPr/>
          </p:nvSpPr>
          <p:spPr>
            <a:xfrm>
              <a:off x="0" y="-28575"/>
              <a:ext cx="1056196" cy="103021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9" name="Group 19"/>
          <p:cNvGrpSpPr/>
          <p:nvPr/>
        </p:nvGrpSpPr>
        <p:grpSpPr>
          <a:xfrm>
            <a:off x="5133758" y="4358664"/>
            <a:ext cx="4010242" cy="3803095"/>
            <a:chOff x="0" y="0"/>
            <a:chExt cx="1056196" cy="1001638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1056196" cy="1001638"/>
            </a:xfrm>
            <a:custGeom>
              <a:avLst/>
              <a:gdLst/>
              <a:ahLst/>
              <a:cxnLst/>
              <a:rect l="l" t="t" r="r" b="b"/>
              <a:pathLst>
                <a:path w="1056196" h="1001638">
                  <a:moveTo>
                    <a:pt x="98457" y="0"/>
                  </a:moveTo>
                  <a:lnTo>
                    <a:pt x="957738" y="0"/>
                  </a:lnTo>
                  <a:cubicBezTo>
                    <a:pt x="983851" y="0"/>
                    <a:pt x="1008894" y="10373"/>
                    <a:pt x="1027358" y="28837"/>
                  </a:cubicBezTo>
                  <a:cubicBezTo>
                    <a:pt x="1045822" y="47302"/>
                    <a:pt x="1056196" y="72345"/>
                    <a:pt x="1056196" y="98457"/>
                  </a:cubicBezTo>
                  <a:lnTo>
                    <a:pt x="1056196" y="903181"/>
                  </a:lnTo>
                  <a:cubicBezTo>
                    <a:pt x="1056196" y="929293"/>
                    <a:pt x="1045822" y="954336"/>
                    <a:pt x="1027358" y="972801"/>
                  </a:cubicBezTo>
                  <a:cubicBezTo>
                    <a:pt x="1008894" y="991265"/>
                    <a:pt x="983851" y="1001638"/>
                    <a:pt x="957738" y="1001638"/>
                  </a:cubicBezTo>
                  <a:lnTo>
                    <a:pt x="98457" y="1001638"/>
                  </a:lnTo>
                  <a:cubicBezTo>
                    <a:pt x="44081" y="1001638"/>
                    <a:pt x="0" y="957557"/>
                    <a:pt x="0" y="903181"/>
                  </a:cubicBezTo>
                  <a:lnTo>
                    <a:pt x="0" y="98457"/>
                  </a:lnTo>
                  <a:cubicBezTo>
                    <a:pt x="0" y="44081"/>
                    <a:pt x="44081" y="0"/>
                    <a:pt x="98457" y="0"/>
                  </a:cubicBezTo>
                  <a:close/>
                </a:path>
              </a:pathLst>
            </a:custGeom>
            <a:solidFill>
              <a:srgbClr val="EDEDED"/>
            </a:solidFill>
            <a:ln w="38100" cap="rnd">
              <a:solidFill>
                <a:srgbClr val="000000"/>
              </a:solidFill>
              <a:prstDash val="solid"/>
              <a:round/>
            </a:ln>
          </p:spPr>
        </p:sp>
        <p:sp>
          <p:nvSpPr>
            <p:cNvPr id="21" name="TextBox 21"/>
            <p:cNvSpPr txBox="1"/>
            <p:nvPr/>
          </p:nvSpPr>
          <p:spPr>
            <a:xfrm>
              <a:off x="0" y="-28575"/>
              <a:ext cx="1056196" cy="103021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22" name="Group 22"/>
          <p:cNvGrpSpPr/>
          <p:nvPr/>
        </p:nvGrpSpPr>
        <p:grpSpPr>
          <a:xfrm>
            <a:off x="756934" y="4358664"/>
            <a:ext cx="4010242" cy="3803095"/>
            <a:chOff x="0" y="0"/>
            <a:chExt cx="1056196" cy="1001638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1056196" cy="1001638"/>
            </a:xfrm>
            <a:custGeom>
              <a:avLst/>
              <a:gdLst/>
              <a:ahLst/>
              <a:cxnLst/>
              <a:rect l="l" t="t" r="r" b="b"/>
              <a:pathLst>
                <a:path w="1056196" h="1001638">
                  <a:moveTo>
                    <a:pt x="98457" y="0"/>
                  </a:moveTo>
                  <a:lnTo>
                    <a:pt x="957738" y="0"/>
                  </a:lnTo>
                  <a:cubicBezTo>
                    <a:pt x="983851" y="0"/>
                    <a:pt x="1008894" y="10373"/>
                    <a:pt x="1027358" y="28837"/>
                  </a:cubicBezTo>
                  <a:cubicBezTo>
                    <a:pt x="1045822" y="47302"/>
                    <a:pt x="1056196" y="72345"/>
                    <a:pt x="1056196" y="98457"/>
                  </a:cubicBezTo>
                  <a:lnTo>
                    <a:pt x="1056196" y="903181"/>
                  </a:lnTo>
                  <a:cubicBezTo>
                    <a:pt x="1056196" y="929293"/>
                    <a:pt x="1045822" y="954336"/>
                    <a:pt x="1027358" y="972801"/>
                  </a:cubicBezTo>
                  <a:cubicBezTo>
                    <a:pt x="1008894" y="991265"/>
                    <a:pt x="983851" y="1001638"/>
                    <a:pt x="957738" y="1001638"/>
                  </a:cubicBezTo>
                  <a:lnTo>
                    <a:pt x="98457" y="1001638"/>
                  </a:lnTo>
                  <a:cubicBezTo>
                    <a:pt x="44081" y="1001638"/>
                    <a:pt x="0" y="957557"/>
                    <a:pt x="0" y="903181"/>
                  </a:cubicBezTo>
                  <a:lnTo>
                    <a:pt x="0" y="98457"/>
                  </a:lnTo>
                  <a:cubicBezTo>
                    <a:pt x="0" y="44081"/>
                    <a:pt x="44081" y="0"/>
                    <a:pt x="98457" y="0"/>
                  </a:cubicBezTo>
                  <a:close/>
                </a:path>
              </a:pathLst>
            </a:custGeom>
            <a:solidFill>
              <a:srgbClr val="EDEDED"/>
            </a:solidFill>
            <a:ln w="38100" cap="rnd">
              <a:solidFill>
                <a:srgbClr val="000000"/>
              </a:solidFill>
              <a:prstDash val="solid"/>
              <a:round/>
            </a:ln>
          </p:spPr>
        </p:sp>
        <p:sp>
          <p:nvSpPr>
            <p:cNvPr id="24" name="TextBox 24"/>
            <p:cNvSpPr txBox="1"/>
            <p:nvPr/>
          </p:nvSpPr>
          <p:spPr>
            <a:xfrm>
              <a:off x="0" y="-28575"/>
              <a:ext cx="1056196" cy="103021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5" name="Freeform 25"/>
          <p:cNvSpPr/>
          <p:nvPr/>
        </p:nvSpPr>
        <p:spPr>
          <a:xfrm>
            <a:off x="14635222" y="4474499"/>
            <a:ext cx="1815210" cy="1785713"/>
          </a:xfrm>
          <a:custGeom>
            <a:avLst/>
            <a:gdLst/>
            <a:ahLst/>
            <a:cxnLst/>
            <a:rect l="l" t="t" r="r" b="b"/>
            <a:pathLst>
              <a:path w="1815210" h="1785713">
                <a:moveTo>
                  <a:pt x="0" y="0"/>
                </a:moveTo>
                <a:lnTo>
                  <a:pt x="1815210" y="0"/>
                </a:lnTo>
                <a:lnTo>
                  <a:pt x="1815210" y="1785713"/>
                </a:lnTo>
                <a:lnTo>
                  <a:pt x="0" y="1785713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26" name="Freeform 26"/>
          <p:cNvSpPr/>
          <p:nvPr/>
        </p:nvSpPr>
        <p:spPr>
          <a:xfrm>
            <a:off x="10932664" y="4474499"/>
            <a:ext cx="1532894" cy="1684499"/>
          </a:xfrm>
          <a:custGeom>
            <a:avLst/>
            <a:gdLst/>
            <a:ahLst/>
            <a:cxnLst/>
            <a:rect l="l" t="t" r="r" b="b"/>
            <a:pathLst>
              <a:path w="1532894" h="1684499">
                <a:moveTo>
                  <a:pt x="0" y="0"/>
                </a:moveTo>
                <a:lnTo>
                  <a:pt x="1532894" y="0"/>
                </a:lnTo>
                <a:lnTo>
                  <a:pt x="1532894" y="1684499"/>
                </a:lnTo>
                <a:lnTo>
                  <a:pt x="0" y="168449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27" name="Freeform 27"/>
          <p:cNvSpPr/>
          <p:nvPr/>
        </p:nvSpPr>
        <p:spPr>
          <a:xfrm>
            <a:off x="6008929" y="4707216"/>
            <a:ext cx="2325446" cy="1348758"/>
          </a:xfrm>
          <a:custGeom>
            <a:avLst/>
            <a:gdLst/>
            <a:ahLst/>
            <a:cxnLst/>
            <a:rect l="l" t="t" r="r" b="b"/>
            <a:pathLst>
              <a:path w="2325446" h="1348758">
                <a:moveTo>
                  <a:pt x="0" y="0"/>
                </a:moveTo>
                <a:lnTo>
                  <a:pt x="2325446" y="0"/>
                </a:lnTo>
                <a:lnTo>
                  <a:pt x="2325446" y="1348758"/>
                </a:lnTo>
                <a:lnTo>
                  <a:pt x="0" y="1348758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</p:sp>
      <p:sp>
        <p:nvSpPr>
          <p:cNvPr id="28" name="Freeform 28"/>
          <p:cNvSpPr/>
          <p:nvPr/>
        </p:nvSpPr>
        <p:spPr>
          <a:xfrm>
            <a:off x="2177445" y="4474499"/>
            <a:ext cx="1169220" cy="1432428"/>
          </a:xfrm>
          <a:custGeom>
            <a:avLst/>
            <a:gdLst/>
            <a:ahLst/>
            <a:cxnLst/>
            <a:rect l="l" t="t" r="r" b="b"/>
            <a:pathLst>
              <a:path w="1169220" h="1432428">
                <a:moveTo>
                  <a:pt x="0" y="0"/>
                </a:moveTo>
                <a:lnTo>
                  <a:pt x="1169220" y="0"/>
                </a:lnTo>
                <a:lnTo>
                  <a:pt x="1169220" y="1432428"/>
                </a:lnTo>
                <a:lnTo>
                  <a:pt x="0" y="1432428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</p:sp>
      <p:sp>
        <p:nvSpPr>
          <p:cNvPr id="29" name="TextBox 29"/>
          <p:cNvSpPr txBox="1"/>
          <p:nvPr/>
        </p:nvSpPr>
        <p:spPr>
          <a:xfrm>
            <a:off x="7033356" y="2757442"/>
            <a:ext cx="4221288" cy="8668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7053"/>
              </a:lnSpc>
            </a:pPr>
            <a:r>
              <a:rPr lang="ar-EG" sz="5038" b="1">
                <a:solidFill>
                  <a:srgbClr val="F06589"/>
                </a:solidFill>
                <a:latin typeface="29LT Riwaya Bold"/>
                <a:ea typeface="29LT Riwaya Bold"/>
                <a:cs typeface="29LT Riwaya Bold"/>
                <a:sym typeface="29LT Riwaya Bold"/>
                <a:rtl/>
              </a:rPr>
              <a:t>أهمية التعلم الذاتي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4515871" y="1275352"/>
            <a:ext cx="8971747" cy="92011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7546"/>
              </a:lnSpc>
            </a:pPr>
            <a:r>
              <a:rPr lang="ar-EG" sz="5390" b="1">
                <a:solidFill>
                  <a:srgbClr val="000000"/>
                </a:solidFill>
                <a:latin typeface="29LT Riwaya Bold"/>
                <a:ea typeface="29LT Riwaya Bold"/>
                <a:cs typeface="29LT Riwaya Bold"/>
                <a:sym typeface="29LT Riwaya Bold"/>
                <a:rtl/>
              </a:rPr>
              <a:t>من خلال حل المواقف السابقة نستنتج </a:t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14480836" y="6427683"/>
            <a:ext cx="2453341" cy="134622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5422"/>
              </a:lnSpc>
            </a:pPr>
            <a:r>
              <a:rPr lang="ar-EG" sz="3873" b="1">
                <a:solidFill>
                  <a:srgbClr val="004AAD"/>
                </a:solidFill>
                <a:latin typeface="29LT Riwaya Bold"/>
                <a:ea typeface="29LT Riwaya Bold"/>
                <a:cs typeface="29LT Riwaya Bold"/>
                <a:sym typeface="29LT Riwaya Bold"/>
                <a:rtl/>
              </a:rPr>
              <a:t>التطور المهني المستمر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10251137" y="6342847"/>
            <a:ext cx="2617221" cy="14310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5784"/>
              </a:lnSpc>
            </a:pPr>
            <a:r>
              <a:rPr lang="ar-EG" sz="4131" b="1">
                <a:solidFill>
                  <a:srgbClr val="004AAD"/>
                </a:solidFill>
                <a:latin typeface="29LT Riwaya Bold"/>
                <a:ea typeface="29LT Riwaya Bold"/>
                <a:cs typeface="29LT Riwaya Bold"/>
                <a:sym typeface="29LT Riwaya Bold"/>
                <a:rtl/>
              </a:rPr>
              <a:t>تعزيز الثقة بالنفس</a:t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5976156" y="6342847"/>
            <a:ext cx="2325446" cy="6314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5139"/>
              </a:lnSpc>
            </a:pPr>
            <a:r>
              <a:rPr lang="ar-EG" sz="3671" b="1">
                <a:solidFill>
                  <a:srgbClr val="004AAD"/>
                </a:solidFill>
                <a:latin typeface="29LT Riwaya Bold"/>
                <a:ea typeface="29LT Riwaya Bold"/>
                <a:cs typeface="29LT Riwaya Bold"/>
                <a:sym typeface="29LT Riwaya Bold"/>
                <a:rtl/>
              </a:rPr>
              <a:t>مواكبة التقنية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1463659" y="6220570"/>
            <a:ext cx="2905342" cy="177950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4779"/>
              </a:lnSpc>
            </a:pPr>
            <a:r>
              <a:rPr lang="ar-EG" sz="3413" b="1">
                <a:solidFill>
                  <a:srgbClr val="004AAD"/>
                </a:solidFill>
                <a:latin typeface="29LT Riwaya Bold"/>
                <a:ea typeface="29LT Riwaya Bold"/>
                <a:cs typeface="29LT Riwaya Bold"/>
                <a:sym typeface="29LT Riwaya Bold"/>
                <a:rtl/>
              </a:rPr>
              <a:t>تنمية مهارات التفكير والإبداع</a:t>
            </a:r>
          </a:p>
          <a:p>
            <a:pPr algn="ctr" rtl="1">
              <a:lnSpc>
                <a:spcPts val="4779"/>
              </a:lnSpc>
            </a:pPr>
            <a:endParaRPr lang="ar-EG" sz="3413" b="1">
              <a:solidFill>
                <a:srgbClr val="004AAD"/>
              </a:solidFill>
              <a:latin typeface="29LT Riwaya Bold"/>
              <a:ea typeface="29LT Riwaya Bold"/>
              <a:cs typeface="29LT Riwaya Bold"/>
              <a:sym typeface="29LT Riwaya Bold"/>
              <a:rtl/>
            </a:endParaRPr>
          </a:p>
        </p:txBody>
      </p:sp>
      <p:sp>
        <p:nvSpPr>
          <p:cNvPr id="35" name="TextBox 35"/>
          <p:cNvSpPr txBox="1"/>
          <p:nvPr/>
        </p:nvSpPr>
        <p:spPr>
          <a:xfrm>
            <a:off x="5338359" y="7062696"/>
            <a:ext cx="3601039" cy="6404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5222"/>
              </a:lnSpc>
            </a:pPr>
            <a:r>
              <a:rPr lang="ar-EG" sz="3730" b="1">
                <a:solidFill>
                  <a:srgbClr val="004AAD"/>
                </a:solidFill>
                <a:latin typeface="29LT Riwaya Bold"/>
                <a:ea typeface="29LT Riwaya Bold"/>
                <a:cs typeface="29LT Riwaya Bold"/>
                <a:sym typeface="29LT Riwaya Bold"/>
                <a:rtl/>
              </a:rPr>
              <a:t>وتحسين جودة التعليم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4173200" y="7573722"/>
            <a:ext cx="9530312" cy="5426557"/>
            <a:chOff x="0" y="0"/>
            <a:chExt cx="406400" cy="231404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06400" cy="231404"/>
            </a:xfrm>
            <a:custGeom>
              <a:avLst/>
              <a:gdLst/>
              <a:ahLst/>
              <a:cxnLst/>
              <a:rect l="l" t="t" r="r" b="b"/>
              <a:pathLst>
                <a:path w="406400" h="231404">
                  <a:moveTo>
                    <a:pt x="203200" y="0"/>
                  </a:moveTo>
                  <a:lnTo>
                    <a:pt x="0" y="0"/>
                  </a:lnTo>
                  <a:lnTo>
                    <a:pt x="203200" y="231404"/>
                  </a:lnTo>
                  <a:lnTo>
                    <a:pt x="406400" y="231404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18385E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101600" y="-28575"/>
              <a:ext cx="203200" cy="25997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-10859126" y="3395630"/>
            <a:ext cx="14675427" cy="8356183"/>
            <a:chOff x="0" y="0"/>
            <a:chExt cx="406400" cy="231404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406400" cy="231404"/>
            </a:xfrm>
            <a:custGeom>
              <a:avLst/>
              <a:gdLst/>
              <a:ahLst/>
              <a:cxnLst/>
              <a:rect l="l" t="t" r="r" b="b"/>
              <a:pathLst>
                <a:path w="406400" h="231404">
                  <a:moveTo>
                    <a:pt x="203200" y="0"/>
                  </a:moveTo>
                  <a:lnTo>
                    <a:pt x="0" y="0"/>
                  </a:lnTo>
                  <a:lnTo>
                    <a:pt x="203200" y="231404"/>
                  </a:lnTo>
                  <a:lnTo>
                    <a:pt x="406400" y="231404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EDEDED">
                <a:alpha val="49804"/>
              </a:srgbClr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101600" y="-28575"/>
              <a:ext cx="203200" cy="25997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" name="Group 8"/>
          <p:cNvGrpSpPr>
            <a:grpSpLocks noChangeAspect="1"/>
          </p:cNvGrpSpPr>
          <p:nvPr/>
        </p:nvGrpSpPr>
        <p:grpSpPr>
          <a:xfrm>
            <a:off x="10058400" y="0"/>
            <a:ext cx="8229600" cy="9258300"/>
            <a:chOff x="0" y="0"/>
            <a:chExt cx="5370413" cy="6041715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5370413" cy="6041715"/>
            </a:xfrm>
            <a:custGeom>
              <a:avLst/>
              <a:gdLst/>
              <a:ahLst/>
              <a:cxnLst/>
              <a:rect l="l" t="t" r="r" b="b"/>
              <a:pathLst>
                <a:path w="5370413" h="6041715">
                  <a:moveTo>
                    <a:pt x="5370413" y="0"/>
                  </a:moveTo>
                  <a:lnTo>
                    <a:pt x="5370413" y="6041715"/>
                  </a:lnTo>
                  <a:cubicBezTo>
                    <a:pt x="3580275" y="4027810"/>
                    <a:pt x="1790138" y="2013905"/>
                    <a:pt x="0" y="0"/>
                  </a:cubicBezTo>
                  <a:lnTo>
                    <a:pt x="5370413" y="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0" name="Freeform 10"/>
            <p:cNvSpPr/>
            <p:nvPr/>
          </p:nvSpPr>
          <p:spPr>
            <a:xfrm>
              <a:off x="0" y="0"/>
              <a:ext cx="5370413" cy="6041715"/>
            </a:xfrm>
            <a:custGeom>
              <a:avLst/>
              <a:gdLst/>
              <a:ahLst/>
              <a:cxnLst/>
              <a:rect l="l" t="t" r="r" b="b"/>
              <a:pathLst>
                <a:path w="5370413" h="6041715">
                  <a:moveTo>
                    <a:pt x="5370413" y="0"/>
                  </a:moveTo>
                  <a:lnTo>
                    <a:pt x="5370413" y="6041715"/>
                  </a:lnTo>
                  <a:cubicBezTo>
                    <a:pt x="3580275" y="4027810"/>
                    <a:pt x="1790138" y="2013905"/>
                    <a:pt x="0" y="0"/>
                  </a:cubicBezTo>
                  <a:lnTo>
                    <a:pt x="5370413" y="0"/>
                  </a:lnTo>
                  <a:close/>
                </a:path>
              </a:pathLst>
            </a:custGeom>
            <a:blipFill>
              <a:blip r:embed="rId2"/>
              <a:stretch>
                <a:fillRect l="-58437" t="-54727" r="-102829"/>
              </a:stretch>
            </a:blipFill>
          </p:spPr>
        </p:sp>
      </p:grpSp>
      <p:grpSp>
        <p:nvGrpSpPr>
          <p:cNvPr id="11" name="Group 11"/>
          <p:cNvGrpSpPr>
            <a:grpSpLocks noChangeAspect="1"/>
          </p:cNvGrpSpPr>
          <p:nvPr/>
        </p:nvGrpSpPr>
        <p:grpSpPr>
          <a:xfrm>
            <a:off x="15695025" y="0"/>
            <a:ext cx="2592975" cy="2917097"/>
            <a:chOff x="0" y="0"/>
            <a:chExt cx="5370413" cy="6041715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5370413" cy="6041715"/>
            </a:xfrm>
            <a:custGeom>
              <a:avLst/>
              <a:gdLst/>
              <a:ahLst/>
              <a:cxnLst/>
              <a:rect l="l" t="t" r="r" b="b"/>
              <a:pathLst>
                <a:path w="5370413" h="6041715">
                  <a:moveTo>
                    <a:pt x="5370413" y="0"/>
                  </a:moveTo>
                  <a:lnTo>
                    <a:pt x="5370413" y="6041715"/>
                  </a:lnTo>
                  <a:cubicBezTo>
                    <a:pt x="3580275" y="4027810"/>
                    <a:pt x="1790138" y="2013905"/>
                    <a:pt x="0" y="0"/>
                  </a:cubicBezTo>
                  <a:lnTo>
                    <a:pt x="5370413" y="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3" name="Freeform 13"/>
            <p:cNvSpPr/>
            <p:nvPr/>
          </p:nvSpPr>
          <p:spPr>
            <a:xfrm>
              <a:off x="0" y="0"/>
              <a:ext cx="5370413" cy="6041715"/>
            </a:xfrm>
            <a:custGeom>
              <a:avLst/>
              <a:gdLst/>
              <a:ahLst/>
              <a:cxnLst/>
              <a:rect l="l" t="t" r="r" b="b"/>
              <a:pathLst>
                <a:path w="5370413" h="6041715">
                  <a:moveTo>
                    <a:pt x="5370413" y="0"/>
                  </a:moveTo>
                  <a:lnTo>
                    <a:pt x="5370413" y="6041715"/>
                  </a:lnTo>
                  <a:cubicBezTo>
                    <a:pt x="3580275" y="4027810"/>
                    <a:pt x="1790138" y="2013905"/>
                    <a:pt x="0" y="0"/>
                  </a:cubicBezTo>
                  <a:lnTo>
                    <a:pt x="5370413" y="0"/>
                  </a:lnTo>
                  <a:close/>
                </a:path>
              </a:pathLst>
            </a:custGeom>
            <a:solidFill>
              <a:srgbClr val="FAFAFA"/>
            </a:solidFill>
            <a:ln w="12700">
              <a:solidFill>
                <a:srgbClr val="000000"/>
              </a:solidFill>
            </a:ln>
          </p:spPr>
        </p:sp>
      </p:grpSp>
      <p:grpSp>
        <p:nvGrpSpPr>
          <p:cNvPr id="14" name="Group 14"/>
          <p:cNvGrpSpPr/>
          <p:nvPr/>
        </p:nvGrpSpPr>
        <p:grpSpPr>
          <a:xfrm>
            <a:off x="10991049" y="1028700"/>
            <a:ext cx="1742798" cy="1742798"/>
            <a:chOff x="0" y="0"/>
            <a:chExt cx="812800" cy="812800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BADDBF"/>
            </a:solidFill>
          </p:spPr>
        </p:sp>
        <p:sp>
          <p:nvSpPr>
            <p:cNvPr id="16" name="TextBox 16"/>
            <p:cNvSpPr txBox="1"/>
            <p:nvPr/>
          </p:nvSpPr>
          <p:spPr>
            <a:xfrm>
              <a:off x="139700" y="111125"/>
              <a:ext cx="533400" cy="561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7" name="Freeform 17"/>
          <p:cNvSpPr/>
          <p:nvPr/>
        </p:nvSpPr>
        <p:spPr>
          <a:xfrm>
            <a:off x="9197731" y="2917097"/>
            <a:ext cx="860670" cy="380896"/>
          </a:xfrm>
          <a:custGeom>
            <a:avLst/>
            <a:gdLst/>
            <a:ahLst/>
            <a:cxnLst/>
            <a:rect l="l" t="t" r="r" b="b"/>
            <a:pathLst>
              <a:path w="860670" h="380896">
                <a:moveTo>
                  <a:pt x="0" y="0"/>
                </a:moveTo>
                <a:lnTo>
                  <a:pt x="860669" y="0"/>
                </a:lnTo>
                <a:lnTo>
                  <a:pt x="860669" y="380896"/>
                </a:lnTo>
                <a:lnTo>
                  <a:pt x="0" y="38089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r="-18307" b="-41349"/>
            </a:stretch>
          </a:blipFill>
        </p:spPr>
      </p:sp>
      <p:sp>
        <p:nvSpPr>
          <p:cNvPr id="18" name="Freeform 18"/>
          <p:cNvSpPr/>
          <p:nvPr/>
        </p:nvSpPr>
        <p:spPr>
          <a:xfrm>
            <a:off x="11862448" y="8877404"/>
            <a:ext cx="860670" cy="380896"/>
          </a:xfrm>
          <a:custGeom>
            <a:avLst/>
            <a:gdLst/>
            <a:ahLst/>
            <a:cxnLst/>
            <a:rect l="l" t="t" r="r" b="b"/>
            <a:pathLst>
              <a:path w="860670" h="380896">
                <a:moveTo>
                  <a:pt x="0" y="0"/>
                </a:moveTo>
                <a:lnTo>
                  <a:pt x="860670" y="0"/>
                </a:lnTo>
                <a:lnTo>
                  <a:pt x="860670" y="380896"/>
                </a:lnTo>
                <a:lnTo>
                  <a:pt x="0" y="38089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r="-18307" b="-41349"/>
            </a:stretch>
          </a:blipFill>
        </p:spPr>
      </p:sp>
      <p:sp>
        <p:nvSpPr>
          <p:cNvPr id="19" name="Freeform 19"/>
          <p:cNvSpPr/>
          <p:nvPr/>
        </p:nvSpPr>
        <p:spPr>
          <a:xfrm flipV="1">
            <a:off x="8028926" y="1025855"/>
            <a:ext cx="499502" cy="432694"/>
          </a:xfrm>
          <a:custGeom>
            <a:avLst/>
            <a:gdLst/>
            <a:ahLst/>
            <a:cxnLst/>
            <a:rect l="l" t="t" r="r" b="b"/>
            <a:pathLst>
              <a:path w="499502" h="432694">
                <a:moveTo>
                  <a:pt x="0" y="432693"/>
                </a:moveTo>
                <a:lnTo>
                  <a:pt x="499502" y="432693"/>
                </a:lnTo>
                <a:lnTo>
                  <a:pt x="499502" y="0"/>
                </a:lnTo>
                <a:lnTo>
                  <a:pt x="0" y="0"/>
                </a:lnTo>
                <a:lnTo>
                  <a:pt x="0" y="432693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20" name="Freeform 20"/>
          <p:cNvSpPr/>
          <p:nvPr/>
        </p:nvSpPr>
        <p:spPr>
          <a:xfrm>
            <a:off x="9378314" y="8960026"/>
            <a:ext cx="499502" cy="432694"/>
          </a:xfrm>
          <a:custGeom>
            <a:avLst/>
            <a:gdLst/>
            <a:ahLst/>
            <a:cxnLst/>
            <a:rect l="l" t="t" r="r" b="b"/>
            <a:pathLst>
              <a:path w="499502" h="432694">
                <a:moveTo>
                  <a:pt x="0" y="0"/>
                </a:moveTo>
                <a:lnTo>
                  <a:pt x="499502" y="0"/>
                </a:lnTo>
                <a:lnTo>
                  <a:pt x="499502" y="432694"/>
                </a:lnTo>
                <a:lnTo>
                  <a:pt x="0" y="43269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grpSp>
        <p:nvGrpSpPr>
          <p:cNvPr id="21" name="Group 21"/>
          <p:cNvGrpSpPr/>
          <p:nvPr/>
        </p:nvGrpSpPr>
        <p:grpSpPr>
          <a:xfrm>
            <a:off x="1386071" y="3600450"/>
            <a:ext cx="11081399" cy="3086100"/>
            <a:chOff x="0" y="0"/>
            <a:chExt cx="2918558" cy="812800"/>
          </a:xfrm>
        </p:grpSpPr>
        <p:sp>
          <p:nvSpPr>
            <p:cNvPr id="22" name="Freeform 22"/>
            <p:cNvSpPr/>
            <p:nvPr/>
          </p:nvSpPr>
          <p:spPr>
            <a:xfrm>
              <a:off x="0" y="0"/>
              <a:ext cx="2918558" cy="812800"/>
            </a:xfrm>
            <a:custGeom>
              <a:avLst/>
              <a:gdLst/>
              <a:ahLst/>
              <a:cxnLst/>
              <a:rect l="l" t="t" r="r" b="b"/>
              <a:pathLst>
                <a:path w="2918558" h="812800">
                  <a:moveTo>
                    <a:pt x="35631" y="0"/>
                  </a:moveTo>
                  <a:lnTo>
                    <a:pt x="2882927" y="0"/>
                  </a:lnTo>
                  <a:cubicBezTo>
                    <a:pt x="2902605" y="0"/>
                    <a:pt x="2918558" y="15952"/>
                    <a:pt x="2918558" y="35631"/>
                  </a:cubicBezTo>
                  <a:lnTo>
                    <a:pt x="2918558" y="777169"/>
                  </a:lnTo>
                  <a:cubicBezTo>
                    <a:pt x="2918558" y="786619"/>
                    <a:pt x="2914804" y="795682"/>
                    <a:pt x="2908122" y="802364"/>
                  </a:cubicBezTo>
                  <a:cubicBezTo>
                    <a:pt x="2901440" y="809046"/>
                    <a:pt x="2892377" y="812800"/>
                    <a:pt x="2882927" y="812800"/>
                  </a:cubicBezTo>
                  <a:lnTo>
                    <a:pt x="35631" y="812800"/>
                  </a:lnTo>
                  <a:cubicBezTo>
                    <a:pt x="26181" y="812800"/>
                    <a:pt x="17118" y="809046"/>
                    <a:pt x="10436" y="802364"/>
                  </a:cubicBezTo>
                  <a:cubicBezTo>
                    <a:pt x="3754" y="795682"/>
                    <a:pt x="0" y="786619"/>
                    <a:pt x="0" y="777169"/>
                  </a:cubicBezTo>
                  <a:lnTo>
                    <a:pt x="0" y="35631"/>
                  </a:lnTo>
                  <a:cubicBezTo>
                    <a:pt x="0" y="26181"/>
                    <a:pt x="3754" y="17118"/>
                    <a:pt x="10436" y="10436"/>
                  </a:cubicBezTo>
                  <a:cubicBezTo>
                    <a:pt x="17118" y="3754"/>
                    <a:pt x="26181" y="0"/>
                    <a:pt x="35631" y="0"/>
                  </a:cubicBezTo>
                  <a:close/>
                </a:path>
              </a:pathLst>
            </a:custGeom>
            <a:solidFill>
              <a:srgbClr val="004AAD"/>
            </a:solidFill>
          </p:spPr>
        </p:sp>
        <p:sp>
          <p:nvSpPr>
            <p:cNvPr id="23" name="TextBox 23"/>
            <p:cNvSpPr txBox="1"/>
            <p:nvPr/>
          </p:nvSpPr>
          <p:spPr>
            <a:xfrm>
              <a:off x="0" y="-28575"/>
              <a:ext cx="2918558" cy="8413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4" name="TextBox 24"/>
          <p:cNvSpPr txBox="1"/>
          <p:nvPr/>
        </p:nvSpPr>
        <p:spPr>
          <a:xfrm>
            <a:off x="2670363" y="4335860"/>
            <a:ext cx="8114250" cy="14628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12087"/>
              </a:lnSpc>
            </a:pPr>
            <a:r>
              <a:rPr lang="ar-EG" sz="8634" b="1">
                <a:solidFill>
                  <a:srgbClr val="FAFAFA"/>
                </a:solidFill>
                <a:latin typeface="29LT Riwaya Bold"/>
                <a:ea typeface="29LT Riwaya Bold"/>
                <a:cs typeface="29LT Riwaya Bold"/>
                <a:sym typeface="29LT Riwaya Bold"/>
                <a:rtl/>
              </a:rPr>
              <a:t>خطوات  التعلم الذاتي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7337714" y="1930817"/>
            <a:ext cx="14675427" cy="8356183"/>
            <a:chOff x="0" y="0"/>
            <a:chExt cx="406400" cy="231404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06400" cy="231404"/>
            </a:xfrm>
            <a:custGeom>
              <a:avLst/>
              <a:gdLst/>
              <a:ahLst/>
              <a:cxnLst/>
              <a:rect l="l" t="t" r="r" b="b"/>
              <a:pathLst>
                <a:path w="406400" h="231404">
                  <a:moveTo>
                    <a:pt x="203200" y="0"/>
                  </a:moveTo>
                  <a:lnTo>
                    <a:pt x="0" y="0"/>
                  </a:lnTo>
                  <a:lnTo>
                    <a:pt x="203200" y="231404"/>
                  </a:lnTo>
                  <a:lnTo>
                    <a:pt x="406400" y="231404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EDEDED">
                <a:alpha val="49804"/>
              </a:srgbClr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101600" y="-28575"/>
              <a:ext cx="203200" cy="25997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5" name="Group 5"/>
          <p:cNvGrpSpPr>
            <a:grpSpLocks noChangeAspect="1"/>
          </p:cNvGrpSpPr>
          <p:nvPr/>
        </p:nvGrpSpPr>
        <p:grpSpPr>
          <a:xfrm>
            <a:off x="15001875" y="658710"/>
            <a:ext cx="2592975" cy="2917097"/>
            <a:chOff x="0" y="0"/>
            <a:chExt cx="5370413" cy="6041715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5370413" cy="6041715"/>
            </a:xfrm>
            <a:custGeom>
              <a:avLst/>
              <a:gdLst/>
              <a:ahLst/>
              <a:cxnLst/>
              <a:rect l="l" t="t" r="r" b="b"/>
              <a:pathLst>
                <a:path w="5370413" h="6041715">
                  <a:moveTo>
                    <a:pt x="5370413" y="0"/>
                  </a:moveTo>
                  <a:lnTo>
                    <a:pt x="5370413" y="6041715"/>
                  </a:lnTo>
                  <a:cubicBezTo>
                    <a:pt x="3580275" y="4027810"/>
                    <a:pt x="1790138" y="2013905"/>
                    <a:pt x="0" y="0"/>
                  </a:cubicBezTo>
                  <a:lnTo>
                    <a:pt x="5370413" y="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7" name="Freeform 7"/>
            <p:cNvSpPr/>
            <p:nvPr/>
          </p:nvSpPr>
          <p:spPr>
            <a:xfrm>
              <a:off x="0" y="0"/>
              <a:ext cx="5370413" cy="6041715"/>
            </a:xfrm>
            <a:custGeom>
              <a:avLst/>
              <a:gdLst/>
              <a:ahLst/>
              <a:cxnLst/>
              <a:rect l="l" t="t" r="r" b="b"/>
              <a:pathLst>
                <a:path w="5370413" h="6041715">
                  <a:moveTo>
                    <a:pt x="5370413" y="0"/>
                  </a:moveTo>
                  <a:lnTo>
                    <a:pt x="5370413" y="6041715"/>
                  </a:lnTo>
                  <a:cubicBezTo>
                    <a:pt x="3580275" y="4027810"/>
                    <a:pt x="1790138" y="2013905"/>
                    <a:pt x="0" y="0"/>
                  </a:cubicBezTo>
                  <a:lnTo>
                    <a:pt x="5370413" y="0"/>
                  </a:lnTo>
                  <a:close/>
                </a:path>
              </a:pathLst>
            </a:custGeom>
            <a:solidFill>
              <a:srgbClr val="FAFAFA"/>
            </a:solidFill>
            <a:ln w="12700">
              <a:solidFill>
                <a:srgbClr val="000000"/>
              </a:solidFill>
            </a:ln>
          </p:spPr>
        </p:sp>
      </p:grpSp>
      <p:grpSp>
        <p:nvGrpSpPr>
          <p:cNvPr id="8" name="Group 8"/>
          <p:cNvGrpSpPr/>
          <p:nvPr/>
        </p:nvGrpSpPr>
        <p:grpSpPr>
          <a:xfrm>
            <a:off x="-6299399" y="4860443"/>
            <a:ext cx="9530312" cy="5426557"/>
            <a:chOff x="0" y="0"/>
            <a:chExt cx="406400" cy="231404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406400" cy="231404"/>
            </a:xfrm>
            <a:custGeom>
              <a:avLst/>
              <a:gdLst/>
              <a:ahLst/>
              <a:cxnLst/>
              <a:rect l="l" t="t" r="r" b="b"/>
              <a:pathLst>
                <a:path w="406400" h="231404">
                  <a:moveTo>
                    <a:pt x="203200" y="0"/>
                  </a:moveTo>
                  <a:lnTo>
                    <a:pt x="0" y="0"/>
                  </a:lnTo>
                  <a:lnTo>
                    <a:pt x="203200" y="231404"/>
                  </a:lnTo>
                  <a:lnTo>
                    <a:pt x="406400" y="231404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BADDBF"/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101600" y="-28575"/>
              <a:ext cx="203200" cy="25997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1" name="Freeform 11"/>
          <p:cNvSpPr/>
          <p:nvPr/>
        </p:nvSpPr>
        <p:spPr>
          <a:xfrm>
            <a:off x="9197731" y="2917097"/>
            <a:ext cx="860670" cy="380896"/>
          </a:xfrm>
          <a:custGeom>
            <a:avLst/>
            <a:gdLst/>
            <a:ahLst/>
            <a:cxnLst/>
            <a:rect l="l" t="t" r="r" b="b"/>
            <a:pathLst>
              <a:path w="860670" h="380896">
                <a:moveTo>
                  <a:pt x="0" y="0"/>
                </a:moveTo>
                <a:lnTo>
                  <a:pt x="860669" y="0"/>
                </a:lnTo>
                <a:lnTo>
                  <a:pt x="860669" y="380896"/>
                </a:lnTo>
                <a:lnTo>
                  <a:pt x="0" y="38089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r="-18307" b="-41349"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11862448" y="8877404"/>
            <a:ext cx="860670" cy="380896"/>
          </a:xfrm>
          <a:custGeom>
            <a:avLst/>
            <a:gdLst/>
            <a:ahLst/>
            <a:cxnLst/>
            <a:rect l="l" t="t" r="r" b="b"/>
            <a:pathLst>
              <a:path w="860670" h="380896">
                <a:moveTo>
                  <a:pt x="0" y="0"/>
                </a:moveTo>
                <a:lnTo>
                  <a:pt x="860670" y="0"/>
                </a:lnTo>
                <a:lnTo>
                  <a:pt x="860670" y="380896"/>
                </a:lnTo>
                <a:lnTo>
                  <a:pt x="0" y="38089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r="-18307" b="-41349"/>
            </a:stretch>
          </a:blipFill>
        </p:spPr>
      </p:sp>
      <p:sp>
        <p:nvSpPr>
          <p:cNvPr id="13" name="Freeform 13"/>
          <p:cNvSpPr/>
          <p:nvPr/>
        </p:nvSpPr>
        <p:spPr>
          <a:xfrm flipV="1">
            <a:off x="8028926" y="1025855"/>
            <a:ext cx="499502" cy="432694"/>
          </a:xfrm>
          <a:custGeom>
            <a:avLst/>
            <a:gdLst/>
            <a:ahLst/>
            <a:cxnLst/>
            <a:rect l="l" t="t" r="r" b="b"/>
            <a:pathLst>
              <a:path w="499502" h="432694">
                <a:moveTo>
                  <a:pt x="0" y="432693"/>
                </a:moveTo>
                <a:lnTo>
                  <a:pt x="499502" y="432693"/>
                </a:lnTo>
                <a:lnTo>
                  <a:pt x="499502" y="0"/>
                </a:lnTo>
                <a:lnTo>
                  <a:pt x="0" y="0"/>
                </a:lnTo>
                <a:lnTo>
                  <a:pt x="0" y="432693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9378314" y="8960026"/>
            <a:ext cx="499502" cy="432694"/>
          </a:xfrm>
          <a:custGeom>
            <a:avLst/>
            <a:gdLst/>
            <a:ahLst/>
            <a:cxnLst/>
            <a:rect l="l" t="t" r="r" b="b"/>
            <a:pathLst>
              <a:path w="499502" h="432694">
                <a:moveTo>
                  <a:pt x="0" y="0"/>
                </a:moveTo>
                <a:lnTo>
                  <a:pt x="499502" y="0"/>
                </a:lnTo>
                <a:lnTo>
                  <a:pt x="499502" y="432694"/>
                </a:lnTo>
                <a:lnTo>
                  <a:pt x="0" y="43269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7337714" y="1139037"/>
            <a:ext cx="7774195" cy="8119263"/>
          </a:xfrm>
          <a:custGeom>
            <a:avLst/>
            <a:gdLst/>
            <a:ahLst/>
            <a:cxnLst/>
            <a:rect l="l" t="t" r="r" b="b"/>
            <a:pathLst>
              <a:path w="7774195" h="8119263">
                <a:moveTo>
                  <a:pt x="0" y="0"/>
                </a:moveTo>
                <a:lnTo>
                  <a:pt x="7774194" y="0"/>
                </a:lnTo>
                <a:lnTo>
                  <a:pt x="7774194" y="8119263"/>
                </a:lnTo>
                <a:lnTo>
                  <a:pt x="0" y="8119263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>
            <a:off x="149982" y="5952489"/>
            <a:ext cx="4382109" cy="4114800"/>
          </a:xfrm>
          <a:custGeom>
            <a:avLst/>
            <a:gdLst/>
            <a:ahLst/>
            <a:cxnLst/>
            <a:rect l="l" t="t" r="r" b="b"/>
            <a:pathLst>
              <a:path w="4382109" h="4114800">
                <a:moveTo>
                  <a:pt x="0" y="0"/>
                </a:moveTo>
                <a:lnTo>
                  <a:pt x="4382109" y="0"/>
                </a:lnTo>
                <a:lnTo>
                  <a:pt x="438210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7" name="TextBox 17"/>
          <p:cNvSpPr txBox="1"/>
          <p:nvPr/>
        </p:nvSpPr>
        <p:spPr>
          <a:xfrm>
            <a:off x="4532091" y="4477045"/>
            <a:ext cx="3996338" cy="72162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5953"/>
              </a:lnSpc>
            </a:pPr>
            <a:r>
              <a:rPr lang="ar-EG" sz="4252" b="1">
                <a:solidFill>
                  <a:srgbClr val="06C892"/>
                </a:solidFill>
                <a:latin typeface="29LT Riwaya Bold"/>
                <a:ea typeface="29LT Riwaya Bold"/>
                <a:cs typeface="29LT Riwaya Bold"/>
                <a:sym typeface="29LT Riwaya Bold"/>
                <a:rtl/>
              </a:rPr>
              <a:t>خطوات  التعلم الذاتي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8028926" y="2385922"/>
            <a:ext cx="2491743" cy="72162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5953"/>
              </a:lnSpc>
            </a:pPr>
            <a:r>
              <a:rPr lang="ar-EG" sz="4252" b="1">
                <a:solidFill>
                  <a:srgbClr val="000000"/>
                </a:solidFill>
                <a:latin typeface="29LT Riwaya Bold"/>
                <a:ea typeface="29LT Riwaya Bold"/>
                <a:cs typeface="29LT Riwaya Bold"/>
                <a:sym typeface="29LT Riwaya Bold"/>
                <a:rtl/>
              </a:rPr>
              <a:t>تحديد الهدف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10863459" y="2050583"/>
            <a:ext cx="2281041" cy="12474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5024"/>
              </a:lnSpc>
            </a:pPr>
            <a:r>
              <a:rPr lang="ar-EG" sz="3589" b="1">
                <a:solidFill>
                  <a:srgbClr val="000000"/>
                </a:solidFill>
                <a:latin typeface="29LT Riwaya Bold"/>
                <a:ea typeface="29LT Riwaya Bold"/>
                <a:cs typeface="29LT Riwaya Bold"/>
                <a:sym typeface="29LT Riwaya Bold"/>
                <a:rtl/>
              </a:rPr>
              <a:t>البحث عن المصادر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12292783" y="4541626"/>
            <a:ext cx="2281041" cy="12474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5024"/>
              </a:lnSpc>
            </a:pPr>
            <a:r>
              <a:rPr lang="ar-EG" sz="3589" b="1">
                <a:solidFill>
                  <a:srgbClr val="000000"/>
                </a:solidFill>
                <a:latin typeface="29LT Riwaya Bold"/>
                <a:ea typeface="29LT Riwaya Bold"/>
                <a:cs typeface="29LT Riwaya Bold"/>
                <a:sym typeface="29LT Riwaya Bold"/>
                <a:rtl/>
              </a:rPr>
              <a:t>تنظيم المعلومات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11152263" y="6916679"/>
            <a:ext cx="2281041" cy="12474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5024"/>
              </a:lnSpc>
            </a:pPr>
            <a:r>
              <a:rPr lang="ar-EG" sz="3589" b="1">
                <a:solidFill>
                  <a:srgbClr val="000000"/>
                </a:solidFill>
                <a:latin typeface="29LT Riwaya Bold"/>
                <a:ea typeface="29LT Riwaya Bold"/>
                <a:cs typeface="29LT Riwaya Bold"/>
                <a:sym typeface="29LT Riwaya Bold"/>
                <a:rtl/>
              </a:rPr>
              <a:t>التطبيق العملي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8104467" y="7234655"/>
            <a:ext cx="2281041" cy="6114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5024"/>
              </a:lnSpc>
            </a:pPr>
            <a:r>
              <a:rPr lang="ar-EG" sz="3589" b="1">
                <a:solidFill>
                  <a:srgbClr val="000000"/>
                </a:solidFill>
                <a:latin typeface="29LT Riwaya Bold"/>
                <a:ea typeface="29LT Riwaya Bold"/>
                <a:cs typeface="29LT Riwaya Bold"/>
                <a:sym typeface="29LT Riwaya Bold"/>
                <a:rtl/>
              </a:rPr>
              <a:t>التقييم الذاتي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4173200" y="7573722"/>
            <a:ext cx="9530312" cy="5426557"/>
            <a:chOff x="0" y="0"/>
            <a:chExt cx="406400" cy="231404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06400" cy="231404"/>
            </a:xfrm>
            <a:custGeom>
              <a:avLst/>
              <a:gdLst/>
              <a:ahLst/>
              <a:cxnLst/>
              <a:rect l="l" t="t" r="r" b="b"/>
              <a:pathLst>
                <a:path w="406400" h="231404">
                  <a:moveTo>
                    <a:pt x="203200" y="0"/>
                  </a:moveTo>
                  <a:lnTo>
                    <a:pt x="0" y="0"/>
                  </a:lnTo>
                  <a:lnTo>
                    <a:pt x="203200" y="231404"/>
                  </a:lnTo>
                  <a:lnTo>
                    <a:pt x="406400" y="231404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18385E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101600" y="-28575"/>
              <a:ext cx="203200" cy="25997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-10859126" y="3395630"/>
            <a:ext cx="14675427" cy="8356183"/>
            <a:chOff x="0" y="0"/>
            <a:chExt cx="406400" cy="231404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406400" cy="231404"/>
            </a:xfrm>
            <a:custGeom>
              <a:avLst/>
              <a:gdLst/>
              <a:ahLst/>
              <a:cxnLst/>
              <a:rect l="l" t="t" r="r" b="b"/>
              <a:pathLst>
                <a:path w="406400" h="231404">
                  <a:moveTo>
                    <a:pt x="203200" y="0"/>
                  </a:moveTo>
                  <a:lnTo>
                    <a:pt x="0" y="0"/>
                  </a:lnTo>
                  <a:lnTo>
                    <a:pt x="203200" y="231404"/>
                  </a:lnTo>
                  <a:lnTo>
                    <a:pt x="406400" y="231404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EDEDED">
                <a:alpha val="49804"/>
              </a:srgbClr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101600" y="-28575"/>
              <a:ext cx="203200" cy="25997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" name="Group 8"/>
          <p:cNvGrpSpPr>
            <a:grpSpLocks noChangeAspect="1"/>
          </p:cNvGrpSpPr>
          <p:nvPr/>
        </p:nvGrpSpPr>
        <p:grpSpPr>
          <a:xfrm>
            <a:off x="10058400" y="0"/>
            <a:ext cx="8229600" cy="9258300"/>
            <a:chOff x="0" y="0"/>
            <a:chExt cx="5370413" cy="6041715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5370413" cy="6041715"/>
            </a:xfrm>
            <a:custGeom>
              <a:avLst/>
              <a:gdLst/>
              <a:ahLst/>
              <a:cxnLst/>
              <a:rect l="l" t="t" r="r" b="b"/>
              <a:pathLst>
                <a:path w="5370413" h="6041715">
                  <a:moveTo>
                    <a:pt x="5370413" y="0"/>
                  </a:moveTo>
                  <a:lnTo>
                    <a:pt x="5370413" y="6041715"/>
                  </a:lnTo>
                  <a:cubicBezTo>
                    <a:pt x="3580275" y="4027810"/>
                    <a:pt x="1790138" y="2013905"/>
                    <a:pt x="0" y="0"/>
                  </a:cubicBezTo>
                  <a:lnTo>
                    <a:pt x="5370413" y="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0" name="Freeform 10"/>
            <p:cNvSpPr/>
            <p:nvPr/>
          </p:nvSpPr>
          <p:spPr>
            <a:xfrm>
              <a:off x="0" y="0"/>
              <a:ext cx="5370413" cy="6041715"/>
            </a:xfrm>
            <a:custGeom>
              <a:avLst/>
              <a:gdLst/>
              <a:ahLst/>
              <a:cxnLst/>
              <a:rect l="l" t="t" r="r" b="b"/>
              <a:pathLst>
                <a:path w="5370413" h="6041715">
                  <a:moveTo>
                    <a:pt x="5370413" y="0"/>
                  </a:moveTo>
                  <a:lnTo>
                    <a:pt x="5370413" y="6041715"/>
                  </a:lnTo>
                  <a:cubicBezTo>
                    <a:pt x="3580275" y="4027810"/>
                    <a:pt x="1790138" y="2013905"/>
                    <a:pt x="0" y="0"/>
                  </a:cubicBezTo>
                  <a:lnTo>
                    <a:pt x="5370413" y="0"/>
                  </a:lnTo>
                  <a:close/>
                </a:path>
              </a:pathLst>
            </a:custGeom>
            <a:blipFill>
              <a:blip r:embed="rId2"/>
              <a:stretch>
                <a:fillRect l="-58437" t="-54727" r="-102829"/>
              </a:stretch>
            </a:blipFill>
          </p:spPr>
        </p:sp>
      </p:grpSp>
      <p:grpSp>
        <p:nvGrpSpPr>
          <p:cNvPr id="11" name="Group 11"/>
          <p:cNvGrpSpPr>
            <a:grpSpLocks noChangeAspect="1"/>
          </p:cNvGrpSpPr>
          <p:nvPr/>
        </p:nvGrpSpPr>
        <p:grpSpPr>
          <a:xfrm>
            <a:off x="15695025" y="0"/>
            <a:ext cx="2592975" cy="2917097"/>
            <a:chOff x="0" y="0"/>
            <a:chExt cx="5370413" cy="6041715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5370413" cy="6041715"/>
            </a:xfrm>
            <a:custGeom>
              <a:avLst/>
              <a:gdLst/>
              <a:ahLst/>
              <a:cxnLst/>
              <a:rect l="l" t="t" r="r" b="b"/>
              <a:pathLst>
                <a:path w="5370413" h="6041715">
                  <a:moveTo>
                    <a:pt x="5370413" y="0"/>
                  </a:moveTo>
                  <a:lnTo>
                    <a:pt x="5370413" y="6041715"/>
                  </a:lnTo>
                  <a:cubicBezTo>
                    <a:pt x="3580275" y="4027810"/>
                    <a:pt x="1790138" y="2013905"/>
                    <a:pt x="0" y="0"/>
                  </a:cubicBezTo>
                  <a:lnTo>
                    <a:pt x="5370413" y="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3" name="Freeform 13"/>
            <p:cNvSpPr/>
            <p:nvPr/>
          </p:nvSpPr>
          <p:spPr>
            <a:xfrm>
              <a:off x="0" y="0"/>
              <a:ext cx="5370413" cy="6041715"/>
            </a:xfrm>
            <a:custGeom>
              <a:avLst/>
              <a:gdLst/>
              <a:ahLst/>
              <a:cxnLst/>
              <a:rect l="l" t="t" r="r" b="b"/>
              <a:pathLst>
                <a:path w="5370413" h="6041715">
                  <a:moveTo>
                    <a:pt x="5370413" y="0"/>
                  </a:moveTo>
                  <a:lnTo>
                    <a:pt x="5370413" y="6041715"/>
                  </a:lnTo>
                  <a:cubicBezTo>
                    <a:pt x="3580275" y="4027810"/>
                    <a:pt x="1790138" y="2013905"/>
                    <a:pt x="0" y="0"/>
                  </a:cubicBezTo>
                  <a:lnTo>
                    <a:pt x="5370413" y="0"/>
                  </a:lnTo>
                  <a:close/>
                </a:path>
              </a:pathLst>
            </a:custGeom>
            <a:solidFill>
              <a:srgbClr val="FAFAFA"/>
            </a:solidFill>
            <a:ln w="12700">
              <a:solidFill>
                <a:srgbClr val="000000"/>
              </a:solidFill>
            </a:ln>
          </p:spPr>
        </p:sp>
      </p:grpSp>
      <p:grpSp>
        <p:nvGrpSpPr>
          <p:cNvPr id="14" name="Group 14"/>
          <p:cNvGrpSpPr/>
          <p:nvPr/>
        </p:nvGrpSpPr>
        <p:grpSpPr>
          <a:xfrm>
            <a:off x="10991049" y="1028700"/>
            <a:ext cx="1742798" cy="1742798"/>
            <a:chOff x="0" y="0"/>
            <a:chExt cx="812800" cy="812800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BADDBF"/>
            </a:solidFill>
          </p:spPr>
        </p:sp>
        <p:sp>
          <p:nvSpPr>
            <p:cNvPr id="16" name="TextBox 16"/>
            <p:cNvSpPr txBox="1"/>
            <p:nvPr/>
          </p:nvSpPr>
          <p:spPr>
            <a:xfrm>
              <a:off x="139700" y="111125"/>
              <a:ext cx="533400" cy="561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7" name="Freeform 17"/>
          <p:cNvSpPr/>
          <p:nvPr/>
        </p:nvSpPr>
        <p:spPr>
          <a:xfrm>
            <a:off x="9197731" y="2917097"/>
            <a:ext cx="860670" cy="380896"/>
          </a:xfrm>
          <a:custGeom>
            <a:avLst/>
            <a:gdLst/>
            <a:ahLst/>
            <a:cxnLst/>
            <a:rect l="l" t="t" r="r" b="b"/>
            <a:pathLst>
              <a:path w="860670" h="380896">
                <a:moveTo>
                  <a:pt x="0" y="0"/>
                </a:moveTo>
                <a:lnTo>
                  <a:pt x="860669" y="0"/>
                </a:lnTo>
                <a:lnTo>
                  <a:pt x="860669" y="380896"/>
                </a:lnTo>
                <a:lnTo>
                  <a:pt x="0" y="38089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r="-18307" b="-41349"/>
            </a:stretch>
          </a:blipFill>
        </p:spPr>
      </p:sp>
      <p:sp>
        <p:nvSpPr>
          <p:cNvPr id="18" name="Freeform 18"/>
          <p:cNvSpPr/>
          <p:nvPr/>
        </p:nvSpPr>
        <p:spPr>
          <a:xfrm>
            <a:off x="11862448" y="8877404"/>
            <a:ext cx="860670" cy="380896"/>
          </a:xfrm>
          <a:custGeom>
            <a:avLst/>
            <a:gdLst/>
            <a:ahLst/>
            <a:cxnLst/>
            <a:rect l="l" t="t" r="r" b="b"/>
            <a:pathLst>
              <a:path w="860670" h="380896">
                <a:moveTo>
                  <a:pt x="0" y="0"/>
                </a:moveTo>
                <a:lnTo>
                  <a:pt x="860670" y="0"/>
                </a:lnTo>
                <a:lnTo>
                  <a:pt x="860670" y="380896"/>
                </a:lnTo>
                <a:lnTo>
                  <a:pt x="0" y="38089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r="-18307" b="-41349"/>
            </a:stretch>
          </a:blipFill>
        </p:spPr>
      </p:sp>
      <p:sp>
        <p:nvSpPr>
          <p:cNvPr id="19" name="Freeform 19"/>
          <p:cNvSpPr/>
          <p:nvPr/>
        </p:nvSpPr>
        <p:spPr>
          <a:xfrm flipV="1">
            <a:off x="8028926" y="1025855"/>
            <a:ext cx="499502" cy="432694"/>
          </a:xfrm>
          <a:custGeom>
            <a:avLst/>
            <a:gdLst/>
            <a:ahLst/>
            <a:cxnLst/>
            <a:rect l="l" t="t" r="r" b="b"/>
            <a:pathLst>
              <a:path w="499502" h="432694">
                <a:moveTo>
                  <a:pt x="0" y="432693"/>
                </a:moveTo>
                <a:lnTo>
                  <a:pt x="499502" y="432693"/>
                </a:lnTo>
                <a:lnTo>
                  <a:pt x="499502" y="0"/>
                </a:lnTo>
                <a:lnTo>
                  <a:pt x="0" y="0"/>
                </a:lnTo>
                <a:lnTo>
                  <a:pt x="0" y="432693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20" name="Freeform 20"/>
          <p:cNvSpPr/>
          <p:nvPr/>
        </p:nvSpPr>
        <p:spPr>
          <a:xfrm>
            <a:off x="9378314" y="8960026"/>
            <a:ext cx="499502" cy="432694"/>
          </a:xfrm>
          <a:custGeom>
            <a:avLst/>
            <a:gdLst/>
            <a:ahLst/>
            <a:cxnLst/>
            <a:rect l="l" t="t" r="r" b="b"/>
            <a:pathLst>
              <a:path w="499502" h="432694">
                <a:moveTo>
                  <a:pt x="0" y="0"/>
                </a:moveTo>
                <a:lnTo>
                  <a:pt x="499502" y="0"/>
                </a:lnTo>
                <a:lnTo>
                  <a:pt x="499502" y="432694"/>
                </a:lnTo>
                <a:lnTo>
                  <a:pt x="0" y="43269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grpSp>
        <p:nvGrpSpPr>
          <p:cNvPr id="21" name="Group 21"/>
          <p:cNvGrpSpPr/>
          <p:nvPr/>
        </p:nvGrpSpPr>
        <p:grpSpPr>
          <a:xfrm>
            <a:off x="1386071" y="3600450"/>
            <a:ext cx="11081399" cy="3086100"/>
            <a:chOff x="0" y="0"/>
            <a:chExt cx="2918558" cy="812800"/>
          </a:xfrm>
        </p:grpSpPr>
        <p:sp>
          <p:nvSpPr>
            <p:cNvPr id="22" name="Freeform 22"/>
            <p:cNvSpPr/>
            <p:nvPr/>
          </p:nvSpPr>
          <p:spPr>
            <a:xfrm>
              <a:off x="0" y="0"/>
              <a:ext cx="2918558" cy="812800"/>
            </a:xfrm>
            <a:custGeom>
              <a:avLst/>
              <a:gdLst/>
              <a:ahLst/>
              <a:cxnLst/>
              <a:rect l="l" t="t" r="r" b="b"/>
              <a:pathLst>
                <a:path w="2918558" h="812800">
                  <a:moveTo>
                    <a:pt x="35631" y="0"/>
                  </a:moveTo>
                  <a:lnTo>
                    <a:pt x="2882927" y="0"/>
                  </a:lnTo>
                  <a:cubicBezTo>
                    <a:pt x="2902605" y="0"/>
                    <a:pt x="2918558" y="15952"/>
                    <a:pt x="2918558" y="35631"/>
                  </a:cubicBezTo>
                  <a:lnTo>
                    <a:pt x="2918558" y="777169"/>
                  </a:lnTo>
                  <a:cubicBezTo>
                    <a:pt x="2918558" y="786619"/>
                    <a:pt x="2914804" y="795682"/>
                    <a:pt x="2908122" y="802364"/>
                  </a:cubicBezTo>
                  <a:cubicBezTo>
                    <a:pt x="2901440" y="809046"/>
                    <a:pt x="2892377" y="812800"/>
                    <a:pt x="2882927" y="812800"/>
                  </a:cubicBezTo>
                  <a:lnTo>
                    <a:pt x="35631" y="812800"/>
                  </a:lnTo>
                  <a:cubicBezTo>
                    <a:pt x="26181" y="812800"/>
                    <a:pt x="17118" y="809046"/>
                    <a:pt x="10436" y="802364"/>
                  </a:cubicBezTo>
                  <a:cubicBezTo>
                    <a:pt x="3754" y="795682"/>
                    <a:pt x="0" y="786619"/>
                    <a:pt x="0" y="777169"/>
                  </a:cubicBezTo>
                  <a:lnTo>
                    <a:pt x="0" y="35631"/>
                  </a:lnTo>
                  <a:cubicBezTo>
                    <a:pt x="0" y="26181"/>
                    <a:pt x="3754" y="17118"/>
                    <a:pt x="10436" y="10436"/>
                  </a:cubicBezTo>
                  <a:cubicBezTo>
                    <a:pt x="17118" y="3754"/>
                    <a:pt x="26181" y="0"/>
                    <a:pt x="35631" y="0"/>
                  </a:cubicBezTo>
                  <a:close/>
                </a:path>
              </a:pathLst>
            </a:custGeom>
            <a:solidFill>
              <a:srgbClr val="004AAD"/>
            </a:solidFill>
          </p:spPr>
        </p:sp>
        <p:sp>
          <p:nvSpPr>
            <p:cNvPr id="23" name="TextBox 23"/>
            <p:cNvSpPr txBox="1"/>
            <p:nvPr/>
          </p:nvSpPr>
          <p:spPr>
            <a:xfrm>
              <a:off x="0" y="-28575"/>
              <a:ext cx="2918558" cy="8413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4" name="TextBox 24"/>
          <p:cNvSpPr txBox="1"/>
          <p:nvPr/>
        </p:nvSpPr>
        <p:spPr>
          <a:xfrm>
            <a:off x="1960087" y="4329812"/>
            <a:ext cx="9595089" cy="111505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9142"/>
              </a:lnSpc>
            </a:pPr>
            <a:r>
              <a:rPr lang="ar-EG" sz="6530" b="1">
                <a:solidFill>
                  <a:srgbClr val="FAFAFA"/>
                </a:solidFill>
                <a:latin typeface="29LT Riwaya Bold"/>
                <a:ea typeface="29LT Riwaya Bold"/>
                <a:cs typeface="29LT Riwaya Bold"/>
                <a:sym typeface="29LT Riwaya Bold"/>
                <a:rtl/>
              </a:rPr>
              <a:t>مهارات البحث الآمن عبر الإنترنت 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67298" y="5681351"/>
            <a:ext cx="9211298" cy="9211298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EDEDED">
                <a:alpha val="49804"/>
              </a:srgbClr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139700" y="111125"/>
              <a:ext cx="533400" cy="561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270313" y="7804924"/>
            <a:ext cx="2637911" cy="2637911"/>
            <a:chOff x="0" y="0"/>
            <a:chExt cx="812800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18385E"/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139700" y="111125"/>
              <a:ext cx="533400" cy="561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15736125" y="-1523175"/>
            <a:ext cx="5103750" cy="5103750"/>
            <a:chOff x="0" y="0"/>
            <a:chExt cx="812800" cy="8128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BADDBF"/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139700" y="111125"/>
              <a:ext cx="533400" cy="561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11613973" y="1163120"/>
            <a:ext cx="3986054" cy="1070924"/>
            <a:chOff x="0" y="0"/>
            <a:chExt cx="1049825" cy="282054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1049825" cy="282054"/>
            </a:xfrm>
            <a:custGeom>
              <a:avLst/>
              <a:gdLst/>
              <a:ahLst/>
              <a:cxnLst/>
              <a:rect l="l" t="t" r="r" b="b"/>
              <a:pathLst>
                <a:path w="1049825" h="282054">
                  <a:moveTo>
                    <a:pt x="141027" y="0"/>
                  </a:moveTo>
                  <a:lnTo>
                    <a:pt x="908798" y="0"/>
                  </a:lnTo>
                  <a:cubicBezTo>
                    <a:pt x="986685" y="0"/>
                    <a:pt x="1049825" y="63140"/>
                    <a:pt x="1049825" y="141027"/>
                  </a:cubicBezTo>
                  <a:lnTo>
                    <a:pt x="1049825" y="141027"/>
                  </a:lnTo>
                  <a:cubicBezTo>
                    <a:pt x="1049825" y="178430"/>
                    <a:pt x="1034967" y="214300"/>
                    <a:pt x="1008519" y="240748"/>
                  </a:cubicBezTo>
                  <a:cubicBezTo>
                    <a:pt x="982071" y="267196"/>
                    <a:pt x="946201" y="282054"/>
                    <a:pt x="908798" y="282054"/>
                  </a:cubicBezTo>
                  <a:lnTo>
                    <a:pt x="141027" y="282054"/>
                  </a:lnTo>
                  <a:cubicBezTo>
                    <a:pt x="63140" y="282054"/>
                    <a:pt x="0" y="218914"/>
                    <a:pt x="0" y="141027"/>
                  </a:cubicBezTo>
                  <a:lnTo>
                    <a:pt x="0" y="141027"/>
                  </a:lnTo>
                  <a:cubicBezTo>
                    <a:pt x="0" y="63140"/>
                    <a:pt x="63140" y="0"/>
                    <a:pt x="141027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30B445">
                    <a:alpha val="100000"/>
                  </a:srgbClr>
                </a:gs>
                <a:gs pos="100000">
                  <a:srgbClr val="18385E">
                    <a:alpha val="100000"/>
                  </a:srgbClr>
                </a:gs>
              </a:gsLst>
              <a:lin ang="0"/>
            </a:gradFill>
            <a:ln w="9525" cap="rnd">
              <a:solidFill>
                <a:srgbClr val="BADDBF"/>
              </a:solidFill>
              <a:prstDash val="solid"/>
              <a:round/>
            </a:ln>
          </p:spPr>
        </p:sp>
        <p:sp>
          <p:nvSpPr>
            <p:cNvPr id="13" name="TextBox 13"/>
            <p:cNvSpPr txBox="1"/>
            <p:nvPr/>
          </p:nvSpPr>
          <p:spPr>
            <a:xfrm>
              <a:off x="0" y="-28575"/>
              <a:ext cx="1049825" cy="31062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4" name="Freeform 14"/>
          <p:cNvSpPr/>
          <p:nvPr/>
        </p:nvSpPr>
        <p:spPr>
          <a:xfrm>
            <a:off x="6347156" y="1934127"/>
            <a:ext cx="860670" cy="380896"/>
          </a:xfrm>
          <a:custGeom>
            <a:avLst/>
            <a:gdLst/>
            <a:ahLst/>
            <a:cxnLst/>
            <a:rect l="l" t="t" r="r" b="b"/>
            <a:pathLst>
              <a:path w="860670" h="380896">
                <a:moveTo>
                  <a:pt x="0" y="0"/>
                </a:moveTo>
                <a:lnTo>
                  <a:pt x="860670" y="0"/>
                </a:lnTo>
                <a:lnTo>
                  <a:pt x="860670" y="380896"/>
                </a:lnTo>
                <a:lnTo>
                  <a:pt x="0" y="38089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r="-18307" b="-41349"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15664783" y="8320835"/>
            <a:ext cx="860670" cy="380896"/>
          </a:xfrm>
          <a:custGeom>
            <a:avLst/>
            <a:gdLst/>
            <a:ahLst/>
            <a:cxnLst/>
            <a:rect l="l" t="t" r="r" b="b"/>
            <a:pathLst>
              <a:path w="860670" h="380896">
                <a:moveTo>
                  <a:pt x="0" y="0"/>
                </a:moveTo>
                <a:lnTo>
                  <a:pt x="860670" y="0"/>
                </a:lnTo>
                <a:lnTo>
                  <a:pt x="860670" y="380896"/>
                </a:lnTo>
                <a:lnTo>
                  <a:pt x="0" y="38089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r="-18307" b="-41349"/>
            </a:stretch>
          </a:blipFill>
        </p:spPr>
      </p:sp>
      <p:sp>
        <p:nvSpPr>
          <p:cNvPr id="16" name="Freeform 16"/>
          <p:cNvSpPr/>
          <p:nvPr/>
        </p:nvSpPr>
        <p:spPr>
          <a:xfrm>
            <a:off x="12733847" y="9123880"/>
            <a:ext cx="935097" cy="268840"/>
          </a:xfrm>
          <a:custGeom>
            <a:avLst/>
            <a:gdLst/>
            <a:ahLst/>
            <a:cxnLst/>
            <a:rect l="l" t="t" r="r" b="b"/>
            <a:pathLst>
              <a:path w="935097" h="268840">
                <a:moveTo>
                  <a:pt x="0" y="0"/>
                </a:moveTo>
                <a:lnTo>
                  <a:pt x="935097" y="0"/>
                </a:lnTo>
                <a:lnTo>
                  <a:pt x="935097" y="268840"/>
                </a:lnTo>
                <a:lnTo>
                  <a:pt x="0" y="26884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>
            <a:off x="8278677" y="847696"/>
            <a:ext cx="499502" cy="432694"/>
          </a:xfrm>
          <a:custGeom>
            <a:avLst/>
            <a:gdLst/>
            <a:ahLst/>
            <a:cxnLst/>
            <a:rect l="l" t="t" r="r" b="b"/>
            <a:pathLst>
              <a:path w="499502" h="432694">
                <a:moveTo>
                  <a:pt x="0" y="0"/>
                </a:moveTo>
                <a:lnTo>
                  <a:pt x="499502" y="0"/>
                </a:lnTo>
                <a:lnTo>
                  <a:pt x="499502" y="432694"/>
                </a:lnTo>
                <a:lnTo>
                  <a:pt x="0" y="43269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 flipV="1">
            <a:off x="17009549" y="5707551"/>
            <a:ext cx="499502" cy="432694"/>
          </a:xfrm>
          <a:custGeom>
            <a:avLst/>
            <a:gdLst/>
            <a:ahLst/>
            <a:cxnLst/>
            <a:rect l="l" t="t" r="r" b="b"/>
            <a:pathLst>
              <a:path w="499502" h="432694">
                <a:moveTo>
                  <a:pt x="0" y="432694"/>
                </a:moveTo>
                <a:lnTo>
                  <a:pt x="499502" y="432694"/>
                </a:lnTo>
                <a:lnTo>
                  <a:pt x="499502" y="0"/>
                </a:lnTo>
                <a:lnTo>
                  <a:pt x="0" y="0"/>
                </a:lnTo>
                <a:lnTo>
                  <a:pt x="0" y="432694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>
            <a:off x="5422617" y="8701731"/>
            <a:ext cx="499502" cy="432694"/>
          </a:xfrm>
          <a:custGeom>
            <a:avLst/>
            <a:gdLst/>
            <a:ahLst/>
            <a:cxnLst/>
            <a:rect l="l" t="t" r="r" b="b"/>
            <a:pathLst>
              <a:path w="499502" h="432694">
                <a:moveTo>
                  <a:pt x="0" y="0"/>
                </a:moveTo>
                <a:lnTo>
                  <a:pt x="499502" y="0"/>
                </a:lnTo>
                <a:lnTo>
                  <a:pt x="499502" y="432694"/>
                </a:lnTo>
                <a:lnTo>
                  <a:pt x="0" y="43269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grpSp>
        <p:nvGrpSpPr>
          <p:cNvPr id="20" name="Group 20"/>
          <p:cNvGrpSpPr/>
          <p:nvPr/>
        </p:nvGrpSpPr>
        <p:grpSpPr>
          <a:xfrm>
            <a:off x="241202" y="5852279"/>
            <a:ext cx="2659004" cy="2659004"/>
            <a:chOff x="0" y="0"/>
            <a:chExt cx="812800" cy="812800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18385E"/>
            </a:solidFill>
          </p:spPr>
        </p:sp>
        <p:sp>
          <p:nvSpPr>
            <p:cNvPr id="22" name="TextBox 22"/>
            <p:cNvSpPr txBox="1"/>
            <p:nvPr/>
          </p:nvSpPr>
          <p:spPr>
            <a:xfrm>
              <a:off x="139700" y="111125"/>
              <a:ext cx="533400" cy="561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3" name="Freeform 23"/>
          <p:cNvSpPr/>
          <p:nvPr/>
        </p:nvSpPr>
        <p:spPr>
          <a:xfrm>
            <a:off x="719798" y="1028700"/>
            <a:ext cx="3144004" cy="2861043"/>
          </a:xfrm>
          <a:custGeom>
            <a:avLst/>
            <a:gdLst/>
            <a:ahLst/>
            <a:cxnLst/>
            <a:rect l="l" t="t" r="r" b="b"/>
            <a:pathLst>
              <a:path w="3144004" h="2861043">
                <a:moveTo>
                  <a:pt x="0" y="0"/>
                </a:moveTo>
                <a:lnTo>
                  <a:pt x="3144004" y="0"/>
                </a:lnTo>
                <a:lnTo>
                  <a:pt x="3144004" y="2861043"/>
                </a:lnTo>
                <a:lnTo>
                  <a:pt x="0" y="2861043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sp>
        <p:nvSpPr>
          <p:cNvPr id="24" name="TextBox 24"/>
          <p:cNvSpPr txBox="1"/>
          <p:nvPr/>
        </p:nvSpPr>
        <p:spPr>
          <a:xfrm>
            <a:off x="13138495" y="1278889"/>
            <a:ext cx="1337270" cy="84568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6937"/>
              </a:lnSpc>
            </a:pPr>
            <a:r>
              <a:rPr lang="ar-EG" sz="4955" b="1">
                <a:solidFill>
                  <a:srgbClr val="FFFFFF"/>
                </a:solidFill>
                <a:latin typeface="29LT Riwaya Bold"/>
                <a:ea typeface="29LT Riwaya Bold"/>
                <a:cs typeface="29LT Riwaya Bold"/>
                <a:sym typeface="29LT Riwaya Bold"/>
                <a:rtl/>
              </a:rPr>
              <a:t>شائعة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3607482" y="2522170"/>
            <a:ext cx="12487636" cy="8296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6769"/>
              </a:lnSpc>
              <a:spcBef>
                <a:spcPct val="0"/>
              </a:spcBef>
            </a:pPr>
            <a:r>
              <a:rPr lang="ar-EG" sz="4835" b="1">
                <a:solidFill>
                  <a:srgbClr val="F06589"/>
                </a:solidFill>
                <a:latin typeface="29LT Riwaya Bold"/>
                <a:ea typeface="29LT Riwaya Bold"/>
                <a:cs typeface="29LT Riwaya Bold"/>
                <a:sym typeface="29LT Riwaya Bold"/>
                <a:rtl/>
              </a:rPr>
              <a:t>علاجات منزلية انتشرت لفيروس كورونا  اثناء الجائحة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3863802" y="3750253"/>
            <a:ext cx="12293904" cy="37764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6015"/>
              </a:lnSpc>
              <a:spcBef>
                <a:spcPct val="0"/>
              </a:spcBef>
            </a:pPr>
            <a:r>
              <a:rPr lang="ar-EG" sz="4297">
                <a:solidFill>
                  <a:srgbClr val="000000"/>
                </a:solidFill>
                <a:latin typeface="29LT Riwaya"/>
                <a:ea typeface="29LT Riwaya"/>
                <a:cs typeface="29LT Riwaya"/>
                <a:sym typeface="29LT Riwaya"/>
                <a:rtl/>
              </a:rPr>
              <a:t>(مثل شرب الماء الساخن أو الثوم يقتل الفيروس)</a:t>
            </a:r>
          </a:p>
          <a:p>
            <a:pPr algn="ctr" rtl="1">
              <a:lnSpc>
                <a:spcPts val="6015"/>
              </a:lnSpc>
              <a:spcBef>
                <a:spcPct val="0"/>
              </a:spcBef>
            </a:pPr>
            <a:r>
              <a:rPr lang="ar-EG" sz="4297">
                <a:solidFill>
                  <a:srgbClr val="000000"/>
                </a:solidFill>
                <a:latin typeface="29LT Riwaya"/>
                <a:ea typeface="29LT Riwaya"/>
                <a:cs typeface="29LT Riwaya"/>
                <a:sym typeface="29LT Riwaya"/>
                <a:rtl/>
              </a:rPr>
              <a:t>تم تداولها على نطاق واسع في بداية الجائحة.</a:t>
            </a:r>
          </a:p>
          <a:p>
            <a:pPr algn="ctr" rtl="1">
              <a:lnSpc>
                <a:spcPts val="6015"/>
              </a:lnSpc>
              <a:spcBef>
                <a:spcPct val="0"/>
              </a:spcBef>
            </a:pPr>
            <a:r>
              <a:rPr lang="ar-EG" sz="4297">
                <a:solidFill>
                  <a:srgbClr val="000000"/>
                </a:solidFill>
                <a:latin typeface="29LT Riwaya"/>
                <a:ea typeface="29LT Riwaya"/>
                <a:cs typeface="29LT Riwaya"/>
                <a:sym typeface="29LT Riwaya"/>
                <a:rtl/>
              </a:rPr>
              <a:t>ثبت علميًا أنها غير صحيحة حسب منظمة الصحة العالمية.</a:t>
            </a:r>
          </a:p>
          <a:p>
            <a:pPr algn="ctr" rtl="1">
              <a:lnSpc>
                <a:spcPts val="6015"/>
              </a:lnSpc>
              <a:spcBef>
                <a:spcPct val="0"/>
              </a:spcBef>
            </a:pPr>
            <a:r>
              <a:rPr lang="ar-EG" sz="4297">
                <a:solidFill>
                  <a:srgbClr val="000000"/>
                </a:solidFill>
                <a:latin typeface="29LT Riwaya"/>
                <a:ea typeface="29LT Riwaya"/>
                <a:cs typeface="29LT Riwaya"/>
                <a:sym typeface="29LT Riwaya"/>
                <a:rtl/>
              </a:rPr>
              <a:t>💡 </a:t>
            </a:r>
            <a:r>
              <a:rPr lang="ar-EG" sz="4297">
                <a:solidFill>
                  <a:srgbClr val="5383FF"/>
                </a:solidFill>
                <a:latin typeface="29LT Riwaya"/>
                <a:ea typeface="29LT Riwaya"/>
                <a:cs typeface="29LT Riwaya"/>
                <a:sym typeface="29LT Riwaya"/>
                <a:rtl/>
              </a:rPr>
              <a:t>البحث الآمن : يجب الاعتماد على مواقع طبية رسمية مثل (وزارة الصحة – </a:t>
            </a:r>
            <a:r>
              <a:rPr lang="en-US" sz="4297">
                <a:solidFill>
                  <a:srgbClr val="5383FF"/>
                </a:solidFill>
                <a:latin typeface="29LT Riwaya"/>
                <a:ea typeface="29LT Riwaya"/>
                <a:cs typeface="29LT Riwaya"/>
                <a:sym typeface="29LT Riwaya"/>
              </a:rPr>
              <a:t>WHO</a:t>
            </a:r>
            <a:r>
              <a:rPr lang="ar-EG" sz="4297">
                <a:solidFill>
                  <a:srgbClr val="000000"/>
                </a:solidFill>
                <a:latin typeface="29LT Riwaya"/>
                <a:ea typeface="29LT Riwaya"/>
                <a:cs typeface="29LT Riwaya"/>
                <a:sym typeface="29LT Riwaya"/>
                <a:rtl/>
              </a:rPr>
              <a:t>).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67298" y="5681351"/>
            <a:ext cx="9211298" cy="9211298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EDEDED">
                <a:alpha val="49804"/>
              </a:srgbClr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139700" y="111125"/>
              <a:ext cx="533400" cy="561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270313" y="7804924"/>
            <a:ext cx="2637911" cy="2637911"/>
            <a:chOff x="0" y="0"/>
            <a:chExt cx="812800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18385E"/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139700" y="111125"/>
              <a:ext cx="533400" cy="561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15736125" y="-1523175"/>
            <a:ext cx="5103750" cy="5103750"/>
            <a:chOff x="0" y="0"/>
            <a:chExt cx="812800" cy="8128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BADDBF"/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139700" y="111125"/>
              <a:ext cx="533400" cy="561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11613973" y="1163120"/>
            <a:ext cx="3986054" cy="1070924"/>
            <a:chOff x="0" y="0"/>
            <a:chExt cx="1049825" cy="282054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1049825" cy="282054"/>
            </a:xfrm>
            <a:custGeom>
              <a:avLst/>
              <a:gdLst/>
              <a:ahLst/>
              <a:cxnLst/>
              <a:rect l="l" t="t" r="r" b="b"/>
              <a:pathLst>
                <a:path w="1049825" h="282054">
                  <a:moveTo>
                    <a:pt x="141027" y="0"/>
                  </a:moveTo>
                  <a:lnTo>
                    <a:pt x="908798" y="0"/>
                  </a:lnTo>
                  <a:cubicBezTo>
                    <a:pt x="986685" y="0"/>
                    <a:pt x="1049825" y="63140"/>
                    <a:pt x="1049825" y="141027"/>
                  </a:cubicBezTo>
                  <a:lnTo>
                    <a:pt x="1049825" y="141027"/>
                  </a:lnTo>
                  <a:cubicBezTo>
                    <a:pt x="1049825" y="178430"/>
                    <a:pt x="1034967" y="214300"/>
                    <a:pt x="1008519" y="240748"/>
                  </a:cubicBezTo>
                  <a:cubicBezTo>
                    <a:pt x="982071" y="267196"/>
                    <a:pt x="946201" y="282054"/>
                    <a:pt x="908798" y="282054"/>
                  </a:cubicBezTo>
                  <a:lnTo>
                    <a:pt x="141027" y="282054"/>
                  </a:lnTo>
                  <a:cubicBezTo>
                    <a:pt x="63140" y="282054"/>
                    <a:pt x="0" y="218914"/>
                    <a:pt x="0" y="141027"/>
                  </a:cubicBezTo>
                  <a:lnTo>
                    <a:pt x="0" y="141027"/>
                  </a:lnTo>
                  <a:cubicBezTo>
                    <a:pt x="0" y="63140"/>
                    <a:pt x="63140" y="0"/>
                    <a:pt x="141027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30B445">
                    <a:alpha val="100000"/>
                  </a:srgbClr>
                </a:gs>
                <a:gs pos="100000">
                  <a:srgbClr val="18385E">
                    <a:alpha val="100000"/>
                  </a:srgbClr>
                </a:gs>
              </a:gsLst>
              <a:lin ang="0"/>
            </a:gradFill>
            <a:ln w="9525" cap="rnd">
              <a:solidFill>
                <a:srgbClr val="BADDBF"/>
              </a:solidFill>
              <a:prstDash val="solid"/>
              <a:round/>
            </a:ln>
          </p:spPr>
        </p:sp>
        <p:sp>
          <p:nvSpPr>
            <p:cNvPr id="13" name="TextBox 13"/>
            <p:cNvSpPr txBox="1"/>
            <p:nvPr/>
          </p:nvSpPr>
          <p:spPr>
            <a:xfrm>
              <a:off x="0" y="-28575"/>
              <a:ext cx="1049825" cy="31062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4" name="Freeform 14"/>
          <p:cNvSpPr/>
          <p:nvPr/>
        </p:nvSpPr>
        <p:spPr>
          <a:xfrm>
            <a:off x="6347156" y="1934127"/>
            <a:ext cx="860670" cy="380896"/>
          </a:xfrm>
          <a:custGeom>
            <a:avLst/>
            <a:gdLst/>
            <a:ahLst/>
            <a:cxnLst/>
            <a:rect l="l" t="t" r="r" b="b"/>
            <a:pathLst>
              <a:path w="860670" h="380896">
                <a:moveTo>
                  <a:pt x="0" y="0"/>
                </a:moveTo>
                <a:lnTo>
                  <a:pt x="860670" y="0"/>
                </a:lnTo>
                <a:lnTo>
                  <a:pt x="860670" y="380896"/>
                </a:lnTo>
                <a:lnTo>
                  <a:pt x="0" y="38089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r="-18307" b="-41349"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15664783" y="8320835"/>
            <a:ext cx="860670" cy="380896"/>
          </a:xfrm>
          <a:custGeom>
            <a:avLst/>
            <a:gdLst/>
            <a:ahLst/>
            <a:cxnLst/>
            <a:rect l="l" t="t" r="r" b="b"/>
            <a:pathLst>
              <a:path w="860670" h="380896">
                <a:moveTo>
                  <a:pt x="0" y="0"/>
                </a:moveTo>
                <a:lnTo>
                  <a:pt x="860670" y="0"/>
                </a:lnTo>
                <a:lnTo>
                  <a:pt x="860670" y="380896"/>
                </a:lnTo>
                <a:lnTo>
                  <a:pt x="0" y="38089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r="-18307" b="-41349"/>
            </a:stretch>
          </a:blipFill>
        </p:spPr>
      </p:sp>
      <p:sp>
        <p:nvSpPr>
          <p:cNvPr id="16" name="Freeform 16"/>
          <p:cNvSpPr/>
          <p:nvPr/>
        </p:nvSpPr>
        <p:spPr>
          <a:xfrm>
            <a:off x="12733847" y="9123880"/>
            <a:ext cx="935097" cy="268840"/>
          </a:xfrm>
          <a:custGeom>
            <a:avLst/>
            <a:gdLst/>
            <a:ahLst/>
            <a:cxnLst/>
            <a:rect l="l" t="t" r="r" b="b"/>
            <a:pathLst>
              <a:path w="935097" h="268840">
                <a:moveTo>
                  <a:pt x="0" y="0"/>
                </a:moveTo>
                <a:lnTo>
                  <a:pt x="935097" y="0"/>
                </a:lnTo>
                <a:lnTo>
                  <a:pt x="935097" y="268840"/>
                </a:lnTo>
                <a:lnTo>
                  <a:pt x="0" y="26884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>
            <a:off x="8278677" y="847696"/>
            <a:ext cx="499502" cy="432694"/>
          </a:xfrm>
          <a:custGeom>
            <a:avLst/>
            <a:gdLst/>
            <a:ahLst/>
            <a:cxnLst/>
            <a:rect l="l" t="t" r="r" b="b"/>
            <a:pathLst>
              <a:path w="499502" h="432694">
                <a:moveTo>
                  <a:pt x="0" y="0"/>
                </a:moveTo>
                <a:lnTo>
                  <a:pt x="499502" y="0"/>
                </a:lnTo>
                <a:lnTo>
                  <a:pt x="499502" y="432694"/>
                </a:lnTo>
                <a:lnTo>
                  <a:pt x="0" y="43269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 flipV="1">
            <a:off x="17009549" y="5707551"/>
            <a:ext cx="499502" cy="432694"/>
          </a:xfrm>
          <a:custGeom>
            <a:avLst/>
            <a:gdLst/>
            <a:ahLst/>
            <a:cxnLst/>
            <a:rect l="l" t="t" r="r" b="b"/>
            <a:pathLst>
              <a:path w="499502" h="432694">
                <a:moveTo>
                  <a:pt x="0" y="432694"/>
                </a:moveTo>
                <a:lnTo>
                  <a:pt x="499502" y="432694"/>
                </a:lnTo>
                <a:lnTo>
                  <a:pt x="499502" y="0"/>
                </a:lnTo>
                <a:lnTo>
                  <a:pt x="0" y="0"/>
                </a:lnTo>
                <a:lnTo>
                  <a:pt x="0" y="432694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>
            <a:off x="5422617" y="8701731"/>
            <a:ext cx="499502" cy="432694"/>
          </a:xfrm>
          <a:custGeom>
            <a:avLst/>
            <a:gdLst/>
            <a:ahLst/>
            <a:cxnLst/>
            <a:rect l="l" t="t" r="r" b="b"/>
            <a:pathLst>
              <a:path w="499502" h="432694">
                <a:moveTo>
                  <a:pt x="0" y="0"/>
                </a:moveTo>
                <a:lnTo>
                  <a:pt x="499502" y="0"/>
                </a:lnTo>
                <a:lnTo>
                  <a:pt x="499502" y="432694"/>
                </a:lnTo>
                <a:lnTo>
                  <a:pt x="0" y="43269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grpSp>
        <p:nvGrpSpPr>
          <p:cNvPr id="20" name="Group 20"/>
          <p:cNvGrpSpPr/>
          <p:nvPr/>
        </p:nvGrpSpPr>
        <p:grpSpPr>
          <a:xfrm>
            <a:off x="241202" y="5852279"/>
            <a:ext cx="2659004" cy="2659004"/>
            <a:chOff x="0" y="0"/>
            <a:chExt cx="812800" cy="812800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18385E"/>
            </a:solidFill>
          </p:spPr>
        </p:sp>
        <p:sp>
          <p:nvSpPr>
            <p:cNvPr id="22" name="TextBox 22"/>
            <p:cNvSpPr txBox="1"/>
            <p:nvPr/>
          </p:nvSpPr>
          <p:spPr>
            <a:xfrm>
              <a:off x="139700" y="111125"/>
              <a:ext cx="533400" cy="561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3" name="Freeform 23"/>
          <p:cNvSpPr/>
          <p:nvPr/>
        </p:nvSpPr>
        <p:spPr>
          <a:xfrm>
            <a:off x="719798" y="1028700"/>
            <a:ext cx="3144004" cy="2861043"/>
          </a:xfrm>
          <a:custGeom>
            <a:avLst/>
            <a:gdLst/>
            <a:ahLst/>
            <a:cxnLst/>
            <a:rect l="l" t="t" r="r" b="b"/>
            <a:pathLst>
              <a:path w="3144004" h="2861043">
                <a:moveTo>
                  <a:pt x="0" y="0"/>
                </a:moveTo>
                <a:lnTo>
                  <a:pt x="3144004" y="0"/>
                </a:lnTo>
                <a:lnTo>
                  <a:pt x="3144004" y="2861043"/>
                </a:lnTo>
                <a:lnTo>
                  <a:pt x="0" y="2861043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sp>
        <p:nvSpPr>
          <p:cNvPr id="24" name="TextBox 24"/>
          <p:cNvSpPr txBox="1"/>
          <p:nvPr/>
        </p:nvSpPr>
        <p:spPr>
          <a:xfrm>
            <a:off x="13138495" y="1278889"/>
            <a:ext cx="1337270" cy="84568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6937"/>
              </a:lnSpc>
            </a:pPr>
            <a:r>
              <a:rPr lang="ar-EG" sz="4955" b="1">
                <a:solidFill>
                  <a:srgbClr val="FFFFFF"/>
                </a:solidFill>
                <a:latin typeface="29LT Riwaya Bold"/>
                <a:ea typeface="29LT Riwaya Bold"/>
                <a:cs typeface="29LT Riwaya Bold"/>
                <a:sym typeface="29LT Riwaya Bold"/>
                <a:rtl/>
              </a:rPr>
              <a:t>شائعة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4694815" y="2841185"/>
            <a:ext cx="12314734" cy="739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6025"/>
              </a:lnSpc>
              <a:spcBef>
                <a:spcPct val="0"/>
              </a:spcBef>
            </a:pPr>
            <a:r>
              <a:rPr lang="ar-EG" sz="4303" b="1">
                <a:solidFill>
                  <a:srgbClr val="F06589"/>
                </a:solidFill>
                <a:latin typeface="29LT Riwaya Bold"/>
                <a:ea typeface="29LT Riwaya Bold"/>
                <a:cs typeface="29LT Riwaya Bold"/>
                <a:sym typeface="29LT Riwaya Bold"/>
                <a:rtl/>
              </a:rPr>
              <a:t>حظر تطبيقات مشهورة مثل "واتساب" أو "تيك توك" في السعودية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4008170" y="4077993"/>
            <a:ext cx="13251130" cy="40405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6484"/>
              </a:lnSpc>
              <a:spcBef>
                <a:spcPct val="0"/>
              </a:spcBef>
            </a:pPr>
            <a:r>
              <a:rPr lang="ar-EG" sz="4631">
                <a:solidFill>
                  <a:srgbClr val="000000"/>
                </a:solidFill>
                <a:latin typeface="29LT Riwaya"/>
                <a:ea typeface="29LT Riwaya"/>
                <a:cs typeface="29LT Riwaya"/>
                <a:sym typeface="29LT Riwaya"/>
                <a:rtl/>
              </a:rPr>
              <a:t>تنتشر عبر رسائل في واتساب أو تغريدات غير موثقة.</a:t>
            </a:r>
          </a:p>
          <a:p>
            <a:pPr marL="999969" lvl="1" indent="-499985" algn="ctr" rtl="1">
              <a:lnSpc>
                <a:spcPts val="6484"/>
              </a:lnSpc>
              <a:spcBef>
                <a:spcPct val="0"/>
              </a:spcBef>
              <a:buFont typeface="Arial"/>
              <a:buChar char="•"/>
            </a:pPr>
            <a:r>
              <a:rPr lang="ar-EG" sz="4631">
                <a:solidFill>
                  <a:srgbClr val="000000"/>
                </a:solidFill>
                <a:latin typeface="29LT Riwaya"/>
                <a:ea typeface="29LT Riwaya"/>
                <a:cs typeface="29LT Riwaya"/>
                <a:sym typeface="29LT Riwaya"/>
                <a:rtl/>
              </a:rPr>
              <a:t>تتبين لاحقًا أنها غير صحيحة ولم تُصدر أي جهة رسمية بيانًا بها.</a:t>
            </a:r>
          </a:p>
          <a:p>
            <a:pPr marL="999969" lvl="1" indent="-499985" algn="ctr" rtl="1">
              <a:lnSpc>
                <a:spcPts val="6484"/>
              </a:lnSpc>
              <a:spcBef>
                <a:spcPct val="0"/>
              </a:spcBef>
              <a:buFont typeface="Arial"/>
              <a:buChar char="•"/>
            </a:pPr>
            <a:r>
              <a:rPr lang="ar-EG" sz="4631">
                <a:solidFill>
                  <a:srgbClr val="000000"/>
                </a:solidFill>
                <a:latin typeface="29LT Riwaya"/>
                <a:ea typeface="29LT Riwaya"/>
                <a:cs typeface="29LT Riwaya"/>
                <a:sym typeface="29LT Riwaya"/>
                <a:rtl/>
              </a:rPr>
              <a:t>💡 </a:t>
            </a:r>
            <a:r>
              <a:rPr lang="ar-EG" sz="4631">
                <a:solidFill>
                  <a:srgbClr val="5383FF"/>
                </a:solidFill>
                <a:latin typeface="29LT Riwaya"/>
                <a:ea typeface="29LT Riwaya"/>
                <a:cs typeface="29LT Riwaya"/>
                <a:sym typeface="29LT Riwaya"/>
                <a:rtl/>
              </a:rPr>
              <a:t>البحث الآمن :من حسابات الجهات الحكومية الرسمية أو وكالة الأنباء السعودية.</a:t>
            </a:r>
          </a:p>
          <a:p>
            <a:pPr algn="ctr" rtl="1">
              <a:lnSpc>
                <a:spcPts val="6484"/>
              </a:lnSpc>
              <a:spcBef>
                <a:spcPct val="0"/>
              </a:spcBef>
            </a:pPr>
            <a:endParaRPr lang="ar-EG" sz="4631">
              <a:solidFill>
                <a:srgbClr val="5383FF"/>
              </a:solidFill>
              <a:latin typeface="29LT Riwaya"/>
              <a:ea typeface="29LT Riwaya"/>
              <a:cs typeface="29LT Riwaya"/>
              <a:sym typeface="29LT Riwaya"/>
              <a:rtl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67298" y="5681351"/>
            <a:ext cx="9211298" cy="9211298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EDEDED">
                <a:alpha val="49804"/>
              </a:srgbClr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139700" y="111125"/>
              <a:ext cx="533400" cy="561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270313" y="7804924"/>
            <a:ext cx="2637911" cy="2637911"/>
            <a:chOff x="0" y="0"/>
            <a:chExt cx="812800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18385E"/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139700" y="111125"/>
              <a:ext cx="533400" cy="561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15736125" y="-1523175"/>
            <a:ext cx="5103750" cy="5103750"/>
            <a:chOff x="0" y="0"/>
            <a:chExt cx="812800" cy="8128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BADDBF"/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139700" y="111125"/>
              <a:ext cx="533400" cy="561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11613973" y="1163120"/>
            <a:ext cx="3986054" cy="1070924"/>
            <a:chOff x="0" y="0"/>
            <a:chExt cx="1049825" cy="282054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1049825" cy="282054"/>
            </a:xfrm>
            <a:custGeom>
              <a:avLst/>
              <a:gdLst/>
              <a:ahLst/>
              <a:cxnLst/>
              <a:rect l="l" t="t" r="r" b="b"/>
              <a:pathLst>
                <a:path w="1049825" h="282054">
                  <a:moveTo>
                    <a:pt x="141027" y="0"/>
                  </a:moveTo>
                  <a:lnTo>
                    <a:pt x="908798" y="0"/>
                  </a:lnTo>
                  <a:cubicBezTo>
                    <a:pt x="986685" y="0"/>
                    <a:pt x="1049825" y="63140"/>
                    <a:pt x="1049825" y="141027"/>
                  </a:cubicBezTo>
                  <a:lnTo>
                    <a:pt x="1049825" y="141027"/>
                  </a:lnTo>
                  <a:cubicBezTo>
                    <a:pt x="1049825" y="178430"/>
                    <a:pt x="1034967" y="214300"/>
                    <a:pt x="1008519" y="240748"/>
                  </a:cubicBezTo>
                  <a:cubicBezTo>
                    <a:pt x="982071" y="267196"/>
                    <a:pt x="946201" y="282054"/>
                    <a:pt x="908798" y="282054"/>
                  </a:cubicBezTo>
                  <a:lnTo>
                    <a:pt x="141027" y="282054"/>
                  </a:lnTo>
                  <a:cubicBezTo>
                    <a:pt x="63140" y="282054"/>
                    <a:pt x="0" y="218914"/>
                    <a:pt x="0" y="141027"/>
                  </a:cubicBezTo>
                  <a:lnTo>
                    <a:pt x="0" y="141027"/>
                  </a:lnTo>
                  <a:cubicBezTo>
                    <a:pt x="0" y="63140"/>
                    <a:pt x="63140" y="0"/>
                    <a:pt x="141027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30B445">
                    <a:alpha val="100000"/>
                  </a:srgbClr>
                </a:gs>
                <a:gs pos="100000">
                  <a:srgbClr val="18385E">
                    <a:alpha val="100000"/>
                  </a:srgbClr>
                </a:gs>
              </a:gsLst>
              <a:lin ang="0"/>
            </a:gradFill>
            <a:ln w="9525" cap="rnd">
              <a:solidFill>
                <a:srgbClr val="BADDBF"/>
              </a:solidFill>
              <a:prstDash val="solid"/>
              <a:round/>
            </a:ln>
          </p:spPr>
        </p:sp>
        <p:sp>
          <p:nvSpPr>
            <p:cNvPr id="13" name="TextBox 13"/>
            <p:cNvSpPr txBox="1"/>
            <p:nvPr/>
          </p:nvSpPr>
          <p:spPr>
            <a:xfrm>
              <a:off x="0" y="-28575"/>
              <a:ext cx="1049825" cy="31062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4" name="Freeform 14"/>
          <p:cNvSpPr/>
          <p:nvPr/>
        </p:nvSpPr>
        <p:spPr>
          <a:xfrm>
            <a:off x="6347156" y="1934127"/>
            <a:ext cx="860670" cy="380896"/>
          </a:xfrm>
          <a:custGeom>
            <a:avLst/>
            <a:gdLst/>
            <a:ahLst/>
            <a:cxnLst/>
            <a:rect l="l" t="t" r="r" b="b"/>
            <a:pathLst>
              <a:path w="860670" h="380896">
                <a:moveTo>
                  <a:pt x="0" y="0"/>
                </a:moveTo>
                <a:lnTo>
                  <a:pt x="860670" y="0"/>
                </a:lnTo>
                <a:lnTo>
                  <a:pt x="860670" y="380896"/>
                </a:lnTo>
                <a:lnTo>
                  <a:pt x="0" y="38089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r="-18307" b="-41349"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15664783" y="8320835"/>
            <a:ext cx="860670" cy="380896"/>
          </a:xfrm>
          <a:custGeom>
            <a:avLst/>
            <a:gdLst/>
            <a:ahLst/>
            <a:cxnLst/>
            <a:rect l="l" t="t" r="r" b="b"/>
            <a:pathLst>
              <a:path w="860670" h="380896">
                <a:moveTo>
                  <a:pt x="0" y="0"/>
                </a:moveTo>
                <a:lnTo>
                  <a:pt x="860670" y="0"/>
                </a:lnTo>
                <a:lnTo>
                  <a:pt x="860670" y="380896"/>
                </a:lnTo>
                <a:lnTo>
                  <a:pt x="0" y="38089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r="-18307" b="-41349"/>
            </a:stretch>
          </a:blipFill>
        </p:spPr>
      </p:sp>
      <p:sp>
        <p:nvSpPr>
          <p:cNvPr id="16" name="Freeform 16"/>
          <p:cNvSpPr/>
          <p:nvPr/>
        </p:nvSpPr>
        <p:spPr>
          <a:xfrm>
            <a:off x="12733847" y="9123880"/>
            <a:ext cx="935097" cy="268840"/>
          </a:xfrm>
          <a:custGeom>
            <a:avLst/>
            <a:gdLst/>
            <a:ahLst/>
            <a:cxnLst/>
            <a:rect l="l" t="t" r="r" b="b"/>
            <a:pathLst>
              <a:path w="935097" h="268840">
                <a:moveTo>
                  <a:pt x="0" y="0"/>
                </a:moveTo>
                <a:lnTo>
                  <a:pt x="935097" y="0"/>
                </a:lnTo>
                <a:lnTo>
                  <a:pt x="935097" y="268840"/>
                </a:lnTo>
                <a:lnTo>
                  <a:pt x="0" y="26884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>
            <a:off x="8278677" y="847696"/>
            <a:ext cx="499502" cy="432694"/>
          </a:xfrm>
          <a:custGeom>
            <a:avLst/>
            <a:gdLst/>
            <a:ahLst/>
            <a:cxnLst/>
            <a:rect l="l" t="t" r="r" b="b"/>
            <a:pathLst>
              <a:path w="499502" h="432694">
                <a:moveTo>
                  <a:pt x="0" y="0"/>
                </a:moveTo>
                <a:lnTo>
                  <a:pt x="499502" y="0"/>
                </a:lnTo>
                <a:lnTo>
                  <a:pt x="499502" y="432694"/>
                </a:lnTo>
                <a:lnTo>
                  <a:pt x="0" y="43269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 flipV="1">
            <a:off x="17009549" y="5707551"/>
            <a:ext cx="499502" cy="432694"/>
          </a:xfrm>
          <a:custGeom>
            <a:avLst/>
            <a:gdLst/>
            <a:ahLst/>
            <a:cxnLst/>
            <a:rect l="l" t="t" r="r" b="b"/>
            <a:pathLst>
              <a:path w="499502" h="432694">
                <a:moveTo>
                  <a:pt x="0" y="432694"/>
                </a:moveTo>
                <a:lnTo>
                  <a:pt x="499502" y="432694"/>
                </a:lnTo>
                <a:lnTo>
                  <a:pt x="499502" y="0"/>
                </a:lnTo>
                <a:lnTo>
                  <a:pt x="0" y="0"/>
                </a:lnTo>
                <a:lnTo>
                  <a:pt x="0" y="432694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>
            <a:off x="5422617" y="8701731"/>
            <a:ext cx="499502" cy="432694"/>
          </a:xfrm>
          <a:custGeom>
            <a:avLst/>
            <a:gdLst/>
            <a:ahLst/>
            <a:cxnLst/>
            <a:rect l="l" t="t" r="r" b="b"/>
            <a:pathLst>
              <a:path w="499502" h="432694">
                <a:moveTo>
                  <a:pt x="0" y="0"/>
                </a:moveTo>
                <a:lnTo>
                  <a:pt x="499502" y="0"/>
                </a:lnTo>
                <a:lnTo>
                  <a:pt x="499502" y="432694"/>
                </a:lnTo>
                <a:lnTo>
                  <a:pt x="0" y="43269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grpSp>
        <p:nvGrpSpPr>
          <p:cNvPr id="20" name="Group 20"/>
          <p:cNvGrpSpPr/>
          <p:nvPr/>
        </p:nvGrpSpPr>
        <p:grpSpPr>
          <a:xfrm>
            <a:off x="241202" y="5852279"/>
            <a:ext cx="2659004" cy="2659004"/>
            <a:chOff x="0" y="0"/>
            <a:chExt cx="812800" cy="812800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18385E"/>
            </a:solidFill>
          </p:spPr>
        </p:sp>
        <p:sp>
          <p:nvSpPr>
            <p:cNvPr id="22" name="TextBox 22"/>
            <p:cNvSpPr txBox="1"/>
            <p:nvPr/>
          </p:nvSpPr>
          <p:spPr>
            <a:xfrm>
              <a:off x="139700" y="111125"/>
              <a:ext cx="533400" cy="561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3" name="Freeform 23"/>
          <p:cNvSpPr/>
          <p:nvPr/>
        </p:nvSpPr>
        <p:spPr>
          <a:xfrm>
            <a:off x="719798" y="1028700"/>
            <a:ext cx="3144004" cy="2861043"/>
          </a:xfrm>
          <a:custGeom>
            <a:avLst/>
            <a:gdLst/>
            <a:ahLst/>
            <a:cxnLst/>
            <a:rect l="l" t="t" r="r" b="b"/>
            <a:pathLst>
              <a:path w="3144004" h="2861043">
                <a:moveTo>
                  <a:pt x="0" y="0"/>
                </a:moveTo>
                <a:lnTo>
                  <a:pt x="3144004" y="0"/>
                </a:lnTo>
                <a:lnTo>
                  <a:pt x="3144004" y="2861043"/>
                </a:lnTo>
                <a:lnTo>
                  <a:pt x="0" y="2861043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sp>
        <p:nvSpPr>
          <p:cNvPr id="24" name="TextBox 24"/>
          <p:cNvSpPr txBox="1"/>
          <p:nvPr/>
        </p:nvSpPr>
        <p:spPr>
          <a:xfrm>
            <a:off x="13138495" y="1278889"/>
            <a:ext cx="1337270" cy="84568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6937"/>
              </a:lnSpc>
            </a:pPr>
            <a:r>
              <a:rPr lang="ar-EG" sz="4955" b="1">
                <a:solidFill>
                  <a:srgbClr val="FFFFFF"/>
                </a:solidFill>
                <a:latin typeface="29LT Riwaya Bold"/>
                <a:ea typeface="29LT Riwaya Bold"/>
                <a:cs typeface="29LT Riwaya Bold"/>
                <a:sym typeface="29LT Riwaya Bold"/>
                <a:rtl/>
              </a:rPr>
              <a:t>شائعة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3399708" y="2616946"/>
            <a:ext cx="14109343" cy="85369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6903"/>
              </a:lnSpc>
              <a:spcBef>
                <a:spcPct val="0"/>
              </a:spcBef>
            </a:pPr>
            <a:r>
              <a:rPr lang="ar-EG" sz="4930" b="1">
                <a:solidFill>
                  <a:srgbClr val="F06589"/>
                </a:solidFill>
                <a:latin typeface="29LT Riwaya Bold"/>
                <a:ea typeface="29LT Riwaya Bold"/>
                <a:cs typeface="29LT Riwaya Bold"/>
                <a:sym typeface="29LT Riwaya Bold"/>
                <a:rtl/>
              </a:rPr>
              <a:t>الجوائز أو الهدايا الوهمية عبر الروابط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4538351" y="3804018"/>
            <a:ext cx="12865383" cy="47162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1941719" lvl="2" indent="-647240" algn="r" rtl="1">
              <a:lnSpc>
                <a:spcPts val="6295"/>
              </a:lnSpc>
              <a:spcBef>
                <a:spcPct val="0"/>
              </a:spcBef>
              <a:buFont typeface="Arial"/>
              <a:buChar char="⚬"/>
            </a:pPr>
            <a:r>
              <a:rPr lang="ar-EG" sz="4496">
                <a:solidFill>
                  <a:srgbClr val="000000"/>
                </a:solidFill>
                <a:latin typeface="29LT Riwaya"/>
                <a:ea typeface="29LT Riwaya"/>
                <a:cs typeface="29LT Riwaya"/>
                <a:sym typeface="29LT Riwaya"/>
                <a:rtl/>
              </a:rPr>
              <a:t>مثل: "ربحت هاتفًا جديدًا من شركة كبرى! اضغط هنا لاستلام جائزتك."</a:t>
            </a:r>
          </a:p>
          <a:p>
            <a:pPr marL="1941719" lvl="2" indent="-647240" algn="r" rtl="1">
              <a:lnSpc>
                <a:spcPts val="6295"/>
              </a:lnSpc>
              <a:spcBef>
                <a:spcPct val="0"/>
              </a:spcBef>
              <a:buFont typeface="Arial"/>
              <a:buChar char="⚬"/>
            </a:pPr>
            <a:r>
              <a:rPr lang="ar-EG" sz="4496">
                <a:solidFill>
                  <a:srgbClr val="000000"/>
                </a:solidFill>
                <a:latin typeface="29LT Riwaya"/>
                <a:ea typeface="29LT Riwaya"/>
                <a:cs typeface="29LT Riwaya"/>
                <a:sym typeface="29LT Riwaya"/>
                <a:rtl/>
              </a:rPr>
              <a:t>الهدف منها سرقة البيانات أو اختراق الحسابات.</a:t>
            </a:r>
          </a:p>
          <a:p>
            <a:pPr marL="1941719" lvl="2" indent="-647240" algn="r" rtl="1">
              <a:lnSpc>
                <a:spcPts val="6295"/>
              </a:lnSpc>
              <a:spcBef>
                <a:spcPct val="0"/>
              </a:spcBef>
              <a:buFont typeface="Arial"/>
              <a:buChar char="⚬"/>
            </a:pPr>
            <a:r>
              <a:rPr lang="ar-EG" sz="4496">
                <a:solidFill>
                  <a:srgbClr val="000000"/>
                </a:solidFill>
                <a:latin typeface="29LT Riwaya"/>
                <a:ea typeface="29LT Riwaya"/>
                <a:cs typeface="29LT Riwaya"/>
                <a:sym typeface="29LT Riwaya"/>
                <a:rtl/>
              </a:rPr>
              <a:t>💡 </a:t>
            </a:r>
            <a:r>
              <a:rPr lang="ar-EG" sz="4496">
                <a:solidFill>
                  <a:srgbClr val="5383FF"/>
                </a:solidFill>
                <a:latin typeface="29LT Riwaya"/>
                <a:ea typeface="29LT Riwaya"/>
                <a:cs typeface="29LT Riwaya"/>
                <a:sym typeface="29LT Riwaya"/>
                <a:rtl/>
              </a:rPr>
              <a:t>البحث الآمن : لا تفتح أي رابط مجهول أو تقدم بياناتك إلا بعد التحقق من الجهة</a:t>
            </a:r>
            <a:r>
              <a:rPr lang="ar-EG" sz="4496">
                <a:solidFill>
                  <a:srgbClr val="000000"/>
                </a:solidFill>
                <a:latin typeface="29LT Riwaya"/>
                <a:ea typeface="29LT Riwaya"/>
                <a:cs typeface="29LT Riwaya"/>
                <a:sym typeface="29LT Riwaya"/>
                <a:rtl/>
              </a:rPr>
              <a:t>.</a:t>
            </a:r>
          </a:p>
          <a:p>
            <a:pPr algn="r" rtl="1">
              <a:lnSpc>
                <a:spcPts val="6295"/>
              </a:lnSpc>
              <a:spcBef>
                <a:spcPct val="0"/>
              </a:spcBef>
            </a:pPr>
            <a:endParaRPr lang="ar-EG" sz="4496">
              <a:solidFill>
                <a:srgbClr val="000000"/>
              </a:solidFill>
              <a:latin typeface="29LT Riwaya"/>
              <a:ea typeface="29LT Riwaya"/>
              <a:cs typeface="29LT Riwaya"/>
              <a:sym typeface="29LT Riwaya"/>
              <a:rtl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67298" y="5681351"/>
            <a:ext cx="9211298" cy="9211298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EDEDED">
                <a:alpha val="49804"/>
              </a:srgbClr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139700" y="111125"/>
              <a:ext cx="533400" cy="561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270313" y="7804924"/>
            <a:ext cx="2637911" cy="2637911"/>
            <a:chOff x="0" y="0"/>
            <a:chExt cx="812800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18385E"/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139700" y="111125"/>
              <a:ext cx="533400" cy="561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15736125" y="-1523175"/>
            <a:ext cx="5103750" cy="5103750"/>
            <a:chOff x="0" y="0"/>
            <a:chExt cx="812800" cy="8128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BADDBF"/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139700" y="111125"/>
              <a:ext cx="533400" cy="561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1" name="Freeform 11"/>
          <p:cNvSpPr/>
          <p:nvPr/>
        </p:nvSpPr>
        <p:spPr>
          <a:xfrm>
            <a:off x="6347156" y="1934127"/>
            <a:ext cx="860670" cy="380896"/>
          </a:xfrm>
          <a:custGeom>
            <a:avLst/>
            <a:gdLst/>
            <a:ahLst/>
            <a:cxnLst/>
            <a:rect l="l" t="t" r="r" b="b"/>
            <a:pathLst>
              <a:path w="860670" h="380896">
                <a:moveTo>
                  <a:pt x="0" y="0"/>
                </a:moveTo>
                <a:lnTo>
                  <a:pt x="860670" y="0"/>
                </a:lnTo>
                <a:lnTo>
                  <a:pt x="860670" y="380896"/>
                </a:lnTo>
                <a:lnTo>
                  <a:pt x="0" y="38089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r="-18307" b="-41349"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15664783" y="8320835"/>
            <a:ext cx="860670" cy="380896"/>
          </a:xfrm>
          <a:custGeom>
            <a:avLst/>
            <a:gdLst/>
            <a:ahLst/>
            <a:cxnLst/>
            <a:rect l="l" t="t" r="r" b="b"/>
            <a:pathLst>
              <a:path w="860670" h="380896">
                <a:moveTo>
                  <a:pt x="0" y="0"/>
                </a:moveTo>
                <a:lnTo>
                  <a:pt x="860670" y="0"/>
                </a:lnTo>
                <a:lnTo>
                  <a:pt x="860670" y="380896"/>
                </a:lnTo>
                <a:lnTo>
                  <a:pt x="0" y="38089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r="-18307" b="-41349"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12733847" y="9123880"/>
            <a:ext cx="935097" cy="268840"/>
          </a:xfrm>
          <a:custGeom>
            <a:avLst/>
            <a:gdLst/>
            <a:ahLst/>
            <a:cxnLst/>
            <a:rect l="l" t="t" r="r" b="b"/>
            <a:pathLst>
              <a:path w="935097" h="268840">
                <a:moveTo>
                  <a:pt x="0" y="0"/>
                </a:moveTo>
                <a:lnTo>
                  <a:pt x="935097" y="0"/>
                </a:lnTo>
                <a:lnTo>
                  <a:pt x="935097" y="268840"/>
                </a:lnTo>
                <a:lnTo>
                  <a:pt x="0" y="26884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8278677" y="847696"/>
            <a:ext cx="499502" cy="432694"/>
          </a:xfrm>
          <a:custGeom>
            <a:avLst/>
            <a:gdLst/>
            <a:ahLst/>
            <a:cxnLst/>
            <a:rect l="l" t="t" r="r" b="b"/>
            <a:pathLst>
              <a:path w="499502" h="432694">
                <a:moveTo>
                  <a:pt x="0" y="0"/>
                </a:moveTo>
                <a:lnTo>
                  <a:pt x="499502" y="0"/>
                </a:lnTo>
                <a:lnTo>
                  <a:pt x="499502" y="432694"/>
                </a:lnTo>
                <a:lnTo>
                  <a:pt x="0" y="43269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 flipV="1">
            <a:off x="17009549" y="5707551"/>
            <a:ext cx="499502" cy="432694"/>
          </a:xfrm>
          <a:custGeom>
            <a:avLst/>
            <a:gdLst/>
            <a:ahLst/>
            <a:cxnLst/>
            <a:rect l="l" t="t" r="r" b="b"/>
            <a:pathLst>
              <a:path w="499502" h="432694">
                <a:moveTo>
                  <a:pt x="0" y="432694"/>
                </a:moveTo>
                <a:lnTo>
                  <a:pt x="499502" y="432694"/>
                </a:lnTo>
                <a:lnTo>
                  <a:pt x="499502" y="0"/>
                </a:lnTo>
                <a:lnTo>
                  <a:pt x="0" y="0"/>
                </a:lnTo>
                <a:lnTo>
                  <a:pt x="0" y="432694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>
            <a:off x="5422617" y="8701731"/>
            <a:ext cx="499502" cy="432694"/>
          </a:xfrm>
          <a:custGeom>
            <a:avLst/>
            <a:gdLst/>
            <a:ahLst/>
            <a:cxnLst/>
            <a:rect l="l" t="t" r="r" b="b"/>
            <a:pathLst>
              <a:path w="499502" h="432694">
                <a:moveTo>
                  <a:pt x="0" y="0"/>
                </a:moveTo>
                <a:lnTo>
                  <a:pt x="499502" y="0"/>
                </a:lnTo>
                <a:lnTo>
                  <a:pt x="499502" y="432694"/>
                </a:lnTo>
                <a:lnTo>
                  <a:pt x="0" y="43269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7" name="TextBox 17"/>
          <p:cNvSpPr txBox="1"/>
          <p:nvPr/>
        </p:nvSpPr>
        <p:spPr>
          <a:xfrm>
            <a:off x="4818682" y="1471662"/>
            <a:ext cx="10685100" cy="8296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6769"/>
              </a:lnSpc>
              <a:spcBef>
                <a:spcPct val="0"/>
              </a:spcBef>
            </a:pPr>
            <a:r>
              <a:rPr lang="ar-EG" sz="4835" b="1">
                <a:solidFill>
                  <a:srgbClr val="F06589"/>
                </a:solidFill>
                <a:latin typeface="29LT Riwaya Bold"/>
                <a:ea typeface="29LT Riwaya Bold"/>
                <a:cs typeface="29LT Riwaya Bold"/>
                <a:sym typeface="29LT Riwaya Bold"/>
                <a:rtl/>
              </a:rPr>
              <a:t>الإنترنت والإنفتاح الرقمي</a:t>
            </a:r>
          </a:p>
        </p:txBody>
      </p:sp>
      <p:grpSp>
        <p:nvGrpSpPr>
          <p:cNvPr id="18" name="Group 18"/>
          <p:cNvGrpSpPr/>
          <p:nvPr/>
        </p:nvGrpSpPr>
        <p:grpSpPr>
          <a:xfrm>
            <a:off x="241202" y="5852279"/>
            <a:ext cx="2659004" cy="2659004"/>
            <a:chOff x="0" y="0"/>
            <a:chExt cx="812800" cy="812800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18385E"/>
            </a:solidFill>
          </p:spPr>
        </p:sp>
        <p:sp>
          <p:nvSpPr>
            <p:cNvPr id="20" name="TextBox 20"/>
            <p:cNvSpPr txBox="1"/>
            <p:nvPr/>
          </p:nvSpPr>
          <p:spPr>
            <a:xfrm>
              <a:off x="139700" y="111125"/>
              <a:ext cx="533400" cy="561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1" name="TextBox 21"/>
          <p:cNvSpPr txBox="1"/>
          <p:nvPr/>
        </p:nvSpPr>
        <p:spPr>
          <a:xfrm>
            <a:off x="2329315" y="3006036"/>
            <a:ext cx="14196137" cy="353200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4735"/>
              </a:lnSpc>
              <a:spcBef>
                <a:spcPct val="0"/>
              </a:spcBef>
            </a:pPr>
            <a:r>
              <a:rPr lang="ar-EG" sz="3382">
                <a:solidFill>
                  <a:srgbClr val="000000"/>
                </a:solidFill>
                <a:latin typeface="29LT Riwaya"/>
                <a:ea typeface="29LT Riwaya"/>
                <a:cs typeface="29LT Riwaya"/>
                <a:sym typeface="29LT Riwaya"/>
                <a:rtl/>
              </a:rPr>
              <a:t>في عصر التقنية والانفتاح الرقمي، أصبح الإنترنت مصدرًا غنيًا للمعلومات والمعارف في شتى المجالات، وسلاحًا ذا حدّين في الوقت نفسه.</a:t>
            </a:r>
          </a:p>
          <a:p>
            <a:pPr algn="ctr" rtl="1">
              <a:lnSpc>
                <a:spcPts val="4735"/>
              </a:lnSpc>
              <a:spcBef>
                <a:spcPct val="0"/>
              </a:spcBef>
            </a:pPr>
            <a:r>
              <a:rPr lang="ar-EG" sz="3382">
                <a:solidFill>
                  <a:srgbClr val="000000"/>
                </a:solidFill>
                <a:latin typeface="29LT Riwaya"/>
                <a:ea typeface="29LT Riwaya"/>
                <a:cs typeface="29LT Riwaya"/>
                <a:sym typeface="29LT Riwaya"/>
                <a:rtl/>
              </a:rPr>
              <a:t> فبينما يمكّننا من الوصول إلى المعلومة بسرعة، قد يعرّضنا أيضًا لمصادر غير موثوقة، أو لمخاطر أمنية تهدد خصوصيتنا وبياناتنا.</a:t>
            </a:r>
          </a:p>
          <a:p>
            <a:pPr algn="ctr" rtl="1">
              <a:lnSpc>
                <a:spcPts val="4735"/>
              </a:lnSpc>
              <a:spcBef>
                <a:spcPct val="0"/>
              </a:spcBef>
            </a:pPr>
            <a:r>
              <a:rPr lang="ar-EG" sz="3382">
                <a:solidFill>
                  <a:srgbClr val="000000"/>
                </a:solidFill>
                <a:latin typeface="29LT Riwaya"/>
                <a:ea typeface="29LT Riwaya"/>
                <a:cs typeface="29LT Riwaya"/>
                <a:sym typeface="29LT Riwaya"/>
                <a:rtl/>
              </a:rPr>
              <a:t>ومن هنا تأتي أهمية مهارات البحث الآمن، التي تُمكّن المعلمة والمتعلمة من الوصول إلى المعلومات الصحيحة من مصادر موثوقة، مع الحفاظ على الأمان الرقمي أثناء استخدام الشبكة.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5736125" y="-1523175"/>
            <a:ext cx="5103750" cy="5103750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BADDBF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139700" y="111125"/>
              <a:ext cx="533400" cy="561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6347156" y="1934127"/>
            <a:ext cx="860670" cy="380896"/>
          </a:xfrm>
          <a:custGeom>
            <a:avLst/>
            <a:gdLst/>
            <a:ahLst/>
            <a:cxnLst/>
            <a:rect l="l" t="t" r="r" b="b"/>
            <a:pathLst>
              <a:path w="860670" h="380896">
                <a:moveTo>
                  <a:pt x="0" y="0"/>
                </a:moveTo>
                <a:lnTo>
                  <a:pt x="860670" y="0"/>
                </a:lnTo>
                <a:lnTo>
                  <a:pt x="860670" y="380896"/>
                </a:lnTo>
                <a:lnTo>
                  <a:pt x="0" y="38089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r="-18307" b="-41349"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5664783" y="8320835"/>
            <a:ext cx="860670" cy="380896"/>
          </a:xfrm>
          <a:custGeom>
            <a:avLst/>
            <a:gdLst/>
            <a:ahLst/>
            <a:cxnLst/>
            <a:rect l="l" t="t" r="r" b="b"/>
            <a:pathLst>
              <a:path w="860670" h="380896">
                <a:moveTo>
                  <a:pt x="0" y="0"/>
                </a:moveTo>
                <a:lnTo>
                  <a:pt x="860670" y="0"/>
                </a:lnTo>
                <a:lnTo>
                  <a:pt x="860670" y="380896"/>
                </a:lnTo>
                <a:lnTo>
                  <a:pt x="0" y="38089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r="-18307" b="-41349"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2733847" y="9123880"/>
            <a:ext cx="935097" cy="268840"/>
          </a:xfrm>
          <a:custGeom>
            <a:avLst/>
            <a:gdLst/>
            <a:ahLst/>
            <a:cxnLst/>
            <a:rect l="l" t="t" r="r" b="b"/>
            <a:pathLst>
              <a:path w="935097" h="268840">
                <a:moveTo>
                  <a:pt x="0" y="0"/>
                </a:moveTo>
                <a:lnTo>
                  <a:pt x="935097" y="0"/>
                </a:lnTo>
                <a:lnTo>
                  <a:pt x="935097" y="268840"/>
                </a:lnTo>
                <a:lnTo>
                  <a:pt x="0" y="26884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8278677" y="847696"/>
            <a:ext cx="499502" cy="432694"/>
          </a:xfrm>
          <a:custGeom>
            <a:avLst/>
            <a:gdLst/>
            <a:ahLst/>
            <a:cxnLst/>
            <a:rect l="l" t="t" r="r" b="b"/>
            <a:pathLst>
              <a:path w="499502" h="432694">
                <a:moveTo>
                  <a:pt x="0" y="0"/>
                </a:moveTo>
                <a:lnTo>
                  <a:pt x="499502" y="0"/>
                </a:lnTo>
                <a:lnTo>
                  <a:pt x="499502" y="432694"/>
                </a:lnTo>
                <a:lnTo>
                  <a:pt x="0" y="43269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 flipV="1">
            <a:off x="17009549" y="5707551"/>
            <a:ext cx="499502" cy="432694"/>
          </a:xfrm>
          <a:custGeom>
            <a:avLst/>
            <a:gdLst/>
            <a:ahLst/>
            <a:cxnLst/>
            <a:rect l="l" t="t" r="r" b="b"/>
            <a:pathLst>
              <a:path w="499502" h="432694">
                <a:moveTo>
                  <a:pt x="0" y="432694"/>
                </a:moveTo>
                <a:lnTo>
                  <a:pt x="499502" y="432694"/>
                </a:lnTo>
                <a:lnTo>
                  <a:pt x="499502" y="0"/>
                </a:lnTo>
                <a:lnTo>
                  <a:pt x="0" y="0"/>
                </a:lnTo>
                <a:lnTo>
                  <a:pt x="0" y="432694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5422617" y="8701731"/>
            <a:ext cx="499502" cy="432694"/>
          </a:xfrm>
          <a:custGeom>
            <a:avLst/>
            <a:gdLst/>
            <a:ahLst/>
            <a:cxnLst/>
            <a:rect l="l" t="t" r="r" b="b"/>
            <a:pathLst>
              <a:path w="499502" h="432694">
                <a:moveTo>
                  <a:pt x="0" y="0"/>
                </a:moveTo>
                <a:lnTo>
                  <a:pt x="499502" y="0"/>
                </a:lnTo>
                <a:lnTo>
                  <a:pt x="499502" y="432694"/>
                </a:lnTo>
                <a:lnTo>
                  <a:pt x="0" y="43269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2018462" y="2301342"/>
            <a:ext cx="3069862" cy="2981603"/>
          </a:xfrm>
          <a:custGeom>
            <a:avLst/>
            <a:gdLst/>
            <a:ahLst/>
            <a:cxnLst/>
            <a:rect l="l" t="t" r="r" b="b"/>
            <a:pathLst>
              <a:path w="3069862" h="2981603">
                <a:moveTo>
                  <a:pt x="0" y="0"/>
                </a:moveTo>
                <a:lnTo>
                  <a:pt x="3069862" y="0"/>
                </a:lnTo>
                <a:lnTo>
                  <a:pt x="3069862" y="2981604"/>
                </a:lnTo>
                <a:lnTo>
                  <a:pt x="0" y="298160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1582609" y="6140245"/>
            <a:ext cx="3505715" cy="3505715"/>
          </a:xfrm>
          <a:custGeom>
            <a:avLst/>
            <a:gdLst/>
            <a:ahLst/>
            <a:cxnLst/>
            <a:rect l="l" t="t" r="r" b="b"/>
            <a:pathLst>
              <a:path w="3505715" h="3505715">
                <a:moveTo>
                  <a:pt x="0" y="0"/>
                </a:moveTo>
                <a:lnTo>
                  <a:pt x="3505715" y="0"/>
                </a:lnTo>
                <a:lnTo>
                  <a:pt x="3505715" y="3505715"/>
                </a:lnTo>
                <a:lnTo>
                  <a:pt x="0" y="3505715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3" name="TextBox 13"/>
          <p:cNvSpPr txBox="1"/>
          <p:nvPr/>
        </p:nvSpPr>
        <p:spPr>
          <a:xfrm>
            <a:off x="3335466" y="541502"/>
            <a:ext cx="12500712" cy="9735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7919"/>
              </a:lnSpc>
              <a:spcBef>
                <a:spcPct val="0"/>
              </a:spcBef>
            </a:pPr>
            <a:r>
              <a:rPr lang="ar-EG" sz="5657" b="1">
                <a:solidFill>
                  <a:srgbClr val="F06589"/>
                </a:solidFill>
                <a:latin typeface="29LT Riwaya Bold"/>
                <a:ea typeface="29LT Riwaya Bold"/>
                <a:cs typeface="29LT Riwaya Bold"/>
                <a:sym typeface="29LT Riwaya Bold"/>
                <a:rtl/>
              </a:rPr>
              <a:t>خطوات البحث الآمن: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5045763" y="1972602"/>
            <a:ext cx="11049355" cy="36243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5815"/>
              </a:lnSpc>
              <a:spcBef>
                <a:spcPct val="0"/>
              </a:spcBef>
            </a:pPr>
            <a:r>
              <a:rPr lang="ar-EG" sz="4153">
                <a:solidFill>
                  <a:srgbClr val="000000"/>
                </a:solidFill>
                <a:latin typeface="29LT Riwaya"/>
                <a:ea typeface="29LT Riwaya"/>
                <a:cs typeface="29LT Riwaya"/>
                <a:sym typeface="29LT Riwaya"/>
                <a:rtl/>
              </a:rPr>
              <a:t>تحديد الهدف بوضوح</a:t>
            </a:r>
          </a:p>
          <a:p>
            <a:pPr algn="ctr" rtl="1">
              <a:lnSpc>
                <a:spcPts val="5815"/>
              </a:lnSpc>
              <a:spcBef>
                <a:spcPct val="0"/>
              </a:spcBef>
            </a:pPr>
            <a:r>
              <a:rPr lang="ar-EG" sz="4153">
                <a:solidFill>
                  <a:srgbClr val="000000"/>
                </a:solidFill>
                <a:latin typeface="29LT Riwaya"/>
                <a:ea typeface="29LT Riwaya"/>
                <a:cs typeface="29LT Riwaya"/>
                <a:sym typeface="29LT Riwaya"/>
                <a:rtl/>
              </a:rPr>
              <a:t>ابدئي بتحديد ما تبحثين عنه بالضبط، حتى لا تتشتتك النتائج.</a:t>
            </a:r>
          </a:p>
          <a:p>
            <a:pPr algn="ctr" rtl="1">
              <a:lnSpc>
                <a:spcPts val="5815"/>
              </a:lnSpc>
              <a:spcBef>
                <a:spcPct val="0"/>
              </a:spcBef>
            </a:pPr>
            <a:r>
              <a:rPr lang="ar-EG" sz="4153">
                <a:solidFill>
                  <a:srgbClr val="000000"/>
                </a:solidFill>
                <a:latin typeface="29LT Riwaya"/>
                <a:ea typeface="29LT Riwaya"/>
                <a:cs typeface="29LT Riwaya"/>
                <a:sym typeface="29LT Riwaya"/>
                <a:rtl/>
              </a:rPr>
              <a:t>مثال: بدلًا من كتابة “الماء” اكتبي “فوائد شرب الماء للصحة العامة”.</a:t>
            </a:r>
          </a:p>
          <a:p>
            <a:pPr algn="ctr" rtl="1">
              <a:lnSpc>
                <a:spcPts val="5815"/>
              </a:lnSpc>
              <a:spcBef>
                <a:spcPct val="0"/>
              </a:spcBef>
            </a:pPr>
            <a:endParaRPr lang="ar-EG" sz="4153">
              <a:solidFill>
                <a:srgbClr val="000000"/>
              </a:solidFill>
              <a:latin typeface="29LT Riwaya"/>
              <a:ea typeface="29LT Riwaya"/>
              <a:cs typeface="29LT Riwaya"/>
              <a:sym typeface="29LT Riwaya"/>
              <a:rtl/>
            </a:endParaRPr>
          </a:p>
        </p:txBody>
      </p:sp>
      <p:sp>
        <p:nvSpPr>
          <p:cNvPr id="15" name="TextBox 15"/>
          <p:cNvSpPr txBox="1"/>
          <p:nvPr/>
        </p:nvSpPr>
        <p:spPr>
          <a:xfrm>
            <a:off x="5045763" y="5621826"/>
            <a:ext cx="11049355" cy="36243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5815"/>
              </a:lnSpc>
              <a:spcBef>
                <a:spcPct val="0"/>
              </a:spcBef>
            </a:pPr>
            <a:r>
              <a:rPr lang="ar-EG" sz="4153">
                <a:solidFill>
                  <a:srgbClr val="000000"/>
                </a:solidFill>
                <a:latin typeface="29LT Riwaya"/>
                <a:ea typeface="29LT Riwaya"/>
                <a:cs typeface="29LT Riwaya"/>
                <a:sym typeface="29LT Riwaya"/>
                <a:rtl/>
              </a:rPr>
              <a:t>استخدام كلمات مفتاحية دقيقة</a:t>
            </a:r>
          </a:p>
          <a:p>
            <a:pPr algn="ctr" rtl="1">
              <a:lnSpc>
                <a:spcPts val="5815"/>
              </a:lnSpc>
              <a:spcBef>
                <a:spcPct val="0"/>
              </a:spcBef>
            </a:pPr>
            <a:r>
              <a:rPr lang="ar-EG" sz="4153">
                <a:solidFill>
                  <a:srgbClr val="000000"/>
                </a:solidFill>
                <a:latin typeface="29LT Riwaya"/>
                <a:ea typeface="29LT Riwaya"/>
                <a:cs typeface="29LT Riwaya"/>
                <a:sym typeface="29LT Riwaya"/>
                <a:rtl/>
              </a:rPr>
              <a:t>استخدمي كلمات واضحة ومحددة لتصلي للمعلومة بسرعة ودقة.</a:t>
            </a:r>
          </a:p>
          <a:p>
            <a:pPr algn="ctr" rtl="1">
              <a:lnSpc>
                <a:spcPts val="5815"/>
              </a:lnSpc>
              <a:spcBef>
                <a:spcPct val="0"/>
              </a:spcBef>
            </a:pPr>
            <a:r>
              <a:rPr lang="ar-EG" sz="4153">
                <a:solidFill>
                  <a:srgbClr val="000000"/>
                </a:solidFill>
                <a:latin typeface="29LT Riwaya"/>
                <a:ea typeface="29LT Riwaya"/>
                <a:cs typeface="29LT Riwaya"/>
                <a:sym typeface="29LT Riwaya"/>
                <a:rtl/>
              </a:rPr>
              <a:t>مثل: "استراتيجيات التعلم النشط في المرحلة الثانوية".</a:t>
            </a:r>
          </a:p>
          <a:p>
            <a:pPr algn="ctr" rtl="1">
              <a:lnSpc>
                <a:spcPts val="5815"/>
              </a:lnSpc>
              <a:spcBef>
                <a:spcPct val="0"/>
              </a:spcBef>
            </a:pPr>
            <a:endParaRPr lang="ar-EG" sz="4153">
              <a:solidFill>
                <a:srgbClr val="000000"/>
              </a:solidFill>
              <a:latin typeface="29LT Riwaya"/>
              <a:ea typeface="29LT Riwaya"/>
              <a:cs typeface="29LT Riwaya"/>
              <a:sym typeface="29LT Riwaya"/>
              <a:rtl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5736125" y="-1523175"/>
            <a:ext cx="5103750" cy="5103750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BADDBF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139700" y="111125"/>
              <a:ext cx="533400" cy="561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6347156" y="1934127"/>
            <a:ext cx="860670" cy="380896"/>
          </a:xfrm>
          <a:custGeom>
            <a:avLst/>
            <a:gdLst/>
            <a:ahLst/>
            <a:cxnLst/>
            <a:rect l="l" t="t" r="r" b="b"/>
            <a:pathLst>
              <a:path w="860670" h="380896">
                <a:moveTo>
                  <a:pt x="0" y="0"/>
                </a:moveTo>
                <a:lnTo>
                  <a:pt x="860670" y="0"/>
                </a:lnTo>
                <a:lnTo>
                  <a:pt x="860670" y="380896"/>
                </a:lnTo>
                <a:lnTo>
                  <a:pt x="0" y="38089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r="-18307" b="-41349"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5664783" y="8320835"/>
            <a:ext cx="860670" cy="380896"/>
          </a:xfrm>
          <a:custGeom>
            <a:avLst/>
            <a:gdLst/>
            <a:ahLst/>
            <a:cxnLst/>
            <a:rect l="l" t="t" r="r" b="b"/>
            <a:pathLst>
              <a:path w="860670" h="380896">
                <a:moveTo>
                  <a:pt x="0" y="0"/>
                </a:moveTo>
                <a:lnTo>
                  <a:pt x="860670" y="0"/>
                </a:lnTo>
                <a:lnTo>
                  <a:pt x="860670" y="380896"/>
                </a:lnTo>
                <a:lnTo>
                  <a:pt x="0" y="38089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r="-18307" b="-41349"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2733847" y="9123880"/>
            <a:ext cx="935097" cy="268840"/>
          </a:xfrm>
          <a:custGeom>
            <a:avLst/>
            <a:gdLst/>
            <a:ahLst/>
            <a:cxnLst/>
            <a:rect l="l" t="t" r="r" b="b"/>
            <a:pathLst>
              <a:path w="935097" h="268840">
                <a:moveTo>
                  <a:pt x="0" y="0"/>
                </a:moveTo>
                <a:lnTo>
                  <a:pt x="935097" y="0"/>
                </a:lnTo>
                <a:lnTo>
                  <a:pt x="935097" y="268840"/>
                </a:lnTo>
                <a:lnTo>
                  <a:pt x="0" y="26884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8278677" y="847696"/>
            <a:ext cx="499502" cy="432694"/>
          </a:xfrm>
          <a:custGeom>
            <a:avLst/>
            <a:gdLst/>
            <a:ahLst/>
            <a:cxnLst/>
            <a:rect l="l" t="t" r="r" b="b"/>
            <a:pathLst>
              <a:path w="499502" h="432694">
                <a:moveTo>
                  <a:pt x="0" y="0"/>
                </a:moveTo>
                <a:lnTo>
                  <a:pt x="499502" y="0"/>
                </a:lnTo>
                <a:lnTo>
                  <a:pt x="499502" y="432694"/>
                </a:lnTo>
                <a:lnTo>
                  <a:pt x="0" y="43269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 flipV="1">
            <a:off x="17009549" y="5707551"/>
            <a:ext cx="499502" cy="432694"/>
          </a:xfrm>
          <a:custGeom>
            <a:avLst/>
            <a:gdLst/>
            <a:ahLst/>
            <a:cxnLst/>
            <a:rect l="l" t="t" r="r" b="b"/>
            <a:pathLst>
              <a:path w="499502" h="432694">
                <a:moveTo>
                  <a:pt x="0" y="432694"/>
                </a:moveTo>
                <a:lnTo>
                  <a:pt x="499502" y="432694"/>
                </a:lnTo>
                <a:lnTo>
                  <a:pt x="499502" y="0"/>
                </a:lnTo>
                <a:lnTo>
                  <a:pt x="0" y="0"/>
                </a:lnTo>
                <a:lnTo>
                  <a:pt x="0" y="432694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5422617" y="8701731"/>
            <a:ext cx="499502" cy="432694"/>
          </a:xfrm>
          <a:custGeom>
            <a:avLst/>
            <a:gdLst/>
            <a:ahLst/>
            <a:cxnLst/>
            <a:rect l="l" t="t" r="r" b="b"/>
            <a:pathLst>
              <a:path w="499502" h="432694">
                <a:moveTo>
                  <a:pt x="0" y="0"/>
                </a:moveTo>
                <a:lnTo>
                  <a:pt x="499502" y="0"/>
                </a:lnTo>
                <a:lnTo>
                  <a:pt x="499502" y="432694"/>
                </a:lnTo>
                <a:lnTo>
                  <a:pt x="0" y="43269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3212547" y="2512703"/>
            <a:ext cx="12746552" cy="58960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 rtl="1">
              <a:lnSpc>
                <a:spcPts val="6708"/>
              </a:lnSpc>
              <a:spcBef>
                <a:spcPct val="0"/>
              </a:spcBef>
            </a:pPr>
            <a:r>
              <a:rPr lang="ar-EG" sz="4791">
                <a:solidFill>
                  <a:srgbClr val="000000"/>
                </a:solidFill>
                <a:latin typeface="29LT Riwaya"/>
                <a:ea typeface="29LT Riwaya"/>
                <a:cs typeface="29LT Riwaya"/>
                <a:sym typeface="29LT Riwaya"/>
                <a:rtl/>
              </a:rPr>
              <a:t>اختيار المصادر الموثوقة</a:t>
            </a:r>
          </a:p>
          <a:p>
            <a:pPr algn="r" rtl="1">
              <a:lnSpc>
                <a:spcPts val="6708"/>
              </a:lnSpc>
              <a:spcBef>
                <a:spcPct val="0"/>
              </a:spcBef>
            </a:pPr>
            <a:r>
              <a:rPr lang="ar-EG" sz="4791">
                <a:solidFill>
                  <a:srgbClr val="000000"/>
                </a:solidFill>
                <a:latin typeface="29LT Riwaya"/>
                <a:ea typeface="29LT Riwaya"/>
                <a:cs typeface="29LT Riwaya"/>
                <a:sym typeface="29LT Riwaya"/>
                <a:rtl/>
              </a:rPr>
              <a:t>اعتمدي على المواقع ذات النطاقات الرسمية مثل:</a:t>
            </a:r>
          </a:p>
          <a:p>
            <a:pPr marL="1034550" lvl="1" indent="-517275" algn="r" rtl="1">
              <a:lnSpc>
                <a:spcPts val="6708"/>
              </a:lnSpc>
              <a:spcBef>
                <a:spcPct val="0"/>
              </a:spcBef>
              <a:buFont typeface="Arial"/>
              <a:buChar char="•"/>
            </a:pPr>
            <a:r>
              <a:rPr lang="en-US" sz="4791">
                <a:solidFill>
                  <a:srgbClr val="000000"/>
                </a:solidFill>
                <a:latin typeface="29LT Riwaya"/>
                <a:ea typeface="29LT Riwaya"/>
                <a:cs typeface="29LT Riwaya"/>
                <a:sym typeface="29LT Riwaya"/>
              </a:rPr>
              <a:t>‎**.edu</a:t>
            </a:r>
            <a:r>
              <a:rPr lang="ar-EG" sz="4791">
                <a:solidFill>
                  <a:srgbClr val="000000"/>
                </a:solidFill>
                <a:latin typeface="29LT Riwaya"/>
                <a:ea typeface="29LT Riwaya"/>
                <a:cs typeface="29LT Riwaya"/>
                <a:sym typeface="29LT Riwaya"/>
                <a:rtl/>
              </a:rPr>
              <a:t>** (تعليمي)</a:t>
            </a:r>
          </a:p>
          <a:p>
            <a:pPr marL="1034550" lvl="1" indent="-517275" algn="r" rtl="1">
              <a:lnSpc>
                <a:spcPts val="6708"/>
              </a:lnSpc>
              <a:spcBef>
                <a:spcPct val="0"/>
              </a:spcBef>
              <a:buFont typeface="Arial"/>
              <a:buChar char="•"/>
            </a:pPr>
            <a:r>
              <a:rPr lang="en-US" sz="4791">
                <a:solidFill>
                  <a:srgbClr val="000000"/>
                </a:solidFill>
                <a:latin typeface="29LT Riwaya"/>
                <a:ea typeface="29LT Riwaya"/>
                <a:cs typeface="29LT Riwaya"/>
                <a:sym typeface="29LT Riwaya"/>
              </a:rPr>
              <a:t>‎**.gov</a:t>
            </a:r>
            <a:r>
              <a:rPr lang="ar-EG" sz="4791">
                <a:solidFill>
                  <a:srgbClr val="000000"/>
                </a:solidFill>
                <a:latin typeface="29LT Riwaya"/>
                <a:ea typeface="29LT Riwaya"/>
                <a:cs typeface="29LT Riwaya"/>
                <a:sym typeface="29LT Riwaya"/>
                <a:rtl/>
              </a:rPr>
              <a:t>** (حكومي)</a:t>
            </a:r>
          </a:p>
          <a:p>
            <a:pPr marL="1034550" lvl="1" indent="-517275" algn="r" rtl="1">
              <a:lnSpc>
                <a:spcPts val="6708"/>
              </a:lnSpc>
              <a:spcBef>
                <a:spcPct val="0"/>
              </a:spcBef>
              <a:buFont typeface="Arial"/>
              <a:buChar char="•"/>
            </a:pPr>
            <a:r>
              <a:rPr lang="en-US" sz="4791">
                <a:solidFill>
                  <a:srgbClr val="000000"/>
                </a:solidFill>
                <a:latin typeface="29LT Riwaya"/>
                <a:ea typeface="29LT Riwaya"/>
                <a:cs typeface="29LT Riwaya"/>
                <a:sym typeface="29LT Riwaya"/>
              </a:rPr>
              <a:t>‎**.org</a:t>
            </a:r>
            <a:r>
              <a:rPr lang="ar-EG" sz="4791">
                <a:solidFill>
                  <a:srgbClr val="000000"/>
                </a:solidFill>
                <a:latin typeface="29LT Riwaya"/>
                <a:ea typeface="29LT Riwaya"/>
                <a:cs typeface="29LT Riwaya"/>
                <a:sym typeface="29LT Riwaya"/>
                <a:rtl/>
              </a:rPr>
              <a:t>** (منظمات غير ربحية)</a:t>
            </a:r>
          </a:p>
          <a:p>
            <a:pPr algn="r" rtl="1">
              <a:lnSpc>
                <a:spcPts val="6708"/>
              </a:lnSpc>
              <a:spcBef>
                <a:spcPct val="0"/>
              </a:spcBef>
            </a:pPr>
            <a:r>
              <a:rPr lang="ar-EG" sz="4791">
                <a:solidFill>
                  <a:srgbClr val="000000"/>
                </a:solidFill>
                <a:latin typeface="29LT Riwaya"/>
                <a:ea typeface="29LT Riwaya"/>
                <a:cs typeface="29LT Riwaya"/>
                <a:sym typeface="29LT Riwaya"/>
                <a:rtl/>
              </a:rPr>
              <a:t>وتجنبي المواقع المجهولة أو التي تفتقر إلى مراجع.</a:t>
            </a:r>
          </a:p>
          <a:p>
            <a:pPr algn="r" rtl="1">
              <a:lnSpc>
                <a:spcPts val="6708"/>
              </a:lnSpc>
              <a:spcBef>
                <a:spcPct val="0"/>
              </a:spcBef>
            </a:pPr>
            <a:endParaRPr lang="ar-EG" sz="4791">
              <a:solidFill>
                <a:srgbClr val="000000"/>
              </a:solidFill>
              <a:latin typeface="29LT Riwaya"/>
              <a:ea typeface="29LT Riwaya"/>
              <a:cs typeface="29LT Riwaya"/>
              <a:sym typeface="29LT Riwaya"/>
              <a:rtl/>
            </a:endParaRPr>
          </a:p>
        </p:txBody>
      </p:sp>
      <p:sp>
        <p:nvSpPr>
          <p:cNvPr id="12" name="Freeform 12"/>
          <p:cNvSpPr/>
          <p:nvPr/>
        </p:nvSpPr>
        <p:spPr>
          <a:xfrm>
            <a:off x="1028700" y="3222420"/>
            <a:ext cx="4039065" cy="3842160"/>
          </a:xfrm>
          <a:custGeom>
            <a:avLst/>
            <a:gdLst/>
            <a:ahLst/>
            <a:cxnLst/>
            <a:rect l="l" t="t" r="r" b="b"/>
            <a:pathLst>
              <a:path w="4039065" h="3842160">
                <a:moveTo>
                  <a:pt x="0" y="0"/>
                </a:moveTo>
                <a:lnTo>
                  <a:pt x="4039065" y="0"/>
                </a:lnTo>
                <a:lnTo>
                  <a:pt x="4039065" y="3842160"/>
                </a:lnTo>
                <a:lnTo>
                  <a:pt x="0" y="384216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3" name="TextBox 13"/>
          <p:cNvSpPr txBox="1"/>
          <p:nvPr/>
        </p:nvSpPr>
        <p:spPr>
          <a:xfrm>
            <a:off x="3335466" y="541502"/>
            <a:ext cx="12500712" cy="9735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7919"/>
              </a:lnSpc>
              <a:spcBef>
                <a:spcPct val="0"/>
              </a:spcBef>
            </a:pPr>
            <a:r>
              <a:rPr lang="ar-EG" sz="5657" b="1">
                <a:solidFill>
                  <a:srgbClr val="F06589"/>
                </a:solidFill>
                <a:latin typeface="29LT Riwaya Bold"/>
                <a:ea typeface="29LT Riwaya Bold"/>
                <a:cs typeface="29LT Riwaya Bold"/>
                <a:sym typeface="29LT Riwaya Bold"/>
                <a:rtl/>
              </a:rPr>
              <a:t>خطوات البحث الآمن: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5736125" y="-1523175"/>
            <a:ext cx="5103750" cy="5103750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BADDBF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139700" y="111125"/>
              <a:ext cx="533400" cy="561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6347156" y="1934127"/>
            <a:ext cx="860670" cy="380896"/>
          </a:xfrm>
          <a:custGeom>
            <a:avLst/>
            <a:gdLst/>
            <a:ahLst/>
            <a:cxnLst/>
            <a:rect l="l" t="t" r="r" b="b"/>
            <a:pathLst>
              <a:path w="860670" h="380896">
                <a:moveTo>
                  <a:pt x="0" y="0"/>
                </a:moveTo>
                <a:lnTo>
                  <a:pt x="860670" y="0"/>
                </a:lnTo>
                <a:lnTo>
                  <a:pt x="860670" y="380896"/>
                </a:lnTo>
                <a:lnTo>
                  <a:pt x="0" y="38089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r="-18307" b="-41349"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5664783" y="8320835"/>
            <a:ext cx="860670" cy="380896"/>
          </a:xfrm>
          <a:custGeom>
            <a:avLst/>
            <a:gdLst/>
            <a:ahLst/>
            <a:cxnLst/>
            <a:rect l="l" t="t" r="r" b="b"/>
            <a:pathLst>
              <a:path w="860670" h="380896">
                <a:moveTo>
                  <a:pt x="0" y="0"/>
                </a:moveTo>
                <a:lnTo>
                  <a:pt x="860670" y="0"/>
                </a:lnTo>
                <a:lnTo>
                  <a:pt x="860670" y="380896"/>
                </a:lnTo>
                <a:lnTo>
                  <a:pt x="0" y="38089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r="-18307" b="-41349"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2733847" y="9123880"/>
            <a:ext cx="935097" cy="268840"/>
          </a:xfrm>
          <a:custGeom>
            <a:avLst/>
            <a:gdLst/>
            <a:ahLst/>
            <a:cxnLst/>
            <a:rect l="l" t="t" r="r" b="b"/>
            <a:pathLst>
              <a:path w="935097" h="268840">
                <a:moveTo>
                  <a:pt x="0" y="0"/>
                </a:moveTo>
                <a:lnTo>
                  <a:pt x="935097" y="0"/>
                </a:lnTo>
                <a:lnTo>
                  <a:pt x="935097" y="268840"/>
                </a:lnTo>
                <a:lnTo>
                  <a:pt x="0" y="26884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8278677" y="847696"/>
            <a:ext cx="499502" cy="432694"/>
          </a:xfrm>
          <a:custGeom>
            <a:avLst/>
            <a:gdLst/>
            <a:ahLst/>
            <a:cxnLst/>
            <a:rect l="l" t="t" r="r" b="b"/>
            <a:pathLst>
              <a:path w="499502" h="432694">
                <a:moveTo>
                  <a:pt x="0" y="0"/>
                </a:moveTo>
                <a:lnTo>
                  <a:pt x="499502" y="0"/>
                </a:lnTo>
                <a:lnTo>
                  <a:pt x="499502" y="432694"/>
                </a:lnTo>
                <a:lnTo>
                  <a:pt x="0" y="43269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 flipV="1">
            <a:off x="17009549" y="5707551"/>
            <a:ext cx="499502" cy="432694"/>
          </a:xfrm>
          <a:custGeom>
            <a:avLst/>
            <a:gdLst/>
            <a:ahLst/>
            <a:cxnLst/>
            <a:rect l="l" t="t" r="r" b="b"/>
            <a:pathLst>
              <a:path w="499502" h="432694">
                <a:moveTo>
                  <a:pt x="0" y="432694"/>
                </a:moveTo>
                <a:lnTo>
                  <a:pt x="499502" y="432694"/>
                </a:lnTo>
                <a:lnTo>
                  <a:pt x="499502" y="0"/>
                </a:lnTo>
                <a:lnTo>
                  <a:pt x="0" y="0"/>
                </a:lnTo>
                <a:lnTo>
                  <a:pt x="0" y="432694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5422617" y="8701731"/>
            <a:ext cx="499502" cy="432694"/>
          </a:xfrm>
          <a:custGeom>
            <a:avLst/>
            <a:gdLst/>
            <a:ahLst/>
            <a:cxnLst/>
            <a:rect l="l" t="t" r="r" b="b"/>
            <a:pathLst>
              <a:path w="499502" h="432694">
                <a:moveTo>
                  <a:pt x="0" y="0"/>
                </a:moveTo>
                <a:lnTo>
                  <a:pt x="499502" y="0"/>
                </a:lnTo>
                <a:lnTo>
                  <a:pt x="499502" y="432694"/>
                </a:lnTo>
                <a:lnTo>
                  <a:pt x="0" y="43269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5422617" y="2444817"/>
            <a:ext cx="10944798" cy="56509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 rtl="1">
              <a:lnSpc>
                <a:spcPts val="7522"/>
              </a:lnSpc>
              <a:spcBef>
                <a:spcPct val="0"/>
              </a:spcBef>
            </a:pPr>
            <a:r>
              <a:rPr lang="ar-EG" sz="5372">
                <a:solidFill>
                  <a:srgbClr val="000000"/>
                </a:solidFill>
                <a:latin typeface="29LT Riwaya"/>
                <a:ea typeface="29LT Riwaya"/>
                <a:cs typeface="29LT Riwaya"/>
                <a:sym typeface="29LT Riwaya"/>
                <a:rtl/>
              </a:rPr>
              <a:t>لتحقق من المعلومة</a:t>
            </a:r>
          </a:p>
          <a:p>
            <a:pPr marL="1160029" lvl="1" indent="-580015" algn="r" rtl="1">
              <a:lnSpc>
                <a:spcPts val="7522"/>
              </a:lnSpc>
              <a:spcBef>
                <a:spcPct val="0"/>
              </a:spcBef>
              <a:buFont typeface="Arial"/>
              <a:buChar char="•"/>
            </a:pPr>
            <a:r>
              <a:rPr lang="ar-EG" sz="5372">
                <a:solidFill>
                  <a:srgbClr val="000000"/>
                </a:solidFill>
                <a:latin typeface="29LT Riwaya"/>
                <a:ea typeface="29LT Riwaya"/>
                <a:cs typeface="29LT Riwaya"/>
                <a:sym typeface="29LT Riwaya"/>
                <a:rtl/>
              </a:rPr>
              <a:t>اقرئي من أكثر من مصدر.</a:t>
            </a:r>
          </a:p>
          <a:p>
            <a:pPr marL="1160029" lvl="1" indent="-580015" algn="r" rtl="1">
              <a:lnSpc>
                <a:spcPts val="7522"/>
              </a:lnSpc>
              <a:spcBef>
                <a:spcPct val="0"/>
              </a:spcBef>
              <a:buFont typeface="Arial"/>
              <a:buChar char="•"/>
            </a:pPr>
            <a:r>
              <a:rPr lang="ar-EG" sz="5372">
                <a:solidFill>
                  <a:srgbClr val="000000"/>
                </a:solidFill>
                <a:latin typeface="29LT Riwaya"/>
                <a:ea typeface="29LT Riwaya"/>
                <a:cs typeface="29LT Riwaya"/>
                <a:sym typeface="29LT Riwaya"/>
                <a:rtl/>
              </a:rPr>
              <a:t>تأكدي من اسم الكاتب وتاريخ النشر.</a:t>
            </a:r>
          </a:p>
          <a:p>
            <a:pPr marL="1160029" lvl="1" indent="-580015" algn="r" rtl="1">
              <a:lnSpc>
                <a:spcPts val="7522"/>
              </a:lnSpc>
              <a:spcBef>
                <a:spcPct val="0"/>
              </a:spcBef>
              <a:buFont typeface="Arial"/>
              <a:buChar char="•"/>
            </a:pPr>
            <a:r>
              <a:rPr lang="ar-EG" sz="5372">
                <a:solidFill>
                  <a:srgbClr val="000000"/>
                </a:solidFill>
                <a:latin typeface="29LT Riwaya"/>
                <a:ea typeface="29LT Riwaya"/>
                <a:cs typeface="29LT Riwaya"/>
                <a:sym typeface="29LT Riwaya"/>
                <a:rtl/>
              </a:rPr>
              <a:t>راجعي ما إذا كان المحتوى مدعومًا بدراسات أو بيانات رسمية.</a:t>
            </a:r>
          </a:p>
          <a:p>
            <a:pPr algn="r" rtl="1">
              <a:lnSpc>
                <a:spcPts val="7522"/>
              </a:lnSpc>
              <a:spcBef>
                <a:spcPct val="0"/>
              </a:spcBef>
            </a:pPr>
            <a:endParaRPr lang="ar-EG" sz="5372">
              <a:solidFill>
                <a:srgbClr val="000000"/>
              </a:solidFill>
              <a:latin typeface="29LT Riwaya"/>
              <a:ea typeface="29LT Riwaya"/>
              <a:cs typeface="29LT Riwaya"/>
              <a:sym typeface="29LT Riwaya"/>
              <a:rtl/>
            </a:endParaRPr>
          </a:p>
        </p:txBody>
      </p:sp>
      <p:sp>
        <p:nvSpPr>
          <p:cNvPr id="12" name="Freeform 12"/>
          <p:cNvSpPr/>
          <p:nvPr/>
        </p:nvSpPr>
        <p:spPr>
          <a:xfrm>
            <a:off x="379427" y="3360673"/>
            <a:ext cx="4557415" cy="5126451"/>
          </a:xfrm>
          <a:custGeom>
            <a:avLst/>
            <a:gdLst/>
            <a:ahLst/>
            <a:cxnLst/>
            <a:rect l="l" t="t" r="r" b="b"/>
            <a:pathLst>
              <a:path w="4557415" h="5126451">
                <a:moveTo>
                  <a:pt x="0" y="0"/>
                </a:moveTo>
                <a:lnTo>
                  <a:pt x="4557415" y="0"/>
                </a:lnTo>
                <a:lnTo>
                  <a:pt x="4557415" y="5126450"/>
                </a:lnTo>
                <a:lnTo>
                  <a:pt x="0" y="512645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3" name="TextBox 13"/>
          <p:cNvSpPr txBox="1"/>
          <p:nvPr/>
        </p:nvSpPr>
        <p:spPr>
          <a:xfrm>
            <a:off x="3335466" y="541502"/>
            <a:ext cx="12500712" cy="9735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7919"/>
              </a:lnSpc>
              <a:spcBef>
                <a:spcPct val="0"/>
              </a:spcBef>
            </a:pPr>
            <a:r>
              <a:rPr lang="ar-EG" sz="5657" b="1">
                <a:solidFill>
                  <a:srgbClr val="F06589"/>
                </a:solidFill>
                <a:latin typeface="29LT Riwaya Bold"/>
                <a:ea typeface="29LT Riwaya Bold"/>
                <a:cs typeface="29LT Riwaya Bold"/>
                <a:sym typeface="29LT Riwaya Bold"/>
                <a:rtl/>
              </a:rPr>
              <a:t>خطوات البحث الآمن: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5736125" y="-1523175"/>
            <a:ext cx="5103750" cy="5103750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BADDBF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139700" y="111125"/>
              <a:ext cx="533400" cy="561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6347156" y="1934127"/>
            <a:ext cx="860670" cy="380896"/>
          </a:xfrm>
          <a:custGeom>
            <a:avLst/>
            <a:gdLst/>
            <a:ahLst/>
            <a:cxnLst/>
            <a:rect l="l" t="t" r="r" b="b"/>
            <a:pathLst>
              <a:path w="860670" h="380896">
                <a:moveTo>
                  <a:pt x="0" y="0"/>
                </a:moveTo>
                <a:lnTo>
                  <a:pt x="860670" y="0"/>
                </a:lnTo>
                <a:lnTo>
                  <a:pt x="860670" y="380896"/>
                </a:lnTo>
                <a:lnTo>
                  <a:pt x="0" y="38089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r="-18307" b="-41349"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5664783" y="8320835"/>
            <a:ext cx="860670" cy="380896"/>
          </a:xfrm>
          <a:custGeom>
            <a:avLst/>
            <a:gdLst/>
            <a:ahLst/>
            <a:cxnLst/>
            <a:rect l="l" t="t" r="r" b="b"/>
            <a:pathLst>
              <a:path w="860670" h="380896">
                <a:moveTo>
                  <a:pt x="0" y="0"/>
                </a:moveTo>
                <a:lnTo>
                  <a:pt x="860670" y="0"/>
                </a:lnTo>
                <a:lnTo>
                  <a:pt x="860670" y="380896"/>
                </a:lnTo>
                <a:lnTo>
                  <a:pt x="0" y="38089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r="-18307" b="-41349"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2733847" y="9123880"/>
            <a:ext cx="935097" cy="268840"/>
          </a:xfrm>
          <a:custGeom>
            <a:avLst/>
            <a:gdLst/>
            <a:ahLst/>
            <a:cxnLst/>
            <a:rect l="l" t="t" r="r" b="b"/>
            <a:pathLst>
              <a:path w="935097" h="268840">
                <a:moveTo>
                  <a:pt x="0" y="0"/>
                </a:moveTo>
                <a:lnTo>
                  <a:pt x="935097" y="0"/>
                </a:lnTo>
                <a:lnTo>
                  <a:pt x="935097" y="268840"/>
                </a:lnTo>
                <a:lnTo>
                  <a:pt x="0" y="26884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8278677" y="847696"/>
            <a:ext cx="499502" cy="432694"/>
          </a:xfrm>
          <a:custGeom>
            <a:avLst/>
            <a:gdLst/>
            <a:ahLst/>
            <a:cxnLst/>
            <a:rect l="l" t="t" r="r" b="b"/>
            <a:pathLst>
              <a:path w="499502" h="432694">
                <a:moveTo>
                  <a:pt x="0" y="0"/>
                </a:moveTo>
                <a:lnTo>
                  <a:pt x="499502" y="0"/>
                </a:lnTo>
                <a:lnTo>
                  <a:pt x="499502" y="432694"/>
                </a:lnTo>
                <a:lnTo>
                  <a:pt x="0" y="43269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 flipV="1">
            <a:off x="17009549" y="5707551"/>
            <a:ext cx="499502" cy="432694"/>
          </a:xfrm>
          <a:custGeom>
            <a:avLst/>
            <a:gdLst/>
            <a:ahLst/>
            <a:cxnLst/>
            <a:rect l="l" t="t" r="r" b="b"/>
            <a:pathLst>
              <a:path w="499502" h="432694">
                <a:moveTo>
                  <a:pt x="0" y="432694"/>
                </a:moveTo>
                <a:lnTo>
                  <a:pt x="499502" y="432694"/>
                </a:lnTo>
                <a:lnTo>
                  <a:pt x="499502" y="0"/>
                </a:lnTo>
                <a:lnTo>
                  <a:pt x="0" y="0"/>
                </a:lnTo>
                <a:lnTo>
                  <a:pt x="0" y="432694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5422617" y="8701731"/>
            <a:ext cx="499502" cy="432694"/>
          </a:xfrm>
          <a:custGeom>
            <a:avLst/>
            <a:gdLst/>
            <a:ahLst/>
            <a:cxnLst/>
            <a:rect l="l" t="t" r="r" b="b"/>
            <a:pathLst>
              <a:path w="499502" h="432694">
                <a:moveTo>
                  <a:pt x="0" y="0"/>
                </a:moveTo>
                <a:lnTo>
                  <a:pt x="499502" y="0"/>
                </a:lnTo>
                <a:lnTo>
                  <a:pt x="499502" y="432694"/>
                </a:lnTo>
                <a:lnTo>
                  <a:pt x="0" y="43269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5551856" y="2867473"/>
            <a:ext cx="10543261" cy="35879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7208"/>
              </a:lnSpc>
              <a:spcBef>
                <a:spcPct val="0"/>
              </a:spcBef>
            </a:pPr>
            <a:r>
              <a:rPr lang="ar-EG" sz="5149">
                <a:solidFill>
                  <a:srgbClr val="000000"/>
                </a:solidFill>
                <a:latin typeface="29LT Riwaya"/>
                <a:ea typeface="29LT Riwaya"/>
                <a:cs typeface="29LT Riwaya"/>
                <a:sym typeface="29LT Riwaya"/>
                <a:rtl/>
              </a:rPr>
              <a:t>احترام الحقوق الفكرية</a:t>
            </a:r>
          </a:p>
          <a:p>
            <a:pPr algn="ctr" rtl="1">
              <a:lnSpc>
                <a:spcPts val="7208"/>
              </a:lnSpc>
              <a:spcBef>
                <a:spcPct val="0"/>
              </a:spcBef>
            </a:pPr>
            <a:r>
              <a:rPr lang="ar-EG" sz="5149">
                <a:solidFill>
                  <a:srgbClr val="000000"/>
                </a:solidFill>
                <a:latin typeface="29LT Riwaya"/>
                <a:ea typeface="29LT Riwaya"/>
                <a:cs typeface="29LT Riwaya"/>
                <a:sym typeface="29LT Riwaya"/>
                <a:rtl/>
              </a:rPr>
              <a:t>عند استخدام المعلومة أو الصورة، اذكري المصدر.</a:t>
            </a:r>
          </a:p>
          <a:p>
            <a:pPr algn="ctr" rtl="1">
              <a:lnSpc>
                <a:spcPts val="7208"/>
              </a:lnSpc>
              <a:spcBef>
                <a:spcPct val="0"/>
              </a:spcBef>
            </a:pPr>
            <a:r>
              <a:rPr lang="ar-EG" sz="5149">
                <a:solidFill>
                  <a:srgbClr val="000000"/>
                </a:solidFill>
                <a:latin typeface="29LT Riwaya"/>
                <a:ea typeface="29LT Riwaya"/>
                <a:cs typeface="29LT Riwaya"/>
                <a:sym typeface="29LT Riwaya"/>
                <a:rtl/>
              </a:rPr>
              <a:t>لا تنسخي أو تشاركي محتوى دون إذن أو توثيق.</a:t>
            </a:r>
          </a:p>
        </p:txBody>
      </p:sp>
      <p:sp>
        <p:nvSpPr>
          <p:cNvPr id="12" name="Freeform 12"/>
          <p:cNvSpPr/>
          <p:nvPr/>
        </p:nvSpPr>
        <p:spPr>
          <a:xfrm>
            <a:off x="1028700" y="3235666"/>
            <a:ext cx="3776962" cy="4133474"/>
          </a:xfrm>
          <a:custGeom>
            <a:avLst/>
            <a:gdLst/>
            <a:ahLst/>
            <a:cxnLst/>
            <a:rect l="l" t="t" r="r" b="b"/>
            <a:pathLst>
              <a:path w="3776962" h="4133474">
                <a:moveTo>
                  <a:pt x="0" y="0"/>
                </a:moveTo>
                <a:lnTo>
                  <a:pt x="3776962" y="0"/>
                </a:lnTo>
                <a:lnTo>
                  <a:pt x="3776962" y="4133474"/>
                </a:lnTo>
                <a:lnTo>
                  <a:pt x="0" y="413347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3" name="TextBox 13"/>
          <p:cNvSpPr txBox="1"/>
          <p:nvPr/>
        </p:nvSpPr>
        <p:spPr>
          <a:xfrm>
            <a:off x="3335466" y="541502"/>
            <a:ext cx="12500712" cy="9735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7919"/>
              </a:lnSpc>
              <a:spcBef>
                <a:spcPct val="0"/>
              </a:spcBef>
            </a:pPr>
            <a:r>
              <a:rPr lang="ar-EG" sz="5657" b="1">
                <a:solidFill>
                  <a:srgbClr val="F06589"/>
                </a:solidFill>
                <a:latin typeface="29LT Riwaya Bold"/>
                <a:ea typeface="29LT Riwaya Bold"/>
                <a:cs typeface="29LT Riwaya Bold"/>
                <a:sym typeface="29LT Riwaya Bold"/>
                <a:rtl/>
              </a:rPr>
              <a:t>خطوات البحث الآمن: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5736125" y="-1523175"/>
            <a:ext cx="5103750" cy="5103750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BADDBF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139700" y="111125"/>
              <a:ext cx="533400" cy="561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6347156" y="1934127"/>
            <a:ext cx="860670" cy="380896"/>
          </a:xfrm>
          <a:custGeom>
            <a:avLst/>
            <a:gdLst/>
            <a:ahLst/>
            <a:cxnLst/>
            <a:rect l="l" t="t" r="r" b="b"/>
            <a:pathLst>
              <a:path w="860670" h="380896">
                <a:moveTo>
                  <a:pt x="0" y="0"/>
                </a:moveTo>
                <a:lnTo>
                  <a:pt x="860670" y="0"/>
                </a:lnTo>
                <a:lnTo>
                  <a:pt x="860670" y="380896"/>
                </a:lnTo>
                <a:lnTo>
                  <a:pt x="0" y="38089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r="-18307" b="-41349"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5664783" y="8320835"/>
            <a:ext cx="860670" cy="380896"/>
          </a:xfrm>
          <a:custGeom>
            <a:avLst/>
            <a:gdLst/>
            <a:ahLst/>
            <a:cxnLst/>
            <a:rect l="l" t="t" r="r" b="b"/>
            <a:pathLst>
              <a:path w="860670" h="380896">
                <a:moveTo>
                  <a:pt x="0" y="0"/>
                </a:moveTo>
                <a:lnTo>
                  <a:pt x="860670" y="0"/>
                </a:lnTo>
                <a:lnTo>
                  <a:pt x="860670" y="380896"/>
                </a:lnTo>
                <a:lnTo>
                  <a:pt x="0" y="38089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r="-18307" b="-41349"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2733847" y="9123880"/>
            <a:ext cx="935097" cy="268840"/>
          </a:xfrm>
          <a:custGeom>
            <a:avLst/>
            <a:gdLst/>
            <a:ahLst/>
            <a:cxnLst/>
            <a:rect l="l" t="t" r="r" b="b"/>
            <a:pathLst>
              <a:path w="935097" h="268840">
                <a:moveTo>
                  <a:pt x="0" y="0"/>
                </a:moveTo>
                <a:lnTo>
                  <a:pt x="935097" y="0"/>
                </a:lnTo>
                <a:lnTo>
                  <a:pt x="935097" y="268840"/>
                </a:lnTo>
                <a:lnTo>
                  <a:pt x="0" y="26884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8278677" y="847696"/>
            <a:ext cx="499502" cy="432694"/>
          </a:xfrm>
          <a:custGeom>
            <a:avLst/>
            <a:gdLst/>
            <a:ahLst/>
            <a:cxnLst/>
            <a:rect l="l" t="t" r="r" b="b"/>
            <a:pathLst>
              <a:path w="499502" h="432694">
                <a:moveTo>
                  <a:pt x="0" y="0"/>
                </a:moveTo>
                <a:lnTo>
                  <a:pt x="499502" y="0"/>
                </a:lnTo>
                <a:lnTo>
                  <a:pt x="499502" y="432694"/>
                </a:lnTo>
                <a:lnTo>
                  <a:pt x="0" y="43269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 flipV="1">
            <a:off x="17009549" y="5707551"/>
            <a:ext cx="499502" cy="432694"/>
          </a:xfrm>
          <a:custGeom>
            <a:avLst/>
            <a:gdLst/>
            <a:ahLst/>
            <a:cxnLst/>
            <a:rect l="l" t="t" r="r" b="b"/>
            <a:pathLst>
              <a:path w="499502" h="432694">
                <a:moveTo>
                  <a:pt x="0" y="432694"/>
                </a:moveTo>
                <a:lnTo>
                  <a:pt x="499502" y="432694"/>
                </a:lnTo>
                <a:lnTo>
                  <a:pt x="499502" y="0"/>
                </a:lnTo>
                <a:lnTo>
                  <a:pt x="0" y="0"/>
                </a:lnTo>
                <a:lnTo>
                  <a:pt x="0" y="432694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5422617" y="8701731"/>
            <a:ext cx="499502" cy="432694"/>
          </a:xfrm>
          <a:custGeom>
            <a:avLst/>
            <a:gdLst/>
            <a:ahLst/>
            <a:cxnLst/>
            <a:rect l="l" t="t" r="r" b="b"/>
            <a:pathLst>
              <a:path w="499502" h="432694">
                <a:moveTo>
                  <a:pt x="0" y="0"/>
                </a:moveTo>
                <a:lnTo>
                  <a:pt x="499502" y="0"/>
                </a:lnTo>
                <a:lnTo>
                  <a:pt x="499502" y="432694"/>
                </a:lnTo>
                <a:lnTo>
                  <a:pt x="0" y="43269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1028700" y="3235666"/>
            <a:ext cx="3776962" cy="4133474"/>
          </a:xfrm>
          <a:custGeom>
            <a:avLst/>
            <a:gdLst/>
            <a:ahLst/>
            <a:cxnLst/>
            <a:rect l="l" t="t" r="r" b="b"/>
            <a:pathLst>
              <a:path w="3776962" h="4133474">
                <a:moveTo>
                  <a:pt x="0" y="0"/>
                </a:moveTo>
                <a:lnTo>
                  <a:pt x="3776962" y="0"/>
                </a:lnTo>
                <a:lnTo>
                  <a:pt x="3776962" y="4133474"/>
                </a:lnTo>
                <a:lnTo>
                  <a:pt x="0" y="413347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2" name="TextBox 12"/>
          <p:cNvSpPr txBox="1"/>
          <p:nvPr/>
        </p:nvSpPr>
        <p:spPr>
          <a:xfrm>
            <a:off x="3444231" y="484787"/>
            <a:ext cx="12500712" cy="9735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7919"/>
              </a:lnSpc>
              <a:spcBef>
                <a:spcPct val="0"/>
              </a:spcBef>
            </a:pPr>
            <a:r>
              <a:rPr lang="ar-EG" sz="5657" b="1">
                <a:solidFill>
                  <a:srgbClr val="F06589"/>
                </a:solidFill>
                <a:latin typeface="29LT Riwaya Bold"/>
                <a:ea typeface="29LT Riwaya Bold"/>
                <a:cs typeface="29LT Riwaya Bold"/>
                <a:sym typeface="29LT Riwaya Bold"/>
                <a:rtl/>
              </a:rPr>
              <a:t>ختاماً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4124140" y="2602537"/>
            <a:ext cx="12242992" cy="50270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4897"/>
              </a:lnSpc>
              <a:spcBef>
                <a:spcPct val="0"/>
              </a:spcBef>
            </a:pPr>
            <a:r>
              <a:rPr lang="ar-EG" sz="3498" b="1" dirty="0">
                <a:solidFill>
                  <a:srgbClr val="000000"/>
                </a:solidFill>
                <a:latin typeface="29LT Riwaya Bold"/>
                <a:ea typeface="29LT Riwaya Bold"/>
                <a:cs typeface="29LT Riwaya Bold"/>
                <a:sym typeface="29LT Riwaya Bold"/>
                <a:rtl/>
              </a:rPr>
              <a:t>في نهاية ورشتنا، نتذكر أن التعلم الحقيقي لا يتوقف عند حدود المدرسة أو القاعة التدريبية،</a:t>
            </a:r>
          </a:p>
          <a:p>
            <a:pPr algn="ctr" rtl="1">
              <a:lnSpc>
                <a:spcPts val="4897"/>
              </a:lnSpc>
              <a:spcBef>
                <a:spcPct val="0"/>
              </a:spcBef>
            </a:pPr>
            <a:r>
              <a:rPr lang="ar-EG" sz="3498" b="1" dirty="0">
                <a:solidFill>
                  <a:srgbClr val="000000"/>
                </a:solidFill>
                <a:latin typeface="29LT Riwaya Bold"/>
                <a:ea typeface="29LT Riwaya Bold"/>
                <a:cs typeface="29LT Riwaya Bold"/>
                <a:sym typeface="29LT Riwaya Bold"/>
                <a:rtl/>
              </a:rPr>
              <a:t> بل يبدأ من رغبتنا في تطوير أنفسنا والبحث عن المعرفة بطريقة آمنة وواعية.</a:t>
            </a:r>
          </a:p>
          <a:p>
            <a:pPr algn="ctr" rtl="1">
              <a:lnSpc>
                <a:spcPts val="4897"/>
              </a:lnSpc>
              <a:spcBef>
                <a:spcPct val="0"/>
              </a:spcBef>
            </a:pPr>
            <a:r>
              <a:rPr lang="ar-SA" sz="3498" b="1" dirty="0">
                <a:solidFill>
                  <a:srgbClr val="000000"/>
                </a:solidFill>
                <a:latin typeface="29LT Riwaya Bold"/>
                <a:ea typeface="29LT Riwaya Bold"/>
                <a:cs typeface="29LT Riwaya Bold"/>
                <a:sym typeface="29LT Riwaya Bold"/>
                <a:rtl/>
              </a:rPr>
              <a:t>فالطالب</a:t>
            </a:r>
            <a:r>
              <a:rPr lang="ar-EG" sz="3498" b="1" dirty="0">
                <a:solidFill>
                  <a:srgbClr val="000000"/>
                </a:solidFill>
                <a:latin typeface="29LT Riwaya Bold"/>
                <a:ea typeface="29LT Riwaya Bold"/>
                <a:cs typeface="29LT Riwaya Bold"/>
                <a:sym typeface="29LT Riwaya Bold"/>
                <a:rtl/>
              </a:rPr>
              <a:t>ة </a:t>
            </a:r>
            <a:r>
              <a:rPr lang="ar-SA" sz="3498" b="1" dirty="0">
                <a:solidFill>
                  <a:srgbClr val="000000"/>
                </a:solidFill>
                <a:latin typeface="29LT Riwaya Bold"/>
                <a:ea typeface="29LT Riwaya Bold"/>
                <a:cs typeface="29LT Riwaya Bold"/>
                <a:sym typeface="29LT Riwaya Bold"/>
                <a:rtl/>
              </a:rPr>
              <a:t> المتعلمة </a:t>
            </a:r>
            <a:r>
              <a:rPr lang="ar-EG" sz="3498" b="1" dirty="0">
                <a:solidFill>
                  <a:srgbClr val="000000"/>
                </a:solidFill>
                <a:latin typeface="29LT Riwaya Bold"/>
                <a:ea typeface="29LT Riwaya Bold"/>
                <a:cs typeface="29LT Riwaya Bold"/>
                <a:sym typeface="29LT Riwaya Bold"/>
                <a:rtl/>
              </a:rPr>
              <a:t>ذاتيًا هي </a:t>
            </a:r>
            <a:r>
              <a:rPr lang="ar-SA" sz="3498" b="1" dirty="0">
                <a:solidFill>
                  <a:srgbClr val="000000"/>
                </a:solidFill>
                <a:latin typeface="29LT Riwaya Bold"/>
                <a:ea typeface="29LT Riwaya Bold"/>
                <a:cs typeface="29LT Riwaya Bold"/>
                <a:sym typeface="29LT Riwaya Bold"/>
                <a:rtl/>
              </a:rPr>
              <a:t>طالبة</a:t>
            </a:r>
            <a:r>
              <a:rPr lang="ar-EG" sz="3498" b="1" dirty="0">
                <a:solidFill>
                  <a:srgbClr val="000000"/>
                </a:solidFill>
                <a:latin typeface="29LT Riwaya Bold"/>
                <a:ea typeface="29LT Riwaya Bold"/>
                <a:cs typeface="29LT Riwaya Bold"/>
                <a:sym typeface="29LT Riwaya Bold"/>
                <a:rtl/>
              </a:rPr>
              <a:t> ملهمة،</a:t>
            </a:r>
          </a:p>
          <a:p>
            <a:pPr algn="ctr" rtl="1">
              <a:lnSpc>
                <a:spcPts val="4897"/>
              </a:lnSpc>
              <a:spcBef>
                <a:spcPct val="0"/>
              </a:spcBef>
            </a:pPr>
            <a:r>
              <a:rPr lang="ar-EG" sz="3498" b="1" dirty="0">
                <a:solidFill>
                  <a:srgbClr val="000000"/>
                </a:solidFill>
                <a:latin typeface="29LT Riwaya Bold"/>
                <a:ea typeface="29LT Riwaya Bold"/>
                <a:cs typeface="29LT Riwaya Bold"/>
                <a:sym typeface="29LT Riwaya Bold"/>
                <a:rtl/>
              </a:rPr>
              <a:t> تبحث، تتحقق، وتشارك المعرفة بثقة ومسؤولية.</a:t>
            </a:r>
          </a:p>
          <a:p>
            <a:pPr algn="ctr" rtl="1">
              <a:lnSpc>
                <a:spcPts val="4897"/>
              </a:lnSpc>
              <a:spcBef>
                <a:spcPct val="0"/>
              </a:spcBef>
            </a:pPr>
            <a:r>
              <a:rPr lang="ar-EG" sz="3498" b="1" dirty="0">
                <a:solidFill>
                  <a:srgbClr val="000000"/>
                </a:solidFill>
                <a:latin typeface="29LT Riwaya Bold"/>
                <a:ea typeface="29LT Riwaya Bold"/>
                <a:cs typeface="29LT Riwaya Bold"/>
                <a:sym typeface="29LT Riwaya Bold"/>
                <a:rtl/>
              </a:rPr>
              <a:t>دعونا نجعل من الإنترنت جسرًا للتعلم، لا مصدرًا للتشتت،</a:t>
            </a:r>
          </a:p>
          <a:p>
            <a:pPr algn="ctr" rtl="1">
              <a:lnSpc>
                <a:spcPts val="4897"/>
              </a:lnSpc>
              <a:spcBef>
                <a:spcPct val="0"/>
              </a:spcBef>
            </a:pPr>
            <a:r>
              <a:rPr lang="ar-EG" sz="3498" b="1" dirty="0">
                <a:solidFill>
                  <a:srgbClr val="000000"/>
                </a:solidFill>
                <a:latin typeface="29LT Riwaya Bold"/>
                <a:ea typeface="29LT Riwaya Bold"/>
                <a:cs typeface="29LT Riwaya Bold"/>
                <a:sym typeface="29LT Riwaya Bold"/>
                <a:rtl/>
              </a:rPr>
              <a:t> ومن مهاراتنا الرقمية أدوات تصنع فرقًا في تعليمنا .</a:t>
            </a:r>
          </a:p>
          <a:p>
            <a:pPr algn="ctr" rtl="1">
              <a:lnSpc>
                <a:spcPts val="4897"/>
              </a:lnSpc>
              <a:spcBef>
                <a:spcPct val="0"/>
              </a:spcBef>
            </a:pPr>
            <a:r>
              <a:rPr lang="ar-EG" sz="3498" b="1" dirty="0">
                <a:solidFill>
                  <a:srgbClr val="000000"/>
                </a:solidFill>
                <a:latin typeface="29LT Riwaya Bold"/>
                <a:ea typeface="29LT Riwaya Bold"/>
                <a:cs typeface="29LT Riwaya Bold"/>
                <a:sym typeface="29LT Riwaya Bold"/>
                <a:rtl/>
              </a:rPr>
              <a:t>🌟 تعلمي… تحققي… وكوني قدوة في التعلم الآمن والواعي.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899</Words>
  <Application>Microsoft Office PowerPoint</Application>
  <PresentationFormat>مخصص</PresentationFormat>
  <Paragraphs>113</Paragraphs>
  <Slides>23</Slides>
  <Notes>0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4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23</vt:i4>
      </vt:variant>
    </vt:vector>
  </HeadingPairs>
  <TitlesOfParts>
    <vt:vector size="28" baseType="lpstr">
      <vt:lpstr>Arial</vt:lpstr>
      <vt:lpstr>29LT Riwaya Bold</vt:lpstr>
      <vt:lpstr>29LT Riwaya</vt:lpstr>
      <vt:lpstr>Calibri</vt:lpstr>
      <vt:lpstr>Office Theme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ورشة عمل</dc:title>
  <cp:lastModifiedBy>Amal .</cp:lastModifiedBy>
  <cp:revision>3</cp:revision>
  <dcterms:created xsi:type="dcterms:W3CDTF">2006-08-16T00:00:00Z</dcterms:created>
  <dcterms:modified xsi:type="dcterms:W3CDTF">2026-01-28T14:50:44Z</dcterms:modified>
  <dc:identifier>DAG3TB7unXk</dc:identifier>
</cp:coreProperties>
</file>