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</p:sldIdLst>
  <p:sldSz cx="18288000" cy="10287000"/>
  <p:notesSz cx="6858000" cy="9144000"/>
  <p:embeddedFontLst>
    <p:embeddedFont>
      <p:font typeface="Helvetica World Bold" panose="020B0604020202020204" charset="-128"/>
      <p:regular r:id="rId36"/>
    </p:embeddedFont>
    <p:embeddedFont>
      <p:font typeface="HS Headline" panose="020B0604020202020204" charset="-78"/>
      <p:regular r:id="rId3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1" d="100"/>
          <a:sy n="61" d="100"/>
        </p:scale>
        <p:origin x="78" y="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2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6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sv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0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0" y="0"/>
            <a:ext cx="5375703" cy="5986861"/>
          </a:xfrm>
          <a:custGeom>
            <a:avLst/>
            <a:gdLst/>
            <a:ahLst/>
            <a:cxnLst/>
            <a:rect l="l" t="t" r="r" b="b"/>
            <a:pathLst>
              <a:path w="5375703" h="5986861">
                <a:moveTo>
                  <a:pt x="5375703" y="0"/>
                </a:moveTo>
                <a:lnTo>
                  <a:pt x="0" y="0"/>
                </a:lnTo>
                <a:lnTo>
                  <a:pt x="0" y="5986861"/>
                </a:lnTo>
                <a:lnTo>
                  <a:pt x="5375703" y="5986861"/>
                </a:lnTo>
                <a:lnTo>
                  <a:pt x="5375703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2364665" y="2280760"/>
            <a:ext cx="13558669" cy="40347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3966"/>
              </a:lnSpc>
            </a:pPr>
            <a:r>
              <a:rPr lang="ar-SA" sz="8516" spc="-417" dirty="0">
                <a:solidFill>
                  <a:srgbClr val="323232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محطة </a:t>
            </a:r>
            <a:r>
              <a:rPr lang="ar-EG" sz="8516" spc="-417" dirty="0">
                <a:solidFill>
                  <a:srgbClr val="323232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 </a:t>
            </a:r>
          </a:p>
          <a:p>
            <a:pPr algn="ctr" rtl="1">
              <a:lnSpc>
                <a:spcPts val="18012"/>
              </a:lnSpc>
            </a:pPr>
            <a:r>
              <a:rPr lang="ar-EG" sz="10983" spc="-538" dirty="0">
                <a:solidFill>
                  <a:srgbClr val="467B5E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رمضان وأثره في حياتنا </a:t>
            </a:r>
          </a:p>
        </p:txBody>
      </p:sp>
      <p:sp>
        <p:nvSpPr>
          <p:cNvPr id="4" name="Freeform 4"/>
          <p:cNvSpPr/>
          <p:nvPr/>
        </p:nvSpPr>
        <p:spPr>
          <a:xfrm>
            <a:off x="7691783" y="-818101"/>
            <a:ext cx="3282340" cy="3282340"/>
          </a:xfrm>
          <a:custGeom>
            <a:avLst/>
            <a:gdLst/>
            <a:ahLst/>
            <a:cxnLst/>
            <a:rect l="l" t="t" r="r" b="b"/>
            <a:pathLst>
              <a:path w="3282340" h="3282340">
                <a:moveTo>
                  <a:pt x="0" y="0"/>
                </a:moveTo>
                <a:lnTo>
                  <a:pt x="3282340" y="0"/>
                </a:lnTo>
                <a:lnTo>
                  <a:pt x="3282340" y="3282340"/>
                </a:lnTo>
                <a:lnTo>
                  <a:pt x="0" y="328234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4770076" y="4916123"/>
            <a:ext cx="3517924" cy="5370877"/>
          </a:xfrm>
          <a:custGeom>
            <a:avLst/>
            <a:gdLst/>
            <a:ahLst/>
            <a:cxnLst/>
            <a:rect l="l" t="t" r="r" b="b"/>
            <a:pathLst>
              <a:path w="3517924" h="5370877">
                <a:moveTo>
                  <a:pt x="0" y="0"/>
                </a:moveTo>
                <a:lnTo>
                  <a:pt x="3517924" y="0"/>
                </a:lnTo>
                <a:lnTo>
                  <a:pt x="3517924" y="5370877"/>
                </a:lnTo>
                <a:lnTo>
                  <a:pt x="0" y="537087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94932" y="8502879"/>
            <a:ext cx="3424005" cy="1510842"/>
          </a:xfrm>
          <a:custGeom>
            <a:avLst/>
            <a:gdLst/>
            <a:ahLst/>
            <a:cxnLst/>
            <a:rect l="l" t="t" r="r" b="b"/>
            <a:pathLst>
              <a:path w="3424005" h="1510842">
                <a:moveTo>
                  <a:pt x="0" y="0"/>
                </a:moveTo>
                <a:lnTo>
                  <a:pt x="3424005" y="0"/>
                </a:lnTo>
                <a:lnTo>
                  <a:pt x="3424005" y="1510842"/>
                </a:lnTo>
                <a:lnTo>
                  <a:pt x="0" y="151084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3552433" y="7299586"/>
            <a:ext cx="11183134" cy="6611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4511"/>
              </a:lnSpc>
              <a:spcBef>
                <a:spcPct val="0"/>
              </a:spcBef>
            </a:pPr>
            <a:r>
              <a:rPr lang="ar-EG" sz="4337" b="1" spc="-212" dirty="0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كيف ينعكس شهر رمضان على سلوكنا .. وقتنا .. دراستنا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3690464" y="246235"/>
            <a:ext cx="6015538" cy="13262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3311"/>
              </a:lnSpc>
            </a:pPr>
            <a:r>
              <a:rPr lang="ar-EG" sz="2400" b="1" spc="-117">
                <a:solidFill>
                  <a:srgbClr val="000000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المملكة العربية السعودية </a:t>
            </a:r>
          </a:p>
          <a:p>
            <a:pPr algn="ctr" rtl="1">
              <a:lnSpc>
                <a:spcPts val="3311"/>
              </a:lnSpc>
            </a:pPr>
            <a:r>
              <a:rPr lang="ar-EG" sz="2400" b="1" spc="-117">
                <a:solidFill>
                  <a:srgbClr val="000000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وزارة التعليم </a:t>
            </a:r>
          </a:p>
          <a:p>
            <a:pPr algn="ctr" rtl="1">
              <a:lnSpc>
                <a:spcPts val="3311"/>
              </a:lnSpc>
            </a:pPr>
            <a:r>
              <a:rPr lang="ar-EG" sz="2400" b="1" spc="-117">
                <a:solidFill>
                  <a:srgbClr val="000000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المدرسة ثانوية سارة ال الشيخ</a:t>
            </a:r>
          </a:p>
        </p:txBody>
      </p:sp>
      <p:pic>
        <p:nvPicPr>
          <p:cNvPr id="9" name="Picture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629650" y="4629150"/>
            <a:ext cx="1028700" cy="1028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cmd cmd="playFrom(0.0)">
              <p:cBhvr>
                <p:cTn id="2"/>
                <p:tgtEl>
                  <p:spTgt spid="9"/>
                </p:tgtEl>
              </p:cBhvr>
            </p:cmd>
            <p:audio>
              <p:cMediaNode vol="100000" showWhenStopped="0">
                <p:cTn id="3"/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0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6557405" cy="4852479"/>
          </a:xfrm>
          <a:custGeom>
            <a:avLst/>
            <a:gdLst/>
            <a:ahLst/>
            <a:cxnLst/>
            <a:rect l="l" t="t" r="r" b="b"/>
            <a:pathLst>
              <a:path w="6557405" h="4852479">
                <a:moveTo>
                  <a:pt x="0" y="0"/>
                </a:moveTo>
                <a:lnTo>
                  <a:pt x="6557405" y="0"/>
                </a:lnTo>
                <a:lnTo>
                  <a:pt x="6557405" y="4852479"/>
                </a:lnTo>
                <a:lnTo>
                  <a:pt x="0" y="485247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127697">
            <a:off x="16680924" y="420684"/>
            <a:ext cx="1156751" cy="1216033"/>
          </a:xfrm>
          <a:custGeom>
            <a:avLst/>
            <a:gdLst/>
            <a:ahLst/>
            <a:cxnLst/>
            <a:rect l="l" t="t" r="r" b="b"/>
            <a:pathLst>
              <a:path w="1156751" h="1216033">
                <a:moveTo>
                  <a:pt x="0" y="0"/>
                </a:moveTo>
                <a:lnTo>
                  <a:pt x="1156752" y="0"/>
                </a:lnTo>
                <a:lnTo>
                  <a:pt x="1156752" y="1216032"/>
                </a:lnTo>
                <a:lnTo>
                  <a:pt x="0" y="121603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0" y="5537694"/>
            <a:ext cx="5818445" cy="4749306"/>
          </a:xfrm>
          <a:custGeom>
            <a:avLst/>
            <a:gdLst/>
            <a:ahLst/>
            <a:cxnLst/>
            <a:rect l="l" t="t" r="r" b="b"/>
            <a:pathLst>
              <a:path w="5818445" h="4749306">
                <a:moveTo>
                  <a:pt x="0" y="0"/>
                </a:moveTo>
                <a:lnTo>
                  <a:pt x="5818445" y="0"/>
                </a:lnTo>
                <a:lnTo>
                  <a:pt x="5818445" y="4749306"/>
                </a:lnTo>
                <a:lnTo>
                  <a:pt x="0" y="474930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5818445" y="535668"/>
            <a:ext cx="12709112" cy="17614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2963"/>
              </a:lnSpc>
            </a:pPr>
            <a:r>
              <a:rPr lang="ar-EG" sz="9259" spc="-453">
                <a:solidFill>
                  <a:srgbClr val="467B5E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رمضان في حياتنا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5818445" y="2636048"/>
            <a:ext cx="12366642" cy="55746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8106"/>
              </a:lnSpc>
            </a:pPr>
            <a:r>
              <a:rPr lang="ar-EG" sz="4796" b="1" spc="-235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رمضان ليس مجرد شهر نغير فيه مواعيد الأكل والنوم</a:t>
            </a:r>
          </a:p>
          <a:p>
            <a:pPr algn="ctr" rtl="1">
              <a:lnSpc>
                <a:spcPts val="8106"/>
              </a:lnSpc>
            </a:pPr>
            <a:r>
              <a:rPr lang="ar-EG" sz="4796" b="1" spc="-235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بل فترة تختلف فيها وتيرة الحياة ويزداد فيها حضور الجانب الروحي والتأملي في حياتنا اليومية</a:t>
            </a:r>
          </a:p>
          <a:p>
            <a:pPr algn="ctr" rtl="1">
              <a:lnSpc>
                <a:spcPts val="8106"/>
              </a:lnSpc>
            </a:pPr>
            <a:r>
              <a:rPr lang="ar-EG" sz="4796" b="1" spc="-235">
                <a:solidFill>
                  <a:srgbClr val="486B47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سؤال للنقاش :</a:t>
            </a:r>
          </a:p>
          <a:p>
            <a:pPr algn="ctr" rtl="1">
              <a:lnSpc>
                <a:spcPts val="9918"/>
              </a:lnSpc>
            </a:pPr>
            <a:r>
              <a:rPr lang="ar-EG" sz="5869" b="1" spc="-287">
                <a:solidFill>
                  <a:srgbClr val="32323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هل رمضان عبادة مؤقتة أم فرصة لتغيير مستمر ؟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0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234853" y="0"/>
            <a:ext cx="7087139" cy="6354802"/>
          </a:xfrm>
          <a:custGeom>
            <a:avLst/>
            <a:gdLst/>
            <a:ahLst/>
            <a:cxnLst/>
            <a:rect l="l" t="t" r="r" b="b"/>
            <a:pathLst>
              <a:path w="7087139" h="6354802">
                <a:moveTo>
                  <a:pt x="0" y="0"/>
                </a:moveTo>
                <a:lnTo>
                  <a:pt x="7087140" y="0"/>
                </a:lnTo>
                <a:lnTo>
                  <a:pt x="7087140" y="6354802"/>
                </a:lnTo>
                <a:lnTo>
                  <a:pt x="0" y="635480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127697">
            <a:off x="7385408" y="7698835"/>
            <a:ext cx="1698328" cy="1785365"/>
          </a:xfrm>
          <a:custGeom>
            <a:avLst/>
            <a:gdLst/>
            <a:ahLst/>
            <a:cxnLst/>
            <a:rect l="l" t="t" r="r" b="b"/>
            <a:pathLst>
              <a:path w="1698328" h="1785365">
                <a:moveTo>
                  <a:pt x="0" y="0"/>
                </a:moveTo>
                <a:lnTo>
                  <a:pt x="1698328" y="0"/>
                </a:lnTo>
                <a:lnTo>
                  <a:pt x="1698328" y="1785365"/>
                </a:lnTo>
                <a:lnTo>
                  <a:pt x="0" y="17853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3029252" flipH="1">
            <a:off x="15826487" y="7976039"/>
            <a:ext cx="1170948" cy="1230957"/>
          </a:xfrm>
          <a:custGeom>
            <a:avLst/>
            <a:gdLst/>
            <a:ahLst/>
            <a:cxnLst/>
            <a:rect l="l" t="t" r="r" b="b"/>
            <a:pathLst>
              <a:path w="1170948" h="1230957">
                <a:moveTo>
                  <a:pt x="1170948" y="0"/>
                </a:moveTo>
                <a:lnTo>
                  <a:pt x="0" y="0"/>
                </a:lnTo>
                <a:lnTo>
                  <a:pt x="0" y="1230957"/>
                </a:lnTo>
                <a:lnTo>
                  <a:pt x="1170948" y="1230957"/>
                </a:lnTo>
                <a:lnTo>
                  <a:pt x="1170948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2118666" y="1031008"/>
            <a:ext cx="8144273" cy="14135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0376"/>
              </a:lnSpc>
            </a:pPr>
            <a:r>
              <a:rPr lang="ar-EG" sz="7411" spc="-363">
                <a:solidFill>
                  <a:srgbClr val="467B5E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مكانه رمضان في الإسلام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46378" y="3357859"/>
            <a:ext cx="11688848" cy="33426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8560"/>
              </a:lnSpc>
            </a:pPr>
            <a:r>
              <a:rPr lang="ar-EG" sz="5065" b="1" spc="-248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رمضان هو الشهر الذي فرض فيه الصيام</a:t>
            </a:r>
          </a:p>
          <a:p>
            <a:pPr algn="ctr" rtl="1">
              <a:lnSpc>
                <a:spcPts val="8560"/>
              </a:lnSpc>
            </a:pPr>
            <a:r>
              <a:rPr lang="ar-EG" sz="5065" b="1" spc="-248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وجعل وسيلة لتحقيق التقوى، أي الوعي الداخلي ومراقبة النفس في التصرفات والاختيارات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0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6177915" cy="4571657"/>
          </a:xfrm>
          <a:custGeom>
            <a:avLst/>
            <a:gdLst/>
            <a:ahLst/>
            <a:cxnLst/>
            <a:rect l="l" t="t" r="r" b="b"/>
            <a:pathLst>
              <a:path w="6177915" h="4571657">
                <a:moveTo>
                  <a:pt x="0" y="0"/>
                </a:moveTo>
                <a:lnTo>
                  <a:pt x="6177915" y="0"/>
                </a:lnTo>
                <a:lnTo>
                  <a:pt x="6177915" y="4571657"/>
                </a:lnTo>
                <a:lnTo>
                  <a:pt x="0" y="457165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3450645" y="2779070"/>
            <a:ext cx="15932150" cy="60972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561"/>
              </a:lnSpc>
            </a:pPr>
            <a:r>
              <a:rPr lang="ar-EG" sz="4474" b="1" spc="-219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الصيام ليس امتناعاً عن الطعام فقط</a:t>
            </a:r>
          </a:p>
          <a:p>
            <a:pPr algn="ctr" rtl="1">
              <a:lnSpc>
                <a:spcPts val="7561"/>
              </a:lnSpc>
            </a:pPr>
            <a:r>
              <a:rPr lang="ar-EG" sz="4474" b="1" spc="-219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بل تجربة شاملة تتعلق بضبط النفس والتحكم في الرغبات</a:t>
            </a:r>
          </a:p>
          <a:p>
            <a:pPr algn="ctr" rtl="1">
              <a:lnSpc>
                <a:spcPts val="7561"/>
              </a:lnSpc>
            </a:pPr>
            <a:r>
              <a:rPr lang="ar-EG" sz="4474" b="1" spc="-219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ومراجعة سلوكياتنا اليومية وإنه وقت لتسأل نفسك :</a:t>
            </a:r>
          </a:p>
          <a:p>
            <a:pPr algn="ctr" rtl="1">
              <a:lnSpc>
                <a:spcPts val="7561"/>
              </a:lnSpc>
            </a:pPr>
            <a:r>
              <a:rPr lang="ar-EG" sz="4474" b="1" spc="-219">
                <a:solidFill>
                  <a:srgbClr val="486B47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ما الذي أستطيع التحكم فيه في حياتي؟</a:t>
            </a:r>
          </a:p>
          <a:p>
            <a:pPr algn="ctr" rtl="1">
              <a:lnSpc>
                <a:spcPts val="7561"/>
              </a:lnSpc>
            </a:pPr>
            <a:r>
              <a:rPr lang="ar-EG" sz="4474" b="1" spc="-219">
                <a:solidFill>
                  <a:srgbClr val="486B47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كيف يمكنني تحسين ردود أفعالي وتصرفاتي؟</a:t>
            </a:r>
          </a:p>
          <a:p>
            <a:pPr algn="ctr" rtl="1">
              <a:lnSpc>
                <a:spcPts val="8406"/>
              </a:lnSpc>
            </a:pPr>
            <a:r>
              <a:rPr lang="ar-EG" sz="4974" b="1" spc="-243">
                <a:solidFill>
                  <a:srgbClr val="32323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باختصار: الصيام هو فرصة لتكوني أفضل نسخة من نفسك كل يوم</a:t>
            </a:r>
          </a:p>
        </p:txBody>
      </p:sp>
      <p:sp>
        <p:nvSpPr>
          <p:cNvPr id="4" name="Freeform 4"/>
          <p:cNvSpPr/>
          <p:nvPr/>
        </p:nvSpPr>
        <p:spPr>
          <a:xfrm>
            <a:off x="340392" y="5395814"/>
            <a:ext cx="4251066" cy="4614455"/>
          </a:xfrm>
          <a:custGeom>
            <a:avLst/>
            <a:gdLst/>
            <a:ahLst/>
            <a:cxnLst/>
            <a:rect l="l" t="t" r="r" b="b"/>
            <a:pathLst>
              <a:path w="4251066" h="4614455">
                <a:moveTo>
                  <a:pt x="0" y="0"/>
                </a:moveTo>
                <a:lnTo>
                  <a:pt x="4251066" y="0"/>
                </a:lnTo>
                <a:lnTo>
                  <a:pt x="4251066" y="4614455"/>
                </a:lnTo>
                <a:lnTo>
                  <a:pt x="0" y="461445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6679617" y="723900"/>
            <a:ext cx="10809299" cy="1503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1025"/>
              </a:lnSpc>
            </a:pPr>
            <a:r>
              <a:rPr lang="ar-EG" sz="7875" spc="-385">
                <a:solidFill>
                  <a:srgbClr val="467B5E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الصيام تجربة تتجاوز الجسد !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0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025231" y="0"/>
            <a:ext cx="7262769" cy="8088467"/>
          </a:xfrm>
          <a:custGeom>
            <a:avLst/>
            <a:gdLst/>
            <a:ahLst/>
            <a:cxnLst/>
            <a:rect l="l" t="t" r="r" b="b"/>
            <a:pathLst>
              <a:path w="7262769" h="8088467">
                <a:moveTo>
                  <a:pt x="0" y="0"/>
                </a:moveTo>
                <a:lnTo>
                  <a:pt x="7262769" y="0"/>
                </a:lnTo>
                <a:lnTo>
                  <a:pt x="7262769" y="8088467"/>
                </a:lnTo>
                <a:lnTo>
                  <a:pt x="0" y="808846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4493521" y="3350813"/>
            <a:ext cx="7315200" cy="1386840"/>
          </a:xfrm>
          <a:custGeom>
            <a:avLst/>
            <a:gdLst/>
            <a:ahLst/>
            <a:cxnLst/>
            <a:rect l="l" t="t" r="r" b="b"/>
            <a:pathLst>
              <a:path w="7315200" h="1386840">
                <a:moveTo>
                  <a:pt x="7315200" y="0"/>
                </a:moveTo>
                <a:lnTo>
                  <a:pt x="0" y="0"/>
                </a:lnTo>
                <a:lnTo>
                  <a:pt x="0" y="1386840"/>
                </a:lnTo>
                <a:lnTo>
                  <a:pt x="7315200" y="1386840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405415" y="742950"/>
            <a:ext cx="10172597" cy="14135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0376"/>
              </a:lnSpc>
            </a:pPr>
            <a:r>
              <a:rPr lang="ar-EG" sz="7411" spc="-363">
                <a:solidFill>
                  <a:srgbClr val="467B5E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كيف ينعكس الصيام علينا ؟</a:t>
            </a:r>
          </a:p>
        </p:txBody>
      </p:sp>
      <p:sp>
        <p:nvSpPr>
          <p:cNvPr id="5" name="Freeform 5"/>
          <p:cNvSpPr/>
          <p:nvPr/>
        </p:nvSpPr>
        <p:spPr>
          <a:xfrm flipH="1">
            <a:off x="3105788" y="4940594"/>
            <a:ext cx="7315200" cy="1386840"/>
          </a:xfrm>
          <a:custGeom>
            <a:avLst/>
            <a:gdLst/>
            <a:ahLst/>
            <a:cxnLst/>
            <a:rect l="l" t="t" r="r" b="b"/>
            <a:pathLst>
              <a:path w="7315200" h="1386840">
                <a:moveTo>
                  <a:pt x="7315200" y="0"/>
                </a:moveTo>
                <a:lnTo>
                  <a:pt x="0" y="0"/>
                </a:lnTo>
                <a:lnTo>
                  <a:pt x="0" y="1386840"/>
                </a:lnTo>
                <a:lnTo>
                  <a:pt x="7315200" y="1386840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>
            <a:off x="2064189" y="6527459"/>
            <a:ext cx="7315200" cy="1386840"/>
          </a:xfrm>
          <a:custGeom>
            <a:avLst/>
            <a:gdLst/>
            <a:ahLst/>
            <a:cxnLst/>
            <a:rect l="l" t="t" r="r" b="b"/>
            <a:pathLst>
              <a:path w="7315200" h="1386840">
                <a:moveTo>
                  <a:pt x="7315200" y="0"/>
                </a:moveTo>
                <a:lnTo>
                  <a:pt x="0" y="0"/>
                </a:lnTo>
                <a:lnTo>
                  <a:pt x="0" y="1386840"/>
                </a:lnTo>
                <a:lnTo>
                  <a:pt x="7315200" y="1386840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flipH="1">
            <a:off x="922030" y="8114324"/>
            <a:ext cx="7315200" cy="1386840"/>
          </a:xfrm>
          <a:custGeom>
            <a:avLst/>
            <a:gdLst/>
            <a:ahLst/>
            <a:cxnLst/>
            <a:rect l="l" t="t" r="r" b="b"/>
            <a:pathLst>
              <a:path w="7315200" h="1386840">
                <a:moveTo>
                  <a:pt x="7315200" y="0"/>
                </a:moveTo>
                <a:lnTo>
                  <a:pt x="0" y="0"/>
                </a:lnTo>
                <a:lnTo>
                  <a:pt x="0" y="1386840"/>
                </a:lnTo>
                <a:lnTo>
                  <a:pt x="7315200" y="1386840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461292" y="2210017"/>
            <a:ext cx="8918097" cy="940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561"/>
              </a:lnSpc>
            </a:pPr>
            <a:r>
              <a:rPr lang="ar-EG" sz="4474" b="1" spc="-219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من خلال الصيام نتعلم :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314796" y="3390521"/>
            <a:ext cx="6500082" cy="11458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9067"/>
              </a:lnSpc>
            </a:pPr>
            <a:r>
              <a:rPr lang="ar-EG" sz="5365" b="1" spc="-262">
                <a:solidFill>
                  <a:srgbClr val="32323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الصبر وضبط الانفعالات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879307" y="4886325"/>
            <a:ext cx="6500082" cy="11458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9067"/>
              </a:lnSpc>
            </a:pPr>
            <a:r>
              <a:rPr lang="ar-EG" sz="5365" b="1" spc="-262">
                <a:solidFill>
                  <a:srgbClr val="32323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قوة الإرادة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882475" y="6519353"/>
            <a:ext cx="6500082" cy="11458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9067"/>
              </a:lnSpc>
            </a:pPr>
            <a:r>
              <a:rPr lang="ar-EG" sz="5365" b="1" spc="-262">
                <a:solidFill>
                  <a:srgbClr val="32323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تقدير النعم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734429" y="8095274"/>
            <a:ext cx="6500082" cy="10435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8391"/>
              </a:lnSpc>
            </a:pPr>
            <a:r>
              <a:rPr lang="ar-EG" sz="4965" b="1" spc="-243">
                <a:solidFill>
                  <a:srgbClr val="32323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تحمل المسؤولية تجاه النفس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0333653" y="3083844"/>
            <a:ext cx="1704080" cy="15401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1922"/>
              </a:lnSpc>
            </a:pPr>
            <a:r>
              <a:rPr lang="en-US" sz="7054" spc="-345">
                <a:solidFill>
                  <a:srgbClr val="486B47"/>
                </a:solidFill>
                <a:latin typeface="HS Headline"/>
                <a:ea typeface="HS Headline"/>
                <a:cs typeface="HS Headline"/>
                <a:sym typeface="HS Headline"/>
              </a:rPr>
              <a:t>١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8873931" y="4667250"/>
            <a:ext cx="1704080" cy="15401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1922"/>
              </a:lnSpc>
            </a:pPr>
            <a:r>
              <a:rPr lang="en-US" sz="7054" spc="-345">
                <a:solidFill>
                  <a:srgbClr val="486B47"/>
                </a:solidFill>
                <a:latin typeface="HS Headline"/>
                <a:ea typeface="HS Headline"/>
                <a:cs typeface="HS Headline"/>
                <a:sym typeface="HS Headline"/>
              </a:rPr>
              <a:t>٢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7840382" y="6251234"/>
            <a:ext cx="1704080" cy="15401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1922"/>
              </a:lnSpc>
            </a:pPr>
            <a:r>
              <a:rPr lang="en-US" sz="7054" spc="-345">
                <a:solidFill>
                  <a:srgbClr val="486B47"/>
                </a:solidFill>
                <a:latin typeface="HS Headline"/>
                <a:ea typeface="HS Headline"/>
                <a:cs typeface="HS Headline"/>
                <a:sym typeface="HS Headline"/>
              </a:rPr>
              <a:t>٣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6712797" y="7885724"/>
            <a:ext cx="1704080" cy="15401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1922"/>
              </a:lnSpc>
            </a:pPr>
            <a:r>
              <a:rPr lang="en-US" sz="7054" spc="-345">
                <a:solidFill>
                  <a:srgbClr val="486B47"/>
                </a:solidFill>
                <a:latin typeface="HS Headline"/>
                <a:ea typeface="HS Headline"/>
                <a:cs typeface="HS Headline"/>
                <a:sym typeface="HS Headline"/>
              </a:rPr>
              <a:t>٤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0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26327" y="494843"/>
            <a:ext cx="4467933" cy="4467933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l="-25046" r="-25046"/>
              </a:stretch>
            </a:blipFill>
          </p:spPr>
        </p:sp>
      </p:grpSp>
      <p:sp>
        <p:nvSpPr>
          <p:cNvPr id="4" name="Freeform 4"/>
          <p:cNvSpPr/>
          <p:nvPr/>
        </p:nvSpPr>
        <p:spPr>
          <a:xfrm flipH="1">
            <a:off x="15035547" y="0"/>
            <a:ext cx="4447505" cy="3291154"/>
          </a:xfrm>
          <a:custGeom>
            <a:avLst/>
            <a:gdLst/>
            <a:ahLst/>
            <a:cxnLst/>
            <a:rect l="l" t="t" r="r" b="b"/>
            <a:pathLst>
              <a:path w="4447505" h="3291154">
                <a:moveTo>
                  <a:pt x="4447506" y="0"/>
                </a:moveTo>
                <a:lnTo>
                  <a:pt x="0" y="0"/>
                </a:lnTo>
                <a:lnTo>
                  <a:pt x="0" y="3291154"/>
                </a:lnTo>
                <a:lnTo>
                  <a:pt x="4447506" y="3291154"/>
                </a:lnTo>
                <a:lnTo>
                  <a:pt x="4447506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2331177" y="6520206"/>
            <a:ext cx="4662355" cy="3766794"/>
          </a:xfrm>
          <a:custGeom>
            <a:avLst/>
            <a:gdLst/>
            <a:ahLst/>
            <a:cxnLst/>
            <a:rect l="l" t="t" r="r" b="b"/>
            <a:pathLst>
              <a:path w="4662355" h="3766794">
                <a:moveTo>
                  <a:pt x="0" y="0"/>
                </a:moveTo>
                <a:lnTo>
                  <a:pt x="4662354" y="0"/>
                </a:lnTo>
                <a:lnTo>
                  <a:pt x="4662354" y="3766794"/>
                </a:lnTo>
                <a:lnTo>
                  <a:pt x="0" y="376679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1760809">
            <a:off x="15922144" y="8472029"/>
            <a:ext cx="1348444" cy="1417549"/>
          </a:xfrm>
          <a:custGeom>
            <a:avLst/>
            <a:gdLst/>
            <a:ahLst/>
            <a:cxnLst/>
            <a:rect l="l" t="t" r="r" b="b"/>
            <a:pathLst>
              <a:path w="1348444" h="1417549">
                <a:moveTo>
                  <a:pt x="0" y="0"/>
                </a:moveTo>
                <a:lnTo>
                  <a:pt x="1348444" y="0"/>
                </a:lnTo>
                <a:lnTo>
                  <a:pt x="1348444" y="1417549"/>
                </a:lnTo>
                <a:lnTo>
                  <a:pt x="0" y="141754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5189805" y="795929"/>
            <a:ext cx="10172597" cy="14135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0376"/>
              </a:lnSpc>
            </a:pPr>
            <a:r>
              <a:rPr lang="ar-EG" sz="7411" spc="-363">
                <a:solidFill>
                  <a:srgbClr val="467B5E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الصلاة والتوازن النفسي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637841" y="2843703"/>
            <a:ext cx="15932150" cy="49793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561"/>
              </a:lnSpc>
            </a:pPr>
            <a:r>
              <a:rPr lang="ar-EG" sz="4474" b="1" spc="-219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الصلاة وخاصة في رمضان ليست عبادة إضافية يمكن تأجيلها </a:t>
            </a:r>
          </a:p>
          <a:p>
            <a:pPr algn="ctr" rtl="1">
              <a:lnSpc>
                <a:spcPts val="7561"/>
              </a:lnSpc>
            </a:pPr>
            <a:r>
              <a:rPr lang="ar-EG" sz="4474" b="1" spc="-219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أو النوم عنها، بل لحظات يومية تعيد ترتيب النفس وتمنح هدوءاً داخلياً </a:t>
            </a:r>
          </a:p>
          <a:p>
            <a:pPr algn="ctr" rtl="1">
              <a:lnSpc>
                <a:spcPts val="7561"/>
              </a:lnSpc>
            </a:pPr>
            <a:r>
              <a:rPr lang="ar-EG" sz="4474" b="1" spc="-219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وتوازناً يساعد على التعامل مع ضغوط الدراسة والحياة</a:t>
            </a:r>
          </a:p>
          <a:p>
            <a:pPr algn="ctr" rtl="1">
              <a:lnSpc>
                <a:spcPts val="7561"/>
              </a:lnSpc>
            </a:pPr>
            <a:r>
              <a:rPr lang="ar-EG" sz="4474" b="1" spc="-219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الحرص على الصلاة في وقتها يعكس وعياً بالمسؤولية</a:t>
            </a:r>
          </a:p>
          <a:p>
            <a:pPr algn="ctr" rtl="1">
              <a:lnSpc>
                <a:spcPts val="7561"/>
              </a:lnSpc>
            </a:pPr>
            <a:r>
              <a:rPr lang="ar-EG" sz="4474" b="1" spc="-219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ويساعد على تنظيم النوم والوقت بدل أن يكون النوم سبباً في التفريط فيها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0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3437957" y="-89583"/>
            <a:ext cx="4850043" cy="4348872"/>
          </a:xfrm>
          <a:custGeom>
            <a:avLst/>
            <a:gdLst/>
            <a:ahLst/>
            <a:cxnLst/>
            <a:rect l="l" t="t" r="r" b="b"/>
            <a:pathLst>
              <a:path w="4850043" h="4348872">
                <a:moveTo>
                  <a:pt x="0" y="0"/>
                </a:moveTo>
                <a:lnTo>
                  <a:pt x="4850043" y="0"/>
                </a:lnTo>
                <a:lnTo>
                  <a:pt x="4850043" y="4348872"/>
                </a:lnTo>
                <a:lnTo>
                  <a:pt x="0" y="434887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7771709"/>
            <a:ext cx="3113305" cy="2515291"/>
          </a:xfrm>
          <a:custGeom>
            <a:avLst/>
            <a:gdLst/>
            <a:ahLst/>
            <a:cxnLst/>
            <a:rect l="l" t="t" r="r" b="b"/>
            <a:pathLst>
              <a:path w="3113305" h="2515291">
                <a:moveTo>
                  <a:pt x="0" y="0"/>
                </a:moveTo>
                <a:lnTo>
                  <a:pt x="3113305" y="0"/>
                </a:lnTo>
                <a:lnTo>
                  <a:pt x="3113305" y="2515291"/>
                </a:lnTo>
                <a:lnTo>
                  <a:pt x="0" y="251529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3938689" y="5026286"/>
            <a:ext cx="3848578" cy="4879338"/>
          </a:xfrm>
          <a:custGeom>
            <a:avLst/>
            <a:gdLst/>
            <a:ahLst/>
            <a:cxnLst/>
            <a:rect l="l" t="t" r="r" b="b"/>
            <a:pathLst>
              <a:path w="3848578" h="4879338">
                <a:moveTo>
                  <a:pt x="0" y="0"/>
                </a:moveTo>
                <a:lnTo>
                  <a:pt x="3848579" y="0"/>
                </a:lnTo>
                <a:lnTo>
                  <a:pt x="3848579" y="4879338"/>
                </a:lnTo>
                <a:lnTo>
                  <a:pt x="0" y="487933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2531751" y="309609"/>
            <a:ext cx="8577746" cy="16727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2323"/>
              </a:lnSpc>
            </a:pPr>
            <a:r>
              <a:rPr lang="ar-EG" sz="8802" spc="-431">
                <a:solidFill>
                  <a:srgbClr val="467B5E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القرآن في رمضان 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-401238" y="2486584"/>
            <a:ext cx="15932150" cy="5285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561"/>
              </a:lnSpc>
            </a:pPr>
            <a:r>
              <a:rPr lang="ar-EG" sz="4474" b="1" spc="-219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رمضان هو شهر نزول القرآن الكريم</a:t>
            </a:r>
          </a:p>
          <a:p>
            <a:pPr algn="ctr" rtl="1">
              <a:lnSpc>
                <a:spcPts val="7561"/>
              </a:lnSpc>
            </a:pPr>
            <a:r>
              <a:rPr lang="ar-EG" sz="4474" b="1" spc="-219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وقراءته في هذا الشهر ليست سباقاً في عدد الصفحات !</a:t>
            </a:r>
          </a:p>
          <a:p>
            <a:pPr algn="ctr" rtl="1">
              <a:lnSpc>
                <a:spcPts val="7561"/>
              </a:lnSpc>
            </a:pPr>
            <a:r>
              <a:rPr lang="ar-EG" sz="4474" b="1" spc="-219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بل فرصة للتأمل في المعاني وفهم الرسائل وربطها بالواقع اليومي</a:t>
            </a:r>
          </a:p>
          <a:p>
            <a:pPr algn="ctr" rtl="1">
              <a:lnSpc>
                <a:spcPts val="7561"/>
              </a:lnSpc>
            </a:pPr>
            <a:r>
              <a:rPr lang="ar-EG" sz="4474" b="1" spc="-219">
                <a:solidFill>
                  <a:srgbClr val="486B47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سؤال للنقاش :</a:t>
            </a:r>
          </a:p>
          <a:p>
            <a:pPr algn="ctr" rtl="1">
              <a:lnSpc>
                <a:spcPts val="10096"/>
              </a:lnSpc>
            </a:pPr>
            <a:r>
              <a:rPr lang="ar-EG" sz="5974" b="1" spc="-292">
                <a:solidFill>
                  <a:srgbClr val="32323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متى تشعرين أن قراءة القرآن أثرت عليك فعلًا ؟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0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867151" y="0"/>
            <a:ext cx="3420849" cy="3809762"/>
          </a:xfrm>
          <a:custGeom>
            <a:avLst/>
            <a:gdLst/>
            <a:ahLst/>
            <a:cxnLst/>
            <a:rect l="l" t="t" r="r" b="b"/>
            <a:pathLst>
              <a:path w="3420849" h="3809762">
                <a:moveTo>
                  <a:pt x="0" y="0"/>
                </a:moveTo>
                <a:lnTo>
                  <a:pt x="3420849" y="0"/>
                </a:lnTo>
                <a:lnTo>
                  <a:pt x="3420849" y="3809762"/>
                </a:lnTo>
                <a:lnTo>
                  <a:pt x="0" y="380976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0" y="0"/>
            <a:ext cx="3420849" cy="3809762"/>
          </a:xfrm>
          <a:custGeom>
            <a:avLst/>
            <a:gdLst/>
            <a:ahLst/>
            <a:cxnLst/>
            <a:rect l="l" t="t" r="r" b="b"/>
            <a:pathLst>
              <a:path w="3420849" h="3809762">
                <a:moveTo>
                  <a:pt x="3420849" y="0"/>
                </a:moveTo>
                <a:lnTo>
                  <a:pt x="0" y="0"/>
                </a:lnTo>
                <a:lnTo>
                  <a:pt x="0" y="3809762"/>
                </a:lnTo>
                <a:lnTo>
                  <a:pt x="3420849" y="3809762"/>
                </a:lnTo>
                <a:lnTo>
                  <a:pt x="3420849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4708124" y="5919458"/>
            <a:ext cx="3579876" cy="4114800"/>
          </a:xfrm>
          <a:custGeom>
            <a:avLst/>
            <a:gdLst/>
            <a:ahLst/>
            <a:cxnLst/>
            <a:rect l="l" t="t" r="r" b="b"/>
            <a:pathLst>
              <a:path w="3579876" h="4114800">
                <a:moveTo>
                  <a:pt x="0" y="0"/>
                </a:moveTo>
                <a:lnTo>
                  <a:pt x="3579876" y="0"/>
                </a:lnTo>
                <a:lnTo>
                  <a:pt x="357987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2257774" y="530261"/>
            <a:ext cx="13772452" cy="13746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0105"/>
              </a:lnSpc>
            </a:pPr>
            <a:r>
              <a:rPr lang="ar-EG" sz="7218" spc="-353">
                <a:solidFill>
                  <a:srgbClr val="467B5E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الصيام الحقيقي ينعكس على سلوكنا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177925" y="2268586"/>
            <a:ext cx="15932150" cy="59890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561"/>
              </a:lnSpc>
            </a:pPr>
            <a:r>
              <a:rPr lang="ar-EG" sz="4474" b="1" spc="-219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الصيام الحقيقي لا يُقاس بعدد الساعات التي نمتنع فيها عن الطعام</a:t>
            </a:r>
          </a:p>
          <a:p>
            <a:pPr algn="ctr" rtl="1">
              <a:lnSpc>
                <a:spcPts val="7561"/>
              </a:lnSpc>
            </a:pPr>
            <a:r>
              <a:rPr lang="ar-EG" sz="4474" b="1" spc="-219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بل يظهر في تصرفاتنا اليومية وطريقة تعاملنا مع الآخرين، ويظهر في :</a:t>
            </a:r>
          </a:p>
          <a:p>
            <a:pPr algn="ctr" rtl="1">
              <a:lnSpc>
                <a:spcPts val="7561"/>
              </a:lnSpc>
            </a:pPr>
            <a:r>
              <a:rPr lang="en-US" sz="4474" b="1" spc="-219">
                <a:solidFill>
                  <a:srgbClr val="323232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١</a:t>
            </a:r>
            <a:r>
              <a:rPr lang="ar-EG" sz="4474" b="1" spc="-219">
                <a:solidFill>
                  <a:srgbClr val="32323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أسلوب الحديث واحترام الحوار</a:t>
            </a:r>
          </a:p>
          <a:p>
            <a:pPr algn="ctr" rtl="1">
              <a:lnSpc>
                <a:spcPts val="7561"/>
              </a:lnSpc>
            </a:pPr>
            <a:r>
              <a:rPr lang="en-US" sz="4474" b="1" spc="-219">
                <a:solidFill>
                  <a:srgbClr val="323232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٢</a:t>
            </a:r>
            <a:r>
              <a:rPr lang="ar-EG" sz="4474" b="1" spc="-219">
                <a:solidFill>
                  <a:srgbClr val="32323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التحكم في الغضب وردود الأفعال</a:t>
            </a:r>
          </a:p>
          <a:p>
            <a:pPr algn="ctr" rtl="1">
              <a:lnSpc>
                <a:spcPts val="7561"/>
              </a:lnSpc>
            </a:pPr>
            <a:r>
              <a:rPr lang="en-US" sz="4474" b="1" spc="-219">
                <a:solidFill>
                  <a:srgbClr val="323232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٣</a:t>
            </a:r>
            <a:r>
              <a:rPr lang="ar-EG" sz="4474" b="1" spc="-219">
                <a:solidFill>
                  <a:srgbClr val="32323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احترام الآخرين مهما اختلفنا معهم</a:t>
            </a:r>
          </a:p>
          <a:p>
            <a:pPr algn="ctr" rtl="1">
              <a:lnSpc>
                <a:spcPts val="7561"/>
              </a:lnSpc>
            </a:pPr>
            <a:r>
              <a:rPr lang="en-US" sz="4474" b="1" spc="-219">
                <a:solidFill>
                  <a:srgbClr val="323232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٤</a:t>
            </a:r>
            <a:r>
              <a:rPr lang="ar-EG" sz="4474" b="1" spc="-219">
                <a:solidFill>
                  <a:srgbClr val="32323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الابتعاد عن السلوكيات السلبية التي لا تليق بروح الصيام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0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867151" y="0"/>
            <a:ext cx="3420849" cy="3809762"/>
          </a:xfrm>
          <a:custGeom>
            <a:avLst/>
            <a:gdLst/>
            <a:ahLst/>
            <a:cxnLst/>
            <a:rect l="l" t="t" r="r" b="b"/>
            <a:pathLst>
              <a:path w="3420849" h="3809762">
                <a:moveTo>
                  <a:pt x="0" y="0"/>
                </a:moveTo>
                <a:lnTo>
                  <a:pt x="3420849" y="0"/>
                </a:lnTo>
                <a:lnTo>
                  <a:pt x="3420849" y="3809762"/>
                </a:lnTo>
                <a:lnTo>
                  <a:pt x="0" y="380976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0" y="0"/>
            <a:ext cx="3420849" cy="3809762"/>
          </a:xfrm>
          <a:custGeom>
            <a:avLst/>
            <a:gdLst/>
            <a:ahLst/>
            <a:cxnLst/>
            <a:rect l="l" t="t" r="r" b="b"/>
            <a:pathLst>
              <a:path w="3420849" h="3809762">
                <a:moveTo>
                  <a:pt x="3420849" y="0"/>
                </a:moveTo>
                <a:lnTo>
                  <a:pt x="0" y="0"/>
                </a:lnTo>
                <a:lnTo>
                  <a:pt x="0" y="3809762"/>
                </a:lnTo>
                <a:lnTo>
                  <a:pt x="3420849" y="3809762"/>
                </a:lnTo>
                <a:lnTo>
                  <a:pt x="3420849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3198892" y="2268586"/>
            <a:ext cx="11890215" cy="49222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561"/>
              </a:lnSpc>
            </a:pPr>
            <a:r>
              <a:rPr lang="ar-EG" sz="4474" b="1" spc="-219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رمضان ليس شهر صيام فقط بل :</a:t>
            </a:r>
          </a:p>
          <a:p>
            <a:pPr algn="ctr" rtl="1">
              <a:lnSpc>
                <a:spcPts val="7561"/>
              </a:lnSpc>
            </a:pPr>
            <a:r>
              <a:rPr lang="en-US" sz="4474" b="1" spc="-219">
                <a:solidFill>
                  <a:srgbClr val="323232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١</a:t>
            </a:r>
            <a:r>
              <a:rPr lang="ar-EG" sz="4474" b="1" spc="-219">
                <a:solidFill>
                  <a:srgbClr val="32323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فرصة لتعزيز صلة الرحم والتعاون مع الآخرين</a:t>
            </a:r>
          </a:p>
          <a:p>
            <a:pPr algn="ctr" rtl="1">
              <a:lnSpc>
                <a:spcPts val="7561"/>
              </a:lnSpc>
            </a:pPr>
            <a:r>
              <a:rPr lang="en-US" sz="4474" b="1" spc="-219">
                <a:solidFill>
                  <a:srgbClr val="323232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٢</a:t>
            </a:r>
            <a:r>
              <a:rPr lang="ar-EG" sz="4474" b="1" spc="-219">
                <a:solidFill>
                  <a:srgbClr val="32323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مشاركة الطعام والصدقات تزيد الأجر </a:t>
            </a:r>
          </a:p>
          <a:p>
            <a:pPr algn="ctr" rtl="1">
              <a:lnSpc>
                <a:spcPts val="7561"/>
              </a:lnSpc>
            </a:pPr>
            <a:r>
              <a:rPr lang="en-US" sz="4474" b="1" spc="-219">
                <a:solidFill>
                  <a:srgbClr val="323232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٣</a:t>
            </a:r>
            <a:r>
              <a:rPr lang="ar-EG" sz="4474" b="1" spc="-219">
                <a:solidFill>
                  <a:srgbClr val="32323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تقوي روابط العائلة والمجتمع</a:t>
            </a:r>
          </a:p>
          <a:p>
            <a:pPr algn="ctr" rtl="1">
              <a:lnSpc>
                <a:spcPts val="7561"/>
              </a:lnSpc>
            </a:pPr>
            <a:r>
              <a:rPr lang="ar-EG" sz="4474" spc="-219">
                <a:solidFill>
                  <a:srgbClr val="A62912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ما أكثر عادة اجتماعية تشعرين أنها تزداد معك في رمضان ؟ </a:t>
            </a:r>
          </a:p>
        </p:txBody>
      </p:sp>
      <p:sp>
        <p:nvSpPr>
          <p:cNvPr id="5" name="Freeform 5"/>
          <p:cNvSpPr/>
          <p:nvPr/>
        </p:nvSpPr>
        <p:spPr>
          <a:xfrm>
            <a:off x="0" y="6370345"/>
            <a:ext cx="3901968" cy="3916655"/>
          </a:xfrm>
          <a:custGeom>
            <a:avLst/>
            <a:gdLst/>
            <a:ahLst/>
            <a:cxnLst/>
            <a:rect l="l" t="t" r="r" b="b"/>
            <a:pathLst>
              <a:path w="3901968" h="3916655">
                <a:moveTo>
                  <a:pt x="0" y="0"/>
                </a:moveTo>
                <a:lnTo>
                  <a:pt x="3901968" y="0"/>
                </a:lnTo>
                <a:lnTo>
                  <a:pt x="3901968" y="3916655"/>
                </a:lnTo>
                <a:lnTo>
                  <a:pt x="0" y="391665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2257774" y="530261"/>
            <a:ext cx="13772452" cy="13746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0105"/>
              </a:lnSpc>
            </a:pPr>
            <a:r>
              <a:rPr lang="ar-EG" sz="7218" spc="-353">
                <a:solidFill>
                  <a:srgbClr val="467B5E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رمضان وصلة الرحم والمحبة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0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867151" y="0"/>
            <a:ext cx="3420849" cy="3809762"/>
          </a:xfrm>
          <a:custGeom>
            <a:avLst/>
            <a:gdLst/>
            <a:ahLst/>
            <a:cxnLst/>
            <a:rect l="l" t="t" r="r" b="b"/>
            <a:pathLst>
              <a:path w="3420849" h="3809762">
                <a:moveTo>
                  <a:pt x="0" y="0"/>
                </a:moveTo>
                <a:lnTo>
                  <a:pt x="3420849" y="0"/>
                </a:lnTo>
                <a:lnTo>
                  <a:pt x="3420849" y="3809762"/>
                </a:lnTo>
                <a:lnTo>
                  <a:pt x="0" y="380976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0" y="0"/>
            <a:ext cx="3420849" cy="3809762"/>
          </a:xfrm>
          <a:custGeom>
            <a:avLst/>
            <a:gdLst/>
            <a:ahLst/>
            <a:cxnLst/>
            <a:rect l="l" t="t" r="r" b="b"/>
            <a:pathLst>
              <a:path w="3420849" h="3809762">
                <a:moveTo>
                  <a:pt x="3420849" y="0"/>
                </a:moveTo>
                <a:lnTo>
                  <a:pt x="0" y="0"/>
                </a:lnTo>
                <a:lnTo>
                  <a:pt x="0" y="3809762"/>
                </a:lnTo>
                <a:lnTo>
                  <a:pt x="3420849" y="3809762"/>
                </a:lnTo>
                <a:lnTo>
                  <a:pt x="3420849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H="1">
            <a:off x="14058863" y="5979051"/>
            <a:ext cx="3942727" cy="4114800"/>
          </a:xfrm>
          <a:custGeom>
            <a:avLst/>
            <a:gdLst/>
            <a:ahLst/>
            <a:cxnLst/>
            <a:rect l="l" t="t" r="r" b="b"/>
            <a:pathLst>
              <a:path w="3942727" h="4114800">
                <a:moveTo>
                  <a:pt x="3942726" y="0"/>
                </a:moveTo>
                <a:lnTo>
                  <a:pt x="0" y="0"/>
                </a:lnTo>
                <a:lnTo>
                  <a:pt x="0" y="4114800"/>
                </a:lnTo>
                <a:lnTo>
                  <a:pt x="3942726" y="4114800"/>
                </a:lnTo>
                <a:lnTo>
                  <a:pt x="3942726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3420849" y="361797"/>
            <a:ext cx="1395758" cy="1904881"/>
          </a:xfrm>
          <a:custGeom>
            <a:avLst/>
            <a:gdLst/>
            <a:ahLst/>
            <a:cxnLst/>
            <a:rect l="l" t="t" r="r" b="b"/>
            <a:pathLst>
              <a:path w="1395758" h="1904881">
                <a:moveTo>
                  <a:pt x="0" y="0"/>
                </a:moveTo>
                <a:lnTo>
                  <a:pt x="1395759" y="0"/>
                </a:lnTo>
                <a:lnTo>
                  <a:pt x="1395759" y="1904881"/>
                </a:lnTo>
                <a:lnTo>
                  <a:pt x="0" y="190488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2257774" y="1990453"/>
            <a:ext cx="13772452" cy="13746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0105"/>
              </a:lnSpc>
            </a:pPr>
            <a:r>
              <a:rPr lang="ar-EG" sz="7218" spc="-353">
                <a:solidFill>
                  <a:srgbClr val="467B5E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رمضان وعلاقته بالدراسة ..!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659528" y="4288096"/>
            <a:ext cx="12968944" cy="22601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8567"/>
              </a:lnSpc>
            </a:pPr>
            <a:r>
              <a:rPr lang="ar-EG" sz="5908" b="1" spc="-289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كيف يمكن للطالبة أن تحافظ على مستواها الدراسي في رمضان ؟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0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199872" y="0"/>
            <a:ext cx="4088128" cy="4552904"/>
          </a:xfrm>
          <a:custGeom>
            <a:avLst/>
            <a:gdLst/>
            <a:ahLst/>
            <a:cxnLst/>
            <a:rect l="l" t="t" r="r" b="b"/>
            <a:pathLst>
              <a:path w="4088128" h="4552904">
                <a:moveTo>
                  <a:pt x="0" y="0"/>
                </a:moveTo>
                <a:lnTo>
                  <a:pt x="4088128" y="0"/>
                </a:lnTo>
                <a:lnTo>
                  <a:pt x="4088128" y="4552904"/>
                </a:lnTo>
                <a:lnTo>
                  <a:pt x="0" y="455290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aphicFrame>
        <p:nvGraphicFramePr>
          <p:cNvPr id="3" name="Table 3"/>
          <p:cNvGraphicFramePr>
            <a:graphicFrameLocks noGrp="1"/>
          </p:cNvGraphicFramePr>
          <p:nvPr/>
        </p:nvGraphicFramePr>
        <p:xfrm>
          <a:off x="2384246" y="3428658"/>
          <a:ext cx="13609043" cy="5131866"/>
        </p:xfrm>
        <a:graphic>
          <a:graphicData uri="http://schemas.openxmlformats.org/drawingml/2006/table">
            <a:tbl>
              <a:tblPr/>
              <a:tblGrid>
                <a:gridCol w="136090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282967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32323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32323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32323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32323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82967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32323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32323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32323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32323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82967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32323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32323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32323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32323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82967">
                <a:tc>
                  <a:txBody>
                    <a:bodyPr/>
                    <a:lstStyle/>
                    <a:p>
                      <a:pPr algn="ctr">
                        <a:lnSpc>
                          <a:spcPts val="2520"/>
                        </a:lnSpc>
                        <a:defRPr/>
                      </a:pPr>
                      <a:endParaRPr lang="en-US" sz="1100"/>
                    </a:p>
                  </a:txBody>
                  <a:tcPr marL="190500" marR="190500" marT="190500" marB="190500" anchor="ctr">
                    <a:lnL w="38100" cap="flat" cmpd="sng" algn="ctr">
                      <a:solidFill>
                        <a:srgbClr val="32323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32323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32323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32323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TextBox 4"/>
          <p:cNvSpPr txBox="1"/>
          <p:nvPr/>
        </p:nvSpPr>
        <p:spPr>
          <a:xfrm>
            <a:off x="-850061" y="1324456"/>
            <a:ext cx="19988121" cy="13598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0096"/>
              </a:lnSpc>
            </a:pPr>
            <a:r>
              <a:rPr lang="ar-EG" sz="7211" spc="-353">
                <a:solidFill>
                  <a:srgbClr val="467B5E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نصائح عملية للدراسة في رمضان</a:t>
            </a:r>
          </a:p>
        </p:txBody>
      </p:sp>
      <p:sp>
        <p:nvSpPr>
          <p:cNvPr id="5" name="Freeform 5"/>
          <p:cNvSpPr/>
          <p:nvPr/>
        </p:nvSpPr>
        <p:spPr>
          <a:xfrm flipH="1">
            <a:off x="0" y="-138709"/>
            <a:ext cx="4088128" cy="4552904"/>
          </a:xfrm>
          <a:custGeom>
            <a:avLst/>
            <a:gdLst/>
            <a:ahLst/>
            <a:cxnLst/>
            <a:rect l="l" t="t" r="r" b="b"/>
            <a:pathLst>
              <a:path w="4088128" h="4552904">
                <a:moveTo>
                  <a:pt x="4088128" y="0"/>
                </a:moveTo>
                <a:lnTo>
                  <a:pt x="0" y="0"/>
                </a:lnTo>
                <a:lnTo>
                  <a:pt x="0" y="4552904"/>
                </a:lnTo>
                <a:lnTo>
                  <a:pt x="4088128" y="4552904"/>
                </a:lnTo>
                <a:lnTo>
                  <a:pt x="4088128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5047624" y="3467521"/>
            <a:ext cx="10753048" cy="9466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 rtl="1">
              <a:lnSpc>
                <a:spcPts val="7226"/>
              </a:lnSpc>
            </a:pPr>
            <a:r>
              <a:rPr lang="en-US" sz="4983" b="1" spc="-244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١</a:t>
            </a:r>
            <a:r>
              <a:rPr lang="ar-EG" sz="4983" b="1" spc="-244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نامي جيداً بعد التراويح للحفاظ على الطاقة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576863" y="4800960"/>
            <a:ext cx="13223809" cy="9466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 rtl="1">
              <a:lnSpc>
                <a:spcPts val="7226"/>
              </a:lnSpc>
            </a:pPr>
            <a:r>
              <a:rPr lang="en-US" sz="4983" b="1" spc="-244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٢</a:t>
            </a:r>
            <a:r>
              <a:rPr lang="ar-EG" sz="4983" b="1" spc="-244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استغلي الوقت بعد السحور أو بعد العصر للدراسة الفعالة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576863" y="6138159"/>
            <a:ext cx="13223809" cy="9466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 rtl="1">
              <a:lnSpc>
                <a:spcPts val="7226"/>
              </a:lnSpc>
            </a:pPr>
            <a:r>
              <a:rPr lang="en-US" sz="4983" b="1" spc="-244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٣</a:t>
            </a:r>
            <a:r>
              <a:rPr lang="ar-EG" sz="4983" b="1" spc="-244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قسمي الدراسة لفترات قصيرة مع فواصل للتركيز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576863" y="7475358"/>
            <a:ext cx="13223809" cy="19277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 rtl="1">
              <a:lnSpc>
                <a:spcPts val="7226"/>
              </a:lnSpc>
            </a:pPr>
            <a:r>
              <a:rPr lang="en-US" sz="4983" b="1" spc="-244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٤</a:t>
            </a:r>
            <a:r>
              <a:rPr lang="ar-EG" sz="4983" b="1" spc="-244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تناولي طعاماً صحياً واشربي ماء كافي للحفاظ على نشاط الجسم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30940" y="8765913"/>
            <a:ext cx="17226120" cy="8799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791"/>
              </a:lnSpc>
            </a:pPr>
            <a:r>
              <a:rPr lang="ar-EG" sz="4683" b="1" spc="-229">
                <a:solidFill>
                  <a:srgbClr val="32323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رمضان ليس عائقاً بل فرصة لتعلم إدارة الوقت والانضباط الشخصي بطريقة عملية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0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867151" y="0"/>
            <a:ext cx="3420849" cy="3809762"/>
          </a:xfrm>
          <a:custGeom>
            <a:avLst/>
            <a:gdLst/>
            <a:ahLst/>
            <a:cxnLst/>
            <a:rect l="l" t="t" r="r" b="b"/>
            <a:pathLst>
              <a:path w="3420849" h="3809762">
                <a:moveTo>
                  <a:pt x="0" y="0"/>
                </a:moveTo>
                <a:lnTo>
                  <a:pt x="3420849" y="0"/>
                </a:lnTo>
                <a:lnTo>
                  <a:pt x="3420849" y="3809762"/>
                </a:lnTo>
                <a:lnTo>
                  <a:pt x="0" y="380976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0" y="0"/>
            <a:ext cx="3420849" cy="3809762"/>
          </a:xfrm>
          <a:custGeom>
            <a:avLst/>
            <a:gdLst/>
            <a:ahLst/>
            <a:cxnLst/>
            <a:rect l="l" t="t" r="r" b="b"/>
            <a:pathLst>
              <a:path w="3420849" h="3809762">
                <a:moveTo>
                  <a:pt x="3420849" y="0"/>
                </a:moveTo>
                <a:lnTo>
                  <a:pt x="0" y="0"/>
                </a:lnTo>
                <a:lnTo>
                  <a:pt x="0" y="3809762"/>
                </a:lnTo>
                <a:lnTo>
                  <a:pt x="3420849" y="3809762"/>
                </a:lnTo>
                <a:lnTo>
                  <a:pt x="3420849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H="1">
            <a:off x="833524" y="5606510"/>
            <a:ext cx="3809458" cy="3922222"/>
          </a:xfrm>
          <a:custGeom>
            <a:avLst/>
            <a:gdLst/>
            <a:ahLst/>
            <a:cxnLst/>
            <a:rect l="l" t="t" r="r" b="b"/>
            <a:pathLst>
              <a:path w="3809458" h="3922222">
                <a:moveTo>
                  <a:pt x="3809458" y="0"/>
                </a:moveTo>
                <a:lnTo>
                  <a:pt x="0" y="0"/>
                </a:lnTo>
                <a:lnTo>
                  <a:pt x="0" y="3922222"/>
                </a:lnTo>
                <a:lnTo>
                  <a:pt x="3809458" y="3922222"/>
                </a:lnTo>
                <a:lnTo>
                  <a:pt x="3809458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6621825" y="7226926"/>
            <a:ext cx="1274951" cy="2841116"/>
          </a:xfrm>
          <a:custGeom>
            <a:avLst/>
            <a:gdLst/>
            <a:ahLst/>
            <a:cxnLst/>
            <a:rect l="l" t="t" r="r" b="b"/>
            <a:pathLst>
              <a:path w="1274951" h="2841116">
                <a:moveTo>
                  <a:pt x="0" y="0"/>
                </a:moveTo>
                <a:lnTo>
                  <a:pt x="1274950" y="0"/>
                </a:lnTo>
                <a:lnTo>
                  <a:pt x="1274950" y="2841115"/>
                </a:lnTo>
                <a:lnTo>
                  <a:pt x="0" y="284111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3420849" y="3728791"/>
            <a:ext cx="11446302" cy="23531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7268"/>
              </a:lnSpc>
            </a:pPr>
            <a:r>
              <a:rPr lang="ar-EG" sz="12334" spc="-604">
                <a:solidFill>
                  <a:srgbClr val="467B5E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فوازير رمضانية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0037" b="-17740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525798" y="1612322"/>
            <a:ext cx="15236405" cy="28047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0145"/>
              </a:lnSpc>
            </a:pPr>
            <a:r>
              <a:rPr lang="en-US" sz="8248" b="1" spc="-404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١</a:t>
            </a:r>
            <a:r>
              <a:rPr lang="ar-EG" sz="8248" b="1" spc="-404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في أي سورة تم ذكر شهر رمضان في القرآن الكريم ؟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0037" b="-17740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028700" y="1654846"/>
            <a:ext cx="16230600" cy="17395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3211"/>
              </a:lnSpc>
            </a:pPr>
            <a:r>
              <a:rPr lang="ar-EG" sz="9111" b="1" spc="-446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الإجابة : سورة البقرة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0037" b="-17740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028700" y="1212004"/>
            <a:ext cx="16230600" cy="17395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3211"/>
              </a:lnSpc>
            </a:pPr>
            <a:r>
              <a:rPr lang="en-US" sz="9111" b="1" spc="-446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٢</a:t>
            </a:r>
            <a:r>
              <a:rPr lang="ar-EG" sz="9111" b="1" spc="-446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من أول من صام من الأنبياء ؟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0037" b="-17740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235360" y="1378668"/>
            <a:ext cx="16230600" cy="34857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3066"/>
              </a:lnSpc>
            </a:pPr>
            <a:r>
              <a:rPr lang="ar-EG" sz="9011" b="1" spc="-441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الإجابة : سيدنا أدم عليه السلام </a:t>
            </a:r>
          </a:p>
          <a:p>
            <a:pPr algn="ctr" rtl="1">
              <a:lnSpc>
                <a:spcPts val="13066"/>
              </a:lnSpc>
            </a:pPr>
            <a:r>
              <a:rPr lang="ar-EG" sz="9011" b="1" spc="-441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صام ثلاث أيام في كل شهر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0037" b="-17740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028700" y="1654846"/>
            <a:ext cx="16230600" cy="17395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3211"/>
              </a:lnSpc>
            </a:pPr>
            <a:r>
              <a:rPr lang="en-US" sz="9111" b="1" spc="-446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٣</a:t>
            </a:r>
            <a:r>
              <a:rPr lang="ar-EG" sz="9111" b="1" spc="-446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من هو النبي الذي ولد من غير أب ؟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0037" b="-17740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028700" y="1654846"/>
            <a:ext cx="16230600" cy="17395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3211"/>
              </a:lnSpc>
            </a:pPr>
            <a:r>
              <a:rPr lang="ar-EG" sz="9111" b="1" spc="-446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الإجابة : عيسى عليه السلام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0037" b="-17740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-1106587" y="1683421"/>
            <a:ext cx="20501175" cy="15744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2052"/>
              </a:lnSpc>
            </a:pPr>
            <a:r>
              <a:rPr lang="en-US" sz="8311" b="1" spc="-407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٤</a:t>
            </a:r>
            <a:r>
              <a:rPr lang="ar-EG" sz="8311" b="1" spc="-407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من هو النبي الذي ألقي في النار ولم يحترق ؟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0037" b="-17740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-1106587" y="1683421"/>
            <a:ext cx="20501175" cy="15744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2052"/>
              </a:lnSpc>
            </a:pPr>
            <a:r>
              <a:rPr lang="ar-EG" sz="8311" b="1" spc="-407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الإجابة : ابراهيم عليه السلام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0037" b="-17740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-1106587" y="1683421"/>
            <a:ext cx="20501175" cy="15744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2052"/>
              </a:lnSpc>
            </a:pPr>
            <a:r>
              <a:rPr lang="en-US" sz="8311" b="1" spc="-407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٥</a:t>
            </a:r>
            <a:r>
              <a:rPr lang="ar-EG" sz="8311" b="1" spc="-407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ماهي السورة التي لاتبدأ بالبسملة ؟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0037" b="-17740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-1106587" y="1683421"/>
            <a:ext cx="20501175" cy="15744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2052"/>
              </a:lnSpc>
            </a:pPr>
            <a:r>
              <a:rPr lang="ar-EG" sz="8311" b="1" spc="-407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الإجابة : سورة التوبة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0037" b="-17740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575639" y="1683421"/>
            <a:ext cx="15136722" cy="29841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2052"/>
              </a:lnSpc>
            </a:pPr>
            <a:r>
              <a:rPr lang="en-US" sz="8311" b="1" spc="-407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٦</a:t>
            </a:r>
            <a:r>
              <a:rPr lang="ar-EG" sz="8311" b="1" spc="-407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ما هو الدعاء الذي وصى به الرسول الكريم في ليلة القدر 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0037" b="-17740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602724" y="1521745"/>
            <a:ext cx="15082552" cy="34588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2528"/>
              </a:lnSpc>
            </a:pPr>
            <a:r>
              <a:rPr lang="ar-EG" sz="10186" b="1" spc="-499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الإجابة : اللهم إنك عفو تحب العفو فاعف عنا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0037" b="-17740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245139" y="1512220"/>
            <a:ext cx="17797721" cy="27478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0807"/>
              </a:lnSpc>
            </a:pPr>
            <a:r>
              <a:rPr lang="en-US" sz="8786" b="1" spc="-430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٧</a:t>
            </a:r>
            <a:r>
              <a:rPr lang="ar-EG" sz="8786" b="1" spc="-430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كم رمضان صام الرسول محمد صلى الله عليه وسلم ؟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0037" b="-17740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028700" y="1512220"/>
            <a:ext cx="16230600" cy="15000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0807"/>
              </a:lnSpc>
            </a:pPr>
            <a:r>
              <a:rPr lang="ar-EG" sz="8786" b="1" spc="-430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الإجابة : تسع أعوام أي تسع رمضانات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0037" b="-17740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028700" y="1512220"/>
            <a:ext cx="16230600" cy="27478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0807"/>
              </a:lnSpc>
            </a:pPr>
            <a:r>
              <a:rPr lang="en-US" sz="8786" b="1" spc="-430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٨</a:t>
            </a:r>
            <a:r>
              <a:rPr lang="ar-EG" sz="8786" b="1" spc="-430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كم من مرة ذكر شهر رمضان المبارك في القرآن الكريم ؟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0037" b="-17740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028700" y="1512220"/>
            <a:ext cx="16230600" cy="29954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0807"/>
              </a:lnSpc>
            </a:pPr>
            <a:r>
              <a:rPr lang="ar-EG" sz="8786" b="1" spc="-430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الإجابة : ذكر شهر رمضان في القرآن مرة واحدة فقط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0037" b="-17740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028700" y="1512220"/>
            <a:ext cx="16230600" cy="15000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0807"/>
              </a:lnSpc>
            </a:pPr>
            <a:r>
              <a:rPr lang="en-US" sz="8786" b="1" spc="-430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٩</a:t>
            </a:r>
            <a:r>
              <a:rPr lang="ar-EG" sz="8786" b="1" spc="-430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ماهي الصلاة التي لاتحتاج إلى وضوء ؟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0037" b="-17740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525798" y="1612322"/>
            <a:ext cx="15236405" cy="28047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0145"/>
              </a:lnSpc>
            </a:pPr>
            <a:r>
              <a:rPr lang="ar-EG" sz="8248" b="1" spc="-404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الإجابة : الصلاة على النبي محمد صلى الله عليه وسلم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0037" b="-17740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028700" y="1654846"/>
            <a:ext cx="16230600" cy="17395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3211"/>
              </a:lnSpc>
            </a:pPr>
            <a:r>
              <a:rPr lang="en-US" sz="9111" b="1" spc="-446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</a:rPr>
              <a:t>١٠</a:t>
            </a:r>
            <a:r>
              <a:rPr lang="ar-EG" sz="9111" b="1" spc="-446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- من هو النبي الذي ابتلعه الحوت ؟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0037" b="-17740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028700" y="1654846"/>
            <a:ext cx="16230600" cy="17395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3211"/>
              </a:lnSpc>
            </a:pPr>
            <a:r>
              <a:rPr lang="ar-EG" sz="9111" b="1" spc="-446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الإجابة : يونس عليه السلام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0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867151" y="0"/>
            <a:ext cx="3420849" cy="3809762"/>
          </a:xfrm>
          <a:custGeom>
            <a:avLst/>
            <a:gdLst/>
            <a:ahLst/>
            <a:cxnLst/>
            <a:rect l="l" t="t" r="r" b="b"/>
            <a:pathLst>
              <a:path w="3420849" h="3809762">
                <a:moveTo>
                  <a:pt x="0" y="0"/>
                </a:moveTo>
                <a:lnTo>
                  <a:pt x="3420849" y="0"/>
                </a:lnTo>
                <a:lnTo>
                  <a:pt x="3420849" y="3809762"/>
                </a:lnTo>
                <a:lnTo>
                  <a:pt x="0" y="380976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0" y="0"/>
            <a:ext cx="3420849" cy="3809762"/>
          </a:xfrm>
          <a:custGeom>
            <a:avLst/>
            <a:gdLst/>
            <a:ahLst/>
            <a:cxnLst/>
            <a:rect l="l" t="t" r="r" b="b"/>
            <a:pathLst>
              <a:path w="3420849" h="3809762">
                <a:moveTo>
                  <a:pt x="3420849" y="0"/>
                </a:moveTo>
                <a:lnTo>
                  <a:pt x="0" y="0"/>
                </a:lnTo>
                <a:lnTo>
                  <a:pt x="0" y="3809762"/>
                </a:lnTo>
                <a:lnTo>
                  <a:pt x="3420849" y="3809762"/>
                </a:lnTo>
                <a:lnTo>
                  <a:pt x="3420849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H="1">
            <a:off x="13144500" y="5545514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4114800" y="0"/>
                </a:moveTo>
                <a:lnTo>
                  <a:pt x="0" y="0"/>
                </a:lnTo>
                <a:lnTo>
                  <a:pt x="0" y="4114800"/>
                </a:lnTo>
                <a:lnTo>
                  <a:pt x="4114800" y="4114800"/>
                </a:lnTo>
                <a:lnTo>
                  <a:pt x="411480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295572" y="1688648"/>
            <a:ext cx="16963728" cy="142731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12165"/>
              </a:lnSpc>
            </a:pPr>
            <a:r>
              <a:rPr lang="ar-EG" sz="6600" spc="-425" dirty="0">
                <a:solidFill>
                  <a:srgbClr val="467B5E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سؤال ختامي للتفكير</a:t>
            </a:r>
            <a:r>
              <a:rPr lang="ar-SA" sz="6600" spc="-425" dirty="0">
                <a:solidFill>
                  <a:srgbClr val="467B5E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( الرجاء تدوين ذلك) </a:t>
            </a:r>
            <a:endParaRPr lang="ar-EG" sz="6600" spc="-425" dirty="0">
              <a:solidFill>
                <a:srgbClr val="467B5E"/>
              </a:solidFill>
              <a:latin typeface="HS Headline"/>
              <a:ea typeface="HS Headline"/>
              <a:cs typeface="HS Headline"/>
              <a:sym typeface="HS Headline"/>
              <a:rtl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2305523" y="3671445"/>
            <a:ext cx="13676955" cy="21932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9034"/>
              </a:lnSpc>
            </a:pPr>
            <a:r>
              <a:rPr lang="ar-EG" sz="6230" b="1" spc="-305" dirty="0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ما أهم شيء ستستمرين في تطبيقه بعد شهر رمضان ؟</a:t>
            </a:r>
            <a:endParaRPr lang="ar-SA" sz="6230" b="1" spc="-305" dirty="0">
              <a:solidFill>
                <a:srgbClr val="A62912"/>
              </a:solidFill>
              <a:latin typeface="Helvetica World Bold"/>
              <a:ea typeface="Helvetica World Bold"/>
              <a:cs typeface="Helvetica World Bold"/>
              <a:sym typeface="Helvetica World Bold"/>
              <a:rtl/>
            </a:endParaRPr>
          </a:p>
          <a:p>
            <a:pPr algn="ctr" rtl="1">
              <a:lnSpc>
                <a:spcPts val="9034"/>
              </a:lnSpc>
            </a:pPr>
            <a:endParaRPr lang="ar-EG" sz="6230" b="1" spc="-305" dirty="0">
              <a:solidFill>
                <a:srgbClr val="A62912"/>
              </a:solidFill>
              <a:latin typeface="Helvetica World Bold"/>
              <a:ea typeface="Helvetica World Bold"/>
              <a:cs typeface="Helvetica World Bold"/>
              <a:sym typeface="Helvetica World Bold"/>
              <a:rtl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0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867151" y="0"/>
            <a:ext cx="3420849" cy="3809762"/>
          </a:xfrm>
          <a:custGeom>
            <a:avLst/>
            <a:gdLst/>
            <a:ahLst/>
            <a:cxnLst/>
            <a:rect l="l" t="t" r="r" b="b"/>
            <a:pathLst>
              <a:path w="3420849" h="3809762">
                <a:moveTo>
                  <a:pt x="0" y="0"/>
                </a:moveTo>
                <a:lnTo>
                  <a:pt x="3420849" y="0"/>
                </a:lnTo>
                <a:lnTo>
                  <a:pt x="3420849" y="3809762"/>
                </a:lnTo>
                <a:lnTo>
                  <a:pt x="0" y="380976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0" y="0"/>
            <a:ext cx="3420849" cy="3809762"/>
          </a:xfrm>
          <a:custGeom>
            <a:avLst/>
            <a:gdLst/>
            <a:ahLst/>
            <a:cxnLst/>
            <a:rect l="l" t="t" r="r" b="b"/>
            <a:pathLst>
              <a:path w="3420849" h="3809762">
                <a:moveTo>
                  <a:pt x="3420849" y="0"/>
                </a:moveTo>
                <a:lnTo>
                  <a:pt x="0" y="0"/>
                </a:lnTo>
                <a:lnTo>
                  <a:pt x="0" y="3809762"/>
                </a:lnTo>
                <a:lnTo>
                  <a:pt x="3420849" y="3809762"/>
                </a:lnTo>
                <a:lnTo>
                  <a:pt x="3420849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3953713" y="695325"/>
            <a:ext cx="10380573" cy="16556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2165"/>
              </a:lnSpc>
            </a:pPr>
            <a:r>
              <a:rPr lang="ar-EG" sz="8689" spc="-425">
                <a:solidFill>
                  <a:srgbClr val="467B5E"/>
                </a:solidFill>
                <a:latin typeface="HS Headline"/>
                <a:ea typeface="HS Headline"/>
                <a:cs typeface="HS Headline"/>
                <a:sym typeface="HS Headline"/>
                <a:rtl/>
              </a:rPr>
              <a:t>ختاماً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655536" y="2631491"/>
            <a:ext cx="16976928" cy="45015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9034"/>
              </a:lnSpc>
            </a:pPr>
            <a:r>
              <a:rPr lang="ar-EG" sz="6230" b="1" spc="-305" dirty="0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رمضان ليس مجرد شهر صيام بل فرصة لمراجعة النفس وتحسين العادات وتقوية صلة الرحم </a:t>
            </a:r>
          </a:p>
          <a:p>
            <a:pPr algn="ctr" rtl="1">
              <a:lnSpc>
                <a:spcPts val="9034"/>
              </a:lnSpc>
            </a:pPr>
            <a:r>
              <a:rPr lang="ar-EG" sz="6230" b="1" spc="-305" dirty="0">
                <a:solidFill>
                  <a:srgbClr val="A62912"/>
                </a:solidFill>
                <a:latin typeface="Helvetica World Bold"/>
                <a:ea typeface="Helvetica World Bold"/>
                <a:cs typeface="Helvetica World Bold"/>
                <a:sym typeface="Helvetica World Bold"/>
                <a:rtl/>
              </a:rPr>
              <a:t>لنحاول الاحتفاظ بما تعلمناه وتطبيقه بعد انتهاء الشهر لنصبح أفضل نسخة من أنفسنا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668</Words>
  <Application>Microsoft Office PowerPoint</Application>
  <PresentationFormat>مخصص</PresentationFormat>
  <Paragraphs>91</Paragraphs>
  <Slides>34</Slides>
  <Notes>0</Notes>
  <HiddenSlides>0</HiddenSlides>
  <MMClips>1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34</vt:i4>
      </vt:variant>
    </vt:vector>
  </HeadingPairs>
  <TitlesOfParts>
    <vt:vector size="39" baseType="lpstr">
      <vt:lpstr>Calibri</vt:lpstr>
      <vt:lpstr>Arial</vt:lpstr>
      <vt:lpstr>Helvetica World Bold</vt:lpstr>
      <vt:lpstr>HS Headline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Pink Floral Ramadan Presentation</dc:title>
  <cp:lastModifiedBy>Amal .</cp:lastModifiedBy>
  <cp:revision>2</cp:revision>
  <dcterms:created xsi:type="dcterms:W3CDTF">2006-08-16T00:00:00Z</dcterms:created>
  <dcterms:modified xsi:type="dcterms:W3CDTF">2026-01-14T10:49:04Z</dcterms:modified>
  <dc:identifier>DAG7zPf3gp8</dc:identifier>
</cp:coreProperties>
</file>