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HS Headline" charset="1" panose="02000504020000020004"/>
      <p:regular r:id="rId26"/>
    </p:embeddedFont>
    <p:embeddedFont>
      <p:font typeface="Helvetica World Bold" charset="1" panose="020B0800040000020004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23.pn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3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42.png" Type="http://schemas.openxmlformats.org/officeDocument/2006/relationships/image"/><Relationship Id="rId13" Target="../media/image43.svg" Type="http://schemas.openxmlformats.org/officeDocument/2006/relationships/image"/><Relationship Id="rId14" Target="../media/image44.png" Type="http://schemas.openxmlformats.org/officeDocument/2006/relationships/image"/><Relationship Id="rId15" Target="../media/image45.svg" Type="http://schemas.openxmlformats.org/officeDocument/2006/relationships/image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4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svg" Type="http://schemas.openxmlformats.org/officeDocument/2006/relationships/image"/><Relationship Id="rId4" Target="../media/image49.png" Type="http://schemas.openxmlformats.org/officeDocument/2006/relationships/image"/><Relationship Id="rId5" Target="../media/image50.sv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53.png" Type="http://schemas.openxmlformats.org/officeDocument/2006/relationships/image"/><Relationship Id="rId7" Target="../media/image5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5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56.png" Type="http://schemas.openxmlformats.org/officeDocument/2006/relationships/image"/><Relationship Id="rId5" Target="../media/image57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58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9.png" Type="http://schemas.openxmlformats.org/officeDocument/2006/relationships/image"/><Relationship Id="rId3" Target="../media/image60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24138" y="3643366"/>
            <a:ext cx="249798" cy="249798"/>
          </a:xfrm>
          <a:custGeom>
            <a:avLst/>
            <a:gdLst/>
            <a:ahLst/>
            <a:cxnLst/>
            <a:rect r="r" b="b" t="t" l="l"/>
            <a:pathLst>
              <a:path h="249798" w="249798">
                <a:moveTo>
                  <a:pt x="0" y="0"/>
                </a:moveTo>
                <a:lnTo>
                  <a:pt x="249798" y="0"/>
                </a:lnTo>
                <a:lnTo>
                  <a:pt x="249798" y="249798"/>
                </a:lnTo>
                <a:lnTo>
                  <a:pt x="0" y="2497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2551880" y="2818495"/>
            <a:ext cx="249798" cy="249798"/>
          </a:xfrm>
          <a:custGeom>
            <a:avLst/>
            <a:gdLst/>
            <a:ahLst/>
            <a:cxnLst/>
            <a:rect r="r" b="b" t="t" l="l"/>
            <a:pathLst>
              <a:path h="249798" w="249798">
                <a:moveTo>
                  <a:pt x="0" y="0"/>
                </a:moveTo>
                <a:lnTo>
                  <a:pt x="249798" y="0"/>
                </a:lnTo>
                <a:lnTo>
                  <a:pt x="249798" y="249798"/>
                </a:lnTo>
                <a:lnTo>
                  <a:pt x="0" y="2497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18163" y="3068293"/>
            <a:ext cx="249798" cy="249798"/>
          </a:xfrm>
          <a:custGeom>
            <a:avLst/>
            <a:gdLst/>
            <a:ahLst/>
            <a:cxnLst/>
            <a:rect r="r" b="b" t="t" l="l"/>
            <a:pathLst>
              <a:path h="249798" w="249798">
                <a:moveTo>
                  <a:pt x="0" y="0"/>
                </a:moveTo>
                <a:lnTo>
                  <a:pt x="249797" y="0"/>
                </a:lnTo>
                <a:lnTo>
                  <a:pt x="249797" y="249797"/>
                </a:lnTo>
                <a:lnTo>
                  <a:pt x="0" y="249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13935" y="3518467"/>
            <a:ext cx="249798" cy="249798"/>
          </a:xfrm>
          <a:custGeom>
            <a:avLst/>
            <a:gdLst/>
            <a:ahLst/>
            <a:cxnLst/>
            <a:rect r="r" b="b" t="t" l="l"/>
            <a:pathLst>
              <a:path h="249798" w="249798">
                <a:moveTo>
                  <a:pt x="0" y="0"/>
                </a:moveTo>
                <a:lnTo>
                  <a:pt x="249797" y="0"/>
                </a:lnTo>
                <a:lnTo>
                  <a:pt x="249797" y="249798"/>
                </a:lnTo>
                <a:lnTo>
                  <a:pt x="0" y="2497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1028180">
            <a:off x="15679050" y="2596203"/>
            <a:ext cx="381466" cy="297598"/>
          </a:xfrm>
          <a:custGeom>
            <a:avLst/>
            <a:gdLst/>
            <a:ahLst/>
            <a:cxnLst/>
            <a:rect r="r" b="b" t="t" l="l"/>
            <a:pathLst>
              <a:path h="297598" w="381466">
                <a:moveTo>
                  <a:pt x="0" y="0"/>
                </a:moveTo>
                <a:lnTo>
                  <a:pt x="381466" y="0"/>
                </a:lnTo>
                <a:lnTo>
                  <a:pt x="381466" y="297598"/>
                </a:lnTo>
                <a:lnTo>
                  <a:pt x="0" y="2975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449872">
            <a:off x="12126216" y="4264046"/>
            <a:ext cx="381466" cy="297598"/>
          </a:xfrm>
          <a:custGeom>
            <a:avLst/>
            <a:gdLst/>
            <a:ahLst/>
            <a:cxnLst/>
            <a:rect r="r" b="b" t="t" l="l"/>
            <a:pathLst>
              <a:path h="297598" w="381466">
                <a:moveTo>
                  <a:pt x="0" y="0"/>
                </a:moveTo>
                <a:lnTo>
                  <a:pt x="381466" y="0"/>
                </a:lnTo>
                <a:lnTo>
                  <a:pt x="381466" y="297597"/>
                </a:lnTo>
                <a:lnTo>
                  <a:pt x="0" y="2975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8" id="8"/>
          <p:cNvSpPr/>
          <p:nvPr/>
        </p:nvSpPr>
        <p:spPr>
          <a:xfrm>
            <a:off x="2212722" y="7544655"/>
            <a:ext cx="8453747" cy="0"/>
          </a:xfrm>
          <a:prstGeom prst="line">
            <a:avLst/>
          </a:prstGeom>
          <a:ln cap="flat" w="38100">
            <a:solidFill>
              <a:srgbClr val="F4DEB8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true" flipV="false" rot="-1746155">
            <a:off x="-1464409" y="-2541303"/>
            <a:ext cx="7273993" cy="5082605"/>
          </a:xfrm>
          <a:custGeom>
            <a:avLst/>
            <a:gdLst/>
            <a:ahLst/>
            <a:cxnLst/>
            <a:rect r="r" b="b" t="t" l="l"/>
            <a:pathLst>
              <a:path h="5082605" w="7273993">
                <a:moveTo>
                  <a:pt x="7273993" y="0"/>
                </a:moveTo>
                <a:lnTo>
                  <a:pt x="0" y="0"/>
                </a:lnTo>
                <a:lnTo>
                  <a:pt x="0" y="5082606"/>
                </a:lnTo>
                <a:lnTo>
                  <a:pt x="7273993" y="5082606"/>
                </a:lnTo>
                <a:lnTo>
                  <a:pt x="7273993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7505535" y="-800329"/>
            <a:ext cx="3276930" cy="3276930"/>
          </a:xfrm>
          <a:custGeom>
            <a:avLst/>
            <a:gdLst/>
            <a:ahLst/>
            <a:cxnLst/>
            <a:rect r="r" b="b" t="t" l="l"/>
            <a:pathLst>
              <a:path h="3276930" w="3276930">
                <a:moveTo>
                  <a:pt x="0" y="0"/>
                </a:moveTo>
                <a:lnTo>
                  <a:pt x="3276930" y="0"/>
                </a:lnTo>
                <a:lnTo>
                  <a:pt x="3276930" y="3276931"/>
                </a:lnTo>
                <a:lnTo>
                  <a:pt x="0" y="327693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344836" y="3980819"/>
            <a:ext cx="5246247" cy="6264176"/>
          </a:xfrm>
          <a:custGeom>
            <a:avLst/>
            <a:gdLst/>
            <a:ahLst/>
            <a:cxnLst/>
            <a:rect r="r" b="b" t="t" l="l"/>
            <a:pathLst>
              <a:path h="6264176" w="5246247">
                <a:moveTo>
                  <a:pt x="0" y="0"/>
                </a:moveTo>
                <a:lnTo>
                  <a:pt x="5246248" y="0"/>
                </a:lnTo>
                <a:lnTo>
                  <a:pt x="5246248" y="6264176"/>
                </a:lnTo>
                <a:lnTo>
                  <a:pt x="0" y="626417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02008" y="2563468"/>
            <a:ext cx="11974771" cy="3621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4527"/>
              </a:lnSpc>
            </a:pPr>
            <a:r>
              <a:rPr lang="ar-EG" sz="9312" spc="93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ورشـة</a:t>
            </a:r>
          </a:p>
          <a:p>
            <a:pPr algn="ctr" rtl="true">
              <a:lnSpc>
                <a:spcPts val="13279"/>
              </a:lnSpc>
            </a:pPr>
            <a:r>
              <a:rPr lang="ar-EG" sz="8512" spc="85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التهيئة لإختبار القدرات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85230" y="6586264"/>
            <a:ext cx="9908732" cy="862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493"/>
              </a:lnSpc>
            </a:pP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نفهم</a:t>
            </a: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الإختبار بهدوء ... ونواجهه بثقة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132157" y="124520"/>
            <a:ext cx="4983963" cy="1383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3504"/>
              </a:lnSpc>
            </a:pPr>
            <a:r>
              <a:rPr lang="ar-EG" b="true" sz="2136" spc="2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 val="true"/>
              </a:rPr>
              <a:t>المملكة العربية السعودية</a:t>
            </a:r>
          </a:p>
          <a:p>
            <a:pPr algn="ctr" rtl="true">
              <a:lnSpc>
                <a:spcPts val="3504"/>
              </a:lnSpc>
            </a:pPr>
            <a:r>
              <a:rPr lang="ar-EG" b="true" sz="2136" spc="2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 val="true"/>
              </a:rPr>
              <a:t>وزارة التعليم </a:t>
            </a:r>
          </a:p>
          <a:p>
            <a:pPr algn="ctr" rtl="true">
              <a:lnSpc>
                <a:spcPts val="3504"/>
              </a:lnSpc>
            </a:pPr>
            <a:r>
              <a:rPr lang="ar-EG" b="true" sz="2136" spc="21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 val="true"/>
              </a:rPr>
              <a:t>مدرسة ثانوية ساره آل الشيخ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64531">
            <a:off x="11906645" y="-5231755"/>
            <a:ext cx="6761863" cy="7085397"/>
          </a:xfrm>
          <a:custGeom>
            <a:avLst/>
            <a:gdLst/>
            <a:ahLst/>
            <a:cxnLst/>
            <a:rect r="r" b="b" t="t" l="l"/>
            <a:pathLst>
              <a:path h="7085397" w="6761863">
                <a:moveTo>
                  <a:pt x="0" y="0"/>
                </a:moveTo>
                <a:lnTo>
                  <a:pt x="6761863" y="0"/>
                </a:lnTo>
                <a:lnTo>
                  <a:pt x="6761863" y="7085398"/>
                </a:lnTo>
                <a:lnTo>
                  <a:pt x="0" y="70853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545836" y="1573536"/>
            <a:ext cx="19379672" cy="6187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8513"/>
              </a:lnSpc>
            </a:pPr>
            <a:r>
              <a:rPr lang="ar-EG" sz="8651" spc="86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نبدأ بسؤال بسيط </a:t>
            </a:r>
          </a:p>
          <a:p>
            <a:pPr algn="ctr" rtl="true">
              <a:lnSpc>
                <a:spcPts val="15089"/>
              </a:lnSpc>
            </a:pPr>
            <a:r>
              <a:rPr lang="ar-EG" sz="7051" spc="7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أي كلمة تصف شعورك تجاه اختبار القدرات ؟</a:t>
            </a:r>
          </a:p>
          <a:p>
            <a:pPr algn="ctr" rtl="true">
              <a:lnSpc>
                <a:spcPts val="15089"/>
              </a:lnSpc>
            </a:pPr>
            <a:r>
              <a:rPr lang="ar-EG" sz="7051" spc="70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مخيف</a:t>
            </a:r>
            <a:r>
              <a:rPr lang="ar-EG" sz="7051" spc="7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- </a:t>
            </a:r>
            <a:r>
              <a:rPr lang="ar-EG" sz="7051" spc="70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ممتع</a:t>
            </a:r>
            <a:r>
              <a:rPr lang="ar-EG" sz="7051" spc="7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- </a:t>
            </a:r>
            <a:r>
              <a:rPr lang="ar-EG" sz="7051" spc="70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سهل</a:t>
            </a:r>
            <a:r>
              <a:rPr lang="ar-EG" sz="7051" spc="7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- </a:t>
            </a:r>
            <a:r>
              <a:rPr lang="ar-EG" sz="7051" spc="70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تحدي</a:t>
            </a:r>
            <a:r>
              <a:rPr lang="ar-EG" sz="7051" spc="7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5464531">
            <a:off x="-321232" y="8397617"/>
            <a:ext cx="6761863" cy="7085397"/>
          </a:xfrm>
          <a:custGeom>
            <a:avLst/>
            <a:gdLst/>
            <a:ahLst/>
            <a:cxnLst/>
            <a:rect r="r" b="b" t="t" l="l"/>
            <a:pathLst>
              <a:path h="7085397" w="6761863">
                <a:moveTo>
                  <a:pt x="6761863" y="0"/>
                </a:moveTo>
                <a:lnTo>
                  <a:pt x="0" y="0"/>
                </a:lnTo>
                <a:lnTo>
                  <a:pt x="0" y="7085398"/>
                </a:lnTo>
                <a:lnTo>
                  <a:pt x="6761863" y="7085398"/>
                </a:lnTo>
                <a:lnTo>
                  <a:pt x="676186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93573" y="6941037"/>
            <a:ext cx="3494427" cy="2926583"/>
          </a:xfrm>
          <a:custGeom>
            <a:avLst/>
            <a:gdLst/>
            <a:ahLst/>
            <a:cxnLst/>
            <a:rect r="r" b="b" t="t" l="l"/>
            <a:pathLst>
              <a:path h="2926583" w="3494427">
                <a:moveTo>
                  <a:pt x="0" y="0"/>
                </a:moveTo>
                <a:lnTo>
                  <a:pt x="3494427" y="0"/>
                </a:lnTo>
                <a:lnTo>
                  <a:pt x="3494427" y="2926583"/>
                </a:lnTo>
                <a:lnTo>
                  <a:pt x="0" y="29265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64531">
            <a:off x="11906645" y="-5231755"/>
            <a:ext cx="6761863" cy="7085397"/>
          </a:xfrm>
          <a:custGeom>
            <a:avLst/>
            <a:gdLst/>
            <a:ahLst/>
            <a:cxnLst/>
            <a:rect r="r" b="b" t="t" l="l"/>
            <a:pathLst>
              <a:path h="7085397" w="6761863">
                <a:moveTo>
                  <a:pt x="0" y="0"/>
                </a:moveTo>
                <a:lnTo>
                  <a:pt x="6761863" y="0"/>
                </a:lnTo>
                <a:lnTo>
                  <a:pt x="6761863" y="7085398"/>
                </a:lnTo>
                <a:lnTo>
                  <a:pt x="0" y="70853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3020952"/>
            <a:ext cx="16230600" cy="42220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12"/>
              </a:lnSpc>
            </a:pPr>
            <a:r>
              <a:rPr lang="ar-EG" sz="5068" spc="5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هو </a:t>
            </a:r>
            <a:r>
              <a:rPr lang="ar-EG" sz="5068" spc="5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اختبار يقيس طريقة تفكير الطالبة من حيث الفهم والتحليل والاستنتاج وليس الحفظ ويعتمد على مهارات عقلية قابلة للتطوير بالتدريب مما يجعل الاستعداد الجيد سبباً في تحسين الأداء ورفع الدرجة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09293" y="7245405"/>
            <a:ext cx="3953162" cy="2762272"/>
          </a:xfrm>
          <a:custGeom>
            <a:avLst/>
            <a:gdLst/>
            <a:ahLst/>
            <a:cxnLst/>
            <a:rect r="r" b="b" t="t" l="l"/>
            <a:pathLst>
              <a:path h="2762272" w="3953162">
                <a:moveTo>
                  <a:pt x="0" y="0"/>
                </a:moveTo>
                <a:lnTo>
                  <a:pt x="3953162" y="0"/>
                </a:lnTo>
                <a:lnTo>
                  <a:pt x="3953162" y="2762272"/>
                </a:lnTo>
                <a:lnTo>
                  <a:pt x="0" y="27622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954735" y="1212625"/>
            <a:ext cx="10378530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400"/>
              </a:lnSpc>
            </a:pPr>
            <a:r>
              <a:rPr lang="ar-EG" sz="700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ما المقصود بالقدرات ..؟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671999">
            <a:off x="15271327" y="7905450"/>
            <a:ext cx="3563607" cy="5041200"/>
          </a:xfrm>
          <a:custGeom>
            <a:avLst/>
            <a:gdLst/>
            <a:ahLst/>
            <a:cxnLst/>
            <a:rect r="r" b="b" t="t" l="l"/>
            <a:pathLst>
              <a:path h="5041200" w="3563607">
                <a:moveTo>
                  <a:pt x="3563607" y="0"/>
                </a:moveTo>
                <a:lnTo>
                  <a:pt x="0" y="0"/>
                </a:lnTo>
                <a:lnTo>
                  <a:pt x="0" y="5041199"/>
                </a:lnTo>
                <a:lnTo>
                  <a:pt x="3563607" y="5041199"/>
                </a:lnTo>
                <a:lnTo>
                  <a:pt x="356360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2002731">
            <a:off x="-2740535" y="1219411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4" y="0"/>
                </a:lnTo>
                <a:lnTo>
                  <a:pt x="4469824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2283914">
            <a:off x="15079347" y="-1237927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4" y="0"/>
                </a:lnTo>
                <a:lnTo>
                  <a:pt x="4469824" y="3868429"/>
                </a:lnTo>
                <a:lnTo>
                  <a:pt x="0" y="38684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5" id="5"/>
          <p:cNvSpPr txBox="true"/>
          <p:nvPr/>
        </p:nvSpPr>
        <p:spPr>
          <a:xfrm rot="0">
            <a:off x="2209062" y="554535"/>
            <a:ext cx="13786749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400"/>
              </a:lnSpc>
            </a:pPr>
            <a:r>
              <a:rPr lang="ar-EG" sz="700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الفرق بين القدرات والتحصيلي</a:t>
            </a:r>
          </a:p>
        </p:txBody>
      </p:sp>
      <p:graphicFrame>
        <p:nvGraphicFramePr>
          <p:cNvPr name="Table 6" id="6"/>
          <p:cNvGraphicFramePr>
            <a:graphicFrameLocks noGrp="true"/>
          </p:cNvGraphicFramePr>
          <p:nvPr/>
        </p:nvGraphicFramePr>
        <p:xfrm>
          <a:off x="2209062" y="2573482"/>
          <a:ext cx="13786749" cy="7105650"/>
        </p:xfrm>
        <a:graphic>
          <a:graphicData uri="http://schemas.openxmlformats.org/drawingml/2006/table">
            <a:tbl>
              <a:tblPr/>
              <a:tblGrid>
                <a:gridCol w="6893374"/>
                <a:gridCol w="6893374"/>
              </a:tblGrid>
              <a:tr h="116287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DD3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DD3"/>
                    </a:solidFill>
                  </a:tcPr>
                </a:tc>
              </a:tr>
              <a:tr h="594277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7" id="7"/>
          <p:cNvSpPr txBox="true"/>
          <p:nvPr/>
        </p:nvSpPr>
        <p:spPr>
          <a:xfrm rot="0">
            <a:off x="10433997" y="2518217"/>
            <a:ext cx="4537457" cy="1078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12"/>
              </a:lnSpc>
            </a:pPr>
            <a:r>
              <a:rPr lang="ar-EG" sz="5068" spc="5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القدرات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486007" y="2518217"/>
            <a:ext cx="4537457" cy="1078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12"/>
              </a:lnSpc>
            </a:pPr>
            <a:r>
              <a:rPr lang="ar-EG" sz="5068" spc="50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التحصيلي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18853" y="3957887"/>
            <a:ext cx="5716840" cy="4139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493"/>
              </a:lnSpc>
            </a:pP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يركز اختبار</a:t>
            </a: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القدرات على طريقة تفكيرك من حيث الفهم والتحليل والاستنتاج</a:t>
            </a:r>
          </a:p>
          <a:p>
            <a:pPr algn="ctr" rtl="true">
              <a:lnSpc>
                <a:spcPts val="6493"/>
              </a:lnSpc>
            </a:pP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ويعتمد على مهارات عقلية يمكن تطويرها بالتدريب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60572" y="4091831"/>
            <a:ext cx="6388327" cy="2501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493"/>
              </a:lnSpc>
            </a:pP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يقيس </a:t>
            </a:r>
            <a:r>
              <a:rPr lang="ar-EG" sz="4447" spc="44">
                <a:solidFill>
                  <a:srgbClr val="E1657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مقدار ما درسته من مقررات مدرسية ويعتمد على الحفظ والاستيعاب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34061">
            <a:off x="-1343481" y="8229600"/>
            <a:ext cx="6211019" cy="4114800"/>
          </a:xfrm>
          <a:custGeom>
            <a:avLst/>
            <a:gdLst/>
            <a:ahLst/>
            <a:cxnLst/>
            <a:rect r="r" b="b" t="t" l="l"/>
            <a:pathLst>
              <a:path h="4114800" w="6211019">
                <a:moveTo>
                  <a:pt x="0" y="0"/>
                </a:moveTo>
                <a:lnTo>
                  <a:pt x="6211019" y="0"/>
                </a:lnTo>
                <a:lnTo>
                  <a:pt x="62110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3747781" y="6413714"/>
            <a:ext cx="3820499" cy="3467103"/>
          </a:xfrm>
          <a:custGeom>
            <a:avLst/>
            <a:gdLst/>
            <a:ahLst/>
            <a:cxnLst/>
            <a:rect r="r" b="b" t="t" l="l"/>
            <a:pathLst>
              <a:path h="3467103" w="3820499">
                <a:moveTo>
                  <a:pt x="0" y="0"/>
                </a:moveTo>
                <a:lnTo>
                  <a:pt x="3820499" y="0"/>
                </a:lnTo>
                <a:lnTo>
                  <a:pt x="3820499" y="3467103"/>
                </a:lnTo>
                <a:lnTo>
                  <a:pt x="0" y="34671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37413" y="2557524"/>
            <a:ext cx="15213173" cy="600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0796"/>
              </a:lnSpc>
            </a:pPr>
            <a:r>
              <a:rPr lang="ar-EG" sz="5899" spc="58">
                <a:solidFill>
                  <a:srgbClr val="C86C3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الذكاء هنا ليس سرعة خارقة ولا عبقرية</a:t>
            </a:r>
          </a:p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الذكاء في القدرات يعني :</a:t>
            </a:r>
          </a:p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• فهم السؤال من أول مرة</a:t>
            </a:r>
          </a:p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• معرفة الطريق الأسهل</a:t>
            </a:r>
            <a:r>
              <a:rPr lang="ar-EG" sz="4999" spc="49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للحل</a:t>
            </a:r>
          </a:p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• التفكير بهدوء تحت الضغط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22662" y="1084709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كيف يُقاس الذكاء في إختبار القدرات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5464531">
            <a:off x="13595735" y="-5565318"/>
            <a:ext cx="6502968" cy="6814115"/>
          </a:xfrm>
          <a:custGeom>
            <a:avLst/>
            <a:gdLst/>
            <a:ahLst/>
            <a:cxnLst/>
            <a:rect r="r" b="b" t="t" l="l"/>
            <a:pathLst>
              <a:path h="6814115" w="6502968">
                <a:moveTo>
                  <a:pt x="0" y="0"/>
                </a:moveTo>
                <a:lnTo>
                  <a:pt x="6502969" y="0"/>
                </a:lnTo>
                <a:lnTo>
                  <a:pt x="6502969" y="6814115"/>
                </a:lnTo>
                <a:lnTo>
                  <a:pt x="0" y="68141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64531">
            <a:off x="11906645" y="-5231755"/>
            <a:ext cx="6761863" cy="7085397"/>
          </a:xfrm>
          <a:custGeom>
            <a:avLst/>
            <a:gdLst/>
            <a:ahLst/>
            <a:cxnLst/>
            <a:rect r="r" b="b" t="t" l="l"/>
            <a:pathLst>
              <a:path h="7085397" w="6761863">
                <a:moveTo>
                  <a:pt x="0" y="0"/>
                </a:moveTo>
                <a:lnTo>
                  <a:pt x="6761863" y="0"/>
                </a:lnTo>
                <a:lnTo>
                  <a:pt x="6761863" y="7085398"/>
                </a:lnTo>
                <a:lnTo>
                  <a:pt x="0" y="70853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27355" y="2740025"/>
            <a:ext cx="17233289" cy="482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54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ينقسم اختبار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القدرات إلى قسمين رئيسيين :</a:t>
            </a:r>
          </a:p>
          <a:p>
            <a:pPr algn="r" rtl="true" marL="1079499" indent="-539749" lvl="1">
              <a:lnSpc>
                <a:spcPts val="9549"/>
              </a:lnSpc>
              <a:buFont typeface="Arial"/>
              <a:buChar char="•"/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القسم اللفظي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: 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يقيس مدى فهمك للغة والمعنى </a:t>
            </a:r>
          </a:p>
          <a:p>
            <a:pPr algn="r" rtl="true" marL="1079499" indent="-539749" lvl="1">
              <a:lnSpc>
                <a:spcPts val="9549"/>
              </a:lnSpc>
              <a:buFont typeface="Arial"/>
              <a:buChar char="•"/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القسم الكمي : 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يقيس قدرتك على التعامل مع الأرقام والعمليات الحسابية بطريقة صحيحة وسريعة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74215" y="6963776"/>
            <a:ext cx="2383569" cy="3166577"/>
          </a:xfrm>
          <a:custGeom>
            <a:avLst/>
            <a:gdLst/>
            <a:ahLst/>
            <a:cxnLst/>
            <a:rect r="r" b="b" t="t" l="l"/>
            <a:pathLst>
              <a:path h="3166577" w="2383569">
                <a:moveTo>
                  <a:pt x="0" y="0"/>
                </a:moveTo>
                <a:lnTo>
                  <a:pt x="2383569" y="0"/>
                </a:lnTo>
                <a:lnTo>
                  <a:pt x="2383569" y="3166577"/>
                </a:lnTo>
                <a:lnTo>
                  <a:pt x="0" y="31665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803431" y="1379775"/>
            <a:ext cx="14681137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400"/>
              </a:lnSpc>
            </a:pPr>
            <a:r>
              <a:rPr lang="ar-EG" sz="700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أقسام اختبار القدرات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0274">
            <a:off x="14780320" y="8139355"/>
            <a:ext cx="6111783" cy="5018524"/>
          </a:xfrm>
          <a:custGeom>
            <a:avLst/>
            <a:gdLst/>
            <a:ahLst/>
            <a:cxnLst/>
            <a:rect r="r" b="b" t="t" l="l"/>
            <a:pathLst>
              <a:path h="5018524" w="6111783">
                <a:moveTo>
                  <a:pt x="0" y="0"/>
                </a:moveTo>
                <a:lnTo>
                  <a:pt x="6111783" y="0"/>
                </a:lnTo>
                <a:lnTo>
                  <a:pt x="6111783" y="5018523"/>
                </a:lnTo>
                <a:lnTo>
                  <a:pt x="0" y="50185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351177" y="4833232"/>
            <a:ext cx="857250" cy="858811"/>
          </a:xfrm>
          <a:custGeom>
            <a:avLst/>
            <a:gdLst/>
            <a:ahLst/>
            <a:cxnLst/>
            <a:rect r="r" b="b" t="t" l="l"/>
            <a:pathLst>
              <a:path h="858811" w="857250">
                <a:moveTo>
                  <a:pt x="0" y="0"/>
                </a:moveTo>
                <a:lnTo>
                  <a:pt x="857250" y="0"/>
                </a:lnTo>
                <a:lnTo>
                  <a:pt x="857250" y="858812"/>
                </a:lnTo>
                <a:lnTo>
                  <a:pt x="0" y="85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3386736" y="649792"/>
            <a:ext cx="10732512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أنواع الاسئلة اللفظية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60016" y="2338442"/>
            <a:ext cx="15167968" cy="1789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815"/>
              </a:lnSpc>
            </a:pPr>
            <a:r>
              <a:rPr lang="ar-EG" sz="4799" spc="47">
                <a:solidFill>
                  <a:srgbClr val="C86C3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الأسئلة اللفظية تقيس قدرتك على فهم المعنى وتحليل النصوص وليس الحفظ، أمثلة عليها 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726183" y="4395082"/>
            <a:ext cx="6053618" cy="3609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ربط </a:t>
            </a:r>
            <a:r>
              <a:rPr lang="ar-EG" sz="4999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الكلمات ببعضها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إكمال جملة ناقصة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فهم فقرة قصيرة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194693" y="4520638"/>
            <a:ext cx="1170217" cy="108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639"/>
              </a:lnSpc>
            </a:pPr>
            <a:r>
              <a:rPr lang="en-US" sz="4499" spc="44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0" y="7025138"/>
            <a:ext cx="3865910" cy="3261862"/>
          </a:xfrm>
          <a:custGeom>
            <a:avLst/>
            <a:gdLst/>
            <a:ahLst/>
            <a:cxnLst/>
            <a:rect r="r" b="b" t="t" l="l"/>
            <a:pathLst>
              <a:path h="3261862" w="3865910">
                <a:moveTo>
                  <a:pt x="0" y="0"/>
                </a:moveTo>
                <a:lnTo>
                  <a:pt x="3865910" y="0"/>
                </a:lnTo>
                <a:lnTo>
                  <a:pt x="3865910" y="3261862"/>
                </a:lnTo>
                <a:lnTo>
                  <a:pt x="0" y="32618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351177" y="5989739"/>
            <a:ext cx="857250" cy="858811"/>
          </a:xfrm>
          <a:custGeom>
            <a:avLst/>
            <a:gdLst/>
            <a:ahLst/>
            <a:cxnLst/>
            <a:rect r="r" b="b" t="t" l="l"/>
            <a:pathLst>
              <a:path h="858811" w="857250">
                <a:moveTo>
                  <a:pt x="0" y="0"/>
                </a:moveTo>
                <a:lnTo>
                  <a:pt x="857250" y="0"/>
                </a:lnTo>
                <a:lnTo>
                  <a:pt x="857250" y="858812"/>
                </a:lnTo>
                <a:lnTo>
                  <a:pt x="0" y="8588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1351177" y="7242079"/>
            <a:ext cx="857250" cy="858811"/>
          </a:xfrm>
          <a:custGeom>
            <a:avLst/>
            <a:gdLst/>
            <a:ahLst/>
            <a:cxnLst/>
            <a:rect r="r" b="b" t="t" l="l"/>
            <a:pathLst>
              <a:path h="858811" w="857250">
                <a:moveTo>
                  <a:pt x="0" y="0"/>
                </a:moveTo>
                <a:lnTo>
                  <a:pt x="857250" y="0"/>
                </a:lnTo>
                <a:lnTo>
                  <a:pt x="857250" y="858811"/>
                </a:lnTo>
                <a:lnTo>
                  <a:pt x="0" y="8588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1" id="11"/>
          <p:cNvSpPr txBox="true"/>
          <p:nvPr/>
        </p:nvSpPr>
        <p:spPr>
          <a:xfrm rot="0">
            <a:off x="11194693" y="5764601"/>
            <a:ext cx="1170217" cy="108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639"/>
              </a:lnSpc>
            </a:pPr>
            <a:r>
              <a:rPr lang="en-US" sz="4499" spc="44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194693" y="7010476"/>
            <a:ext cx="1170217" cy="108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639"/>
              </a:lnSpc>
            </a:pPr>
            <a:r>
              <a:rPr lang="en-US" sz="4499" spc="44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020274">
            <a:off x="14780320" y="8139355"/>
            <a:ext cx="6111783" cy="5018524"/>
          </a:xfrm>
          <a:custGeom>
            <a:avLst/>
            <a:gdLst/>
            <a:ahLst/>
            <a:cxnLst/>
            <a:rect r="r" b="b" t="t" l="l"/>
            <a:pathLst>
              <a:path h="5018524" w="6111783">
                <a:moveTo>
                  <a:pt x="0" y="0"/>
                </a:moveTo>
                <a:lnTo>
                  <a:pt x="6111783" y="0"/>
                </a:lnTo>
                <a:lnTo>
                  <a:pt x="6111783" y="5018523"/>
                </a:lnTo>
                <a:lnTo>
                  <a:pt x="0" y="50185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3777744" y="1085653"/>
            <a:ext cx="10732512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أنواع الاسئلة الكمية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231585" y="2710023"/>
            <a:ext cx="13824830" cy="4289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449"/>
              </a:lnSpc>
            </a:pPr>
            <a:r>
              <a:rPr lang="ar-EG" sz="4999" spc="49">
                <a:solidFill>
                  <a:srgbClr val="C86C3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الأسئلة الكمية ما تبحث عن الحل الطويل</a:t>
            </a:r>
          </a:p>
          <a:p>
            <a:pPr algn="ctr" rtl="true">
              <a:lnSpc>
                <a:spcPts val="8449"/>
              </a:lnSpc>
            </a:pPr>
            <a:r>
              <a:rPr lang="ar-EG" sz="4999" spc="49">
                <a:solidFill>
                  <a:srgbClr val="C86C3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تبحث عن الحل الذكي </a:t>
            </a:r>
          </a:p>
          <a:p>
            <a:pPr algn="ctr" rtl="true">
              <a:lnSpc>
                <a:spcPts val="844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جمع - طرح - جبر - قسمة - هندسة …</a:t>
            </a:r>
          </a:p>
          <a:p>
            <a:pPr algn="ctr" rtl="true">
              <a:lnSpc>
                <a:spcPts val="8449"/>
              </a:lnSpc>
            </a:pPr>
            <a:r>
              <a:rPr lang="ar-EG" sz="4999" spc="49">
                <a:solidFill>
                  <a:srgbClr val="C86C38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لكن بأسلوب بسيط وسريع لمن يفهم الفكرة صح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6848807"/>
            <a:ext cx="4074896" cy="3438193"/>
          </a:xfrm>
          <a:custGeom>
            <a:avLst/>
            <a:gdLst/>
            <a:ahLst/>
            <a:cxnLst/>
            <a:rect r="r" b="b" t="t" l="l"/>
            <a:pathLst>
              <a:path h="3438193" w="4074896">
                <a:moveTo>
                  <a:pt x="0" y="0"/>
                </a:moveTo>
                <a:lnTo>
                  <a:pt x="4074896" y="0"/>
                </a:lnTo>
                <a:lnTo>
                  <a:pt x="4074896" y="3438193"/>
                </a:lnTo>
                <a:lnTo>
                  <a:pt x="0" y="34381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671999">
            <a:off x="15121356" y="7642055"/>
            <a:ext cx="3739404" cy="5289889"/>
          </a:xfrm>
          <a:custGeom>
            <a:avLst/>
            <a:gdLst/>
            <a:ahLst/>
            <a:cxnLst/>
            <a:rect r="r" b="b" t="t" l="l"/>
            <a:pathLst>
              <a:path h="5289889" w="3739404">
                <a:moveTo>
                  <a:pt x="3739404" y="0"/>
                </a:moveTo>
                <a:lnTo>
                  <a:pt x="0" y="0"/>
                </a:lnTo>
                <a:lnTo>
                  <a:pt x="0" y="5289890"/>
                </a:lnTo>
                <a:lnTo>
                  <a:pt x="3739404" y="5289890"/>
                </a:lnTo>
                <a:lnTo>
                  <a:pt x="373940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2283914">
            <a:off x="15079347" y="-1237927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4" y="0"/>
                </a:lnTo>
                <a:lnTo>
                  <a:pt x="4469824" y="3868429"/>
                </a:lnTo>
                <a:lnTo>
                  <a:pt x="0" y="38684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1404338" y="2384384"/>
            <a:ext cx="15479324" cy="60293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يفقد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كثير من الطالبات درجات ليس لعدم معرفتهم، بل لطريقة التعامل مع الاختبار ومن أبرز هذه الأخطاء :</a:t>
            </a:r>
          </a:p>
          <a:p>
            <a:pPr algn="ctr" rtl="true">
              <a:lnSpc>
                <a:spcPts val="9599"/>
              </a:lnSpc>
            </a:pPr>
            <a:r>
              <a:rPr lang="en-US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- 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التوقف طويلًا عند سؤال واحد وضياع الوقت</a:t>
            </a:r>
          </a:p>
          <a:p>
            <a:pPr algn="ctr" rtl="true">
              <a:lnSpc>
                <a:spcPts val="9599"/>
              </a:lnSpc>
            </a:pPr>
            <a:r>
              <a:rPr lang="en-US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- الإجابة السريعة قبل قراءة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السؤال جيداً</a:t>
            </a:r>
          </a:p>
          <a:p>
            <a:pPr algn="ctr" rtl="true">
              <a:lnSpc>
                <a:spcPts val="9599"/>
              </a:lnSpc>
            </a:pPr>
            <a:r>
              <a:rPr lang="en-US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- التوتر الزائد أثناء الاختبار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865385" y="885825"/>
            <a:ext cx="14557230" cy="1219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520"/>
              </a:lnSpc>
            </a:pPr>
            <a:r>
              <a:rPr lang="ar-EG" sz="710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الأخطاء الشائعة في اختبار القدرات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267916" y="5285139"/>
            <a:ext cx="3194939" cy="5001861"/>
          </a:xfrm>
          <a:custGeom>
            <a:avLst/>
            <a:gdLst/>
            <a:ahLst/>
            <a:cxnLst/>
            <a:rect r="r" b="b" t="t" l="l"/>
            <a:pathLst>
              <a:path h="5001861" w="3194939">
                <a:moveTo>
                  <a:pt x="0" y="0"/>
                </a:moveTo>
                <a:lnTo>
                  <a:pt x="3194938" y="0"/>
                </a:lnTo>
                <a:lnTo>
                  <a:pt x="3194938" y="5001861"/>
                </a:lnTo>
                <a:lnTo>
                  <a:pt x="0" y="50018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329193" y="4042763"/>
            <a:ext cx="8471885" cy="1694377"/>
          </a:xfrm>
          <a:custGeom>
            <a:avLst/>
            <a:gdLst/>
            <a:ahLst/>
            <a:cxnLst/>
            <a:rect r="r" b="b" t="t" l="l"/>
            <a:pathLst>
              <a:path h="1694377" w="8471885">
                <a:moveTo>
                  <a:pt x="0" y="0"/>
                </a:moveTo>
                <a:lnTo>
                  <a:pt x="8471886" y="0"/>
                </a:lnTo>
                <a:lnTo>
                  <a:pt x="8471886" y="1694377"/>
                </a:lnTo>
                <a:lnTo>
                  <a:pt x="0" y="1694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9144000" y="6071869"/>
            <a:ext cx="8657079" cy="1731416"/>
          </a:xfrm>
          <a:custGeom>
            <a:avLst/>
            <a:gdLst/>
            <a:ahLst/>
            <a:cxnLst/>
            <a:rect r="r" b="b" t="t" l="l"/>
            <a:pathLst>
              <a:path h="1731416" w="8657079">
                <a:moveTo>
                  <a:pt x="0" y="0"/>
                </a:moveTo>
                <a:lnTo>
                  <a:pt x="8657079" y="0"/>
                </a:lnTo>
                <a:lnTo>
                  <a:pt x="8657079" y="1731416"/>
                </a:lnTo>
                <a:lnTo>
                  <a:pt x="0" y="1731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1478522">
            <a:off x="15642209" y="7304646"/>
            <a:ext cx="3579651" cy="5400110"/>
          </a:xfrm>
          <a:custGeom>
            <a:avLst/>
            <a:gdLst/>
            <a:ahLst/>
            <a:cxnLst/>
            <a:rect r="r" b="b" t="t" l="l"/>
            <a:pathLst>
              <a:path h="5400110" w="3579651">
                <a:moveTo>
                  <a:pt x="0" y="0"/>
                </a:moveTo>
                <a:lnTo>
                  <a:pt x="3579651" y="0"/>
                </a:lnTo>
                <a:lnTo>
                  <a:pt x="3579651" y="5400110"/>
                </a:lnTo>
                <a:lnTo>
                  <a:pt x="0" y="54001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true" flipV="false" rot="-1476000">
            <a:off x="-1214096" y="7239994"/>
            <a:ext cx="3579651" cy="5400110"/>
          </a:xfrm>
          <a:custGeom>
            <a:avLst/>
            <a:gdLst/>
            <a:ahLst/>
            <a:cxnLst/>
            <a:rect r="r" b="b" t="t" l="l"/>
            <a:pathLst>
              <a:path h="5400110" w="3579651">
                <a:moveTo>
                  <a:pt x="3579652" y="0"/>
                </a:moveTo>
                <a:lnTo>
                  <a:pt x="0" y="0"/>
                </a:lnTo>
                <a:lnTo>
                  <a:pt x="0" y="5400110"/>
                </a:lnTo>
                <a:lnTo>
                  <a:pt x="3579652" y="5400110"/>
                </a:lnTo>
                <a:lnTo>
                  <a:pt x="357965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4679425" y="-2584132"/>
            <a:ext cx="4856524" cy="4114800"/>
          </a:xfrm>
          <a:custGeom>
            <a:avLst/>
            <a:gdLst/>
            <a:ahLst/>
            <a:cxnLst/>
            <a:rect r="r" b="b" t="t" l="l"/>
            <a:pathLst>
              <a:path h="4114800" w="4856524">
                <a:moveTo>
                  <a:pt x="0" y="0"/>
                </a:moveTo>
                <a:lnTo>
                  <a:pt x="4856524" y="0"/>
                </a:lnTo>
                <a:lnTo>
                  <a:pt x="485652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263180" y="6071869"/>
            <a:ext cx="8471885" cy="1694377"/>
          </a:xfrm>
          <a:custGeom>
            <a:avLst/>
            <a:gdLst/>
            <a:ahLst/>
            <a:cxnLst/>
            <a:rect r="r" b="b" t="t" l="l"/>
            <a:pathLst>
              <a:path h="1694377" w="8471885">
                <a:moveTo>
                  <a:pt x="0" y="0"/>
                </a:moveTo>
                <a:lnTo>
                  <a:pt x="8471885" y="0"/>
                </a:lnTo>
                <a:lnTo>
                  <a:pt x="8471885" y="1694377"/>
                </a:lnTo>
                <a:lnTo>
                  <a:pt x="0" y="16943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263180" y="3984301"/>
            <a:ext cx="8657079" cy="1731416"/>
          </a:xfrm>
          <a:custGeom>
            <a:avLst/>
            <a:gdLst/>
            <a:ahLst/>
            <a:cxnLst/>
            <a:rect r="r" b="b" t="t" l="l"/>
            <a:pathLst>
              <a:path h="1731416" w="8657079">
                <a:moveTo>
                  <a:pt x="0" y="0"/>
                </a:moveTo>
                <a:lnTo>
                  <a:pt x="8657079" y="0"/>
                </a:lnTo>
                <a:lnTo>
                  <a:pt x="8657079" y="1731416"/>
                </a:lnTo>
                <a:lnTo>
                  <a:pt x="0" y="17314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7174220" y="3782499"/>
            <a:ext cx="866435" cy="878514"/>
          </a:xfrm>
          <a:custGeom>
            <a:avLst/>
            <a:gdLst/>
            <a:ahLst/>
            <a:cxnLst/>
            <a:rect r="r" b="b" t="t" l="l"/>
            <a:pathLst>
              <a:path h="878514" w="866435">
                <a:moveTo>
                  <a:pt x="0" y="0"/>
                </a:moveTo>
                <a:lnTo>
                  <a:pt x="866435" y="0"/>
                </a:lnTo>
                <a:lnTo>
                  <a:pt x="866435" y="878514"/>
                </a:lnTo>
                <a:lnTo>
                  <a:pt x="0" y="87851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045468" y="5961563"/>
            <a:ext cx="843430" cy="855189"/>
          </a:xfrm>
          <a:custGeom>
            <a:avLst/>
            <a:gdLst/>
            <a:ahLst/>
            <a:cxnLst/>
            <a:rect r="r" b="b" t="t" l="l"/>
            <a:pathLst>
              <a:path h="855189" w="843430">
                <a:moveTo>
                  <a:pt x="0" y="0"/>
                </a:moveTo>
                <a:lnTo>
                  <a:pt x="843430" y="0"/>
                </a:lnTo>
                <a:lnTo>
                  <a:pt x="843430" y="855188"/>
                </a:lnTo>
                <a:lnTo>
                  <a:pt x="0" y="8551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020928" y="3803578"/>
            <a:ext cx="867970" cy="880071"/>
          </a:xfrm>
          <a:custGeom>
            <a:avLst/>
            <a:gdLst/>
            <a:ahLst/>
            <a:cxnLst/>
            <a:rect r="r" b="b" t="t" l="l"/>
            <a:pathLst>
              <a:path h="880071" w="867970">
                <a:moveTo>
                  <a:pt x="0" y="0"/>
                </a:moveTo>
                <a:lnTo>
                  <a:pt x="867970" y="0"/>
                </a:lnTo>
                <a:lnTo>
                  <a:pt x="867970" y="880071"/>
                </a:lnTo>
                <a:lnTo>
                  <a:pt x="0" y="88007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7174220" y="5873187"/>
            <a:ext cx="854885" cy="866804"/>
          </a:xfrm>
          <a:custGeom>
            <a:avLst/>
            <a:gdLst/>
            <a:ahLst/>
            <a:cxnLst/>
            <a:rect r="r" b="b" t="t" l="l"/>
            <a:pathLst>
              <a:path h="866804" w="854885">
                <a:moveTo>
                  <a:pt x="0" y="0"/>
                </a:moveTo>
                <a:lnTo>
                  <a:pt x="854886" y="0"/>
                </a:lnTo>
                <a:lnTo>
                  <a:pt x="854886" y="866804"/>
                </a:lnTo>
                <a:lnTo>
                  <a:pt x="0" y="8668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55393" y="176322"/>
            <a:ext cx="2493828" cy="2545699"/>
          </a:xfrm>
          <a:custGeom>
            <a:avLst/>
            <a:gdLst/>
            <a:ahLst/>
            <a:cxnLst/>
            <a:rect r="r" b="b" t="t" l="l"/>
            <a:pathLst>
              <a:path h="2545699" w="2493828">
                <a:moveTo>
                  <a:pt x="0" y="0"/>
                </a:moveTo>
                <a:lnTo>
                  <a:pt x="2493828" y="0"/>
                </a:lnTo>
                <a:lnTo>
                  <a:pt x="2493828" y="2545699"/>
                </a:lnTo>
                <a:lnTo>
                  <a:pt x="0" y="25456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595949" y="895350"/>
            <a:ext cx="13096102" cy="1192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75"/>
              </a:lnSpc>
            </a:pPr>
            <a:r>
              <a:rPr lang="ar-EG" sz="697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إدارة الوقت داخل الإختبار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3895188"/>
            <a:ext cx="684726" cy="62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296"/>
              </a:lnSpc>
            </a:pPr>
            <a:r>
              <a:rPr lang="en-US" sz="358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7228325" y="5933535"/>
            <a:ext cx="746676" cy="6699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685"/>
              </a:lnSpc>
            </a:pPr>
            <a:r>
              <a:rPr lang="en-US" sz="3904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020928" y="3868121"/>
            <a:ext cx="867970" cy="775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446"/>
              </a:lnSpc>
            </a:pPr>
            <a:r>
              <a:rPr lang="en-US" sz="4538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053083" y="5995735"/>
            <a:ext cx="828200" cy="744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196"/>
              </a:lnSpc>
            </a:pPr>
            <a:r>
              <a:rPr lang="en-US" sz="433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</a:rPr>
              <a:t>٤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685779" y="4252669"/>
            <a:ext cx="7573521" cy="97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ابدئي بالأسئلة السهلة أولاً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-128036" y="2347134"/>
            <a:ext cx="18721690" cy="935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032"/>
              </a:lnSpc>
            </a:pPr>
            <a:r>
              <a:rPr lang="ar-EG" sz="4816" spc="48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الوقت في الإختبار ثروة يجب استثمارها بحكمة ولتنظيم الوقت :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-128036" y="4291464"/>
            <a:ext cx="9360845" cy="97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اتركي الصعب وارجعيه لاحقاً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881283" y="6384369"/>
            <a:ext cx="9360845" cy="97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لا تضيعي وقتك على سؤال واحد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55393" y="6429609"/>
            <a:ext cx="8479673" cy="896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612"/>
              </a:lnSpc>
            </a:pPr>
            <a:r>
              <a:rPr lang="ar-EG" sz="4529" spc="45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الحفاظ على هدوئك طوال الاختبار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82948">
            <a:off x="-1252486" y="8812933"/>
            <a:ext cx="6111783" cy="5018524"/>
          </a:xfrm>
          <a:custGeom>
            <a:avLst/>
            <a:gdLst/>
            <a:ahLst/>
            <a:cxnLst/>
            <a:rect r="r" b="b" t="t" l="l"/>
            <a:pathLst>
              <a:path h="5018524" w="6111783">
                <a:moveTo>
                  <a:pt x="0" y="0"/>
                </a:moveTo>
                <a:lnTo>
                  <a:pt x="6111783" y="0"/>
                </a:lnTo>
                <a:lnTo>
                  <a:pt x="6111783" y="5018524"/>
                </a:lnTo>
                <a:lnTo>
                  <a:pt x="0" y="50185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969657" y="1242031"/>
            <a:ext cx="15566670" cy="1181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279"/>
              </a:lnSpc>
            </a:pPr>
            <a:r>
              <a:rPr lang="ar-EG" sz="68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كيف أذاكر القدرات بدون توتر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19708" y="2872689"/>
            <a:ext cx="15448585" cy="200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727"/>
              </a:lnSpc>
            </a:pPr>
            <a:r>
              <a:rPr lang="ar-EG" sz="4799" spc="47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لا يحتاج التحضير لاختبار القدر</a:t>
            </a:r>
            <a:r>
              <a:rPr lang="ar-EG" sz="4799" spc="47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ات إلى ساعات طويلة من المذاكرة يكفي أن تكون هناك :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093310">
            <a:off x="14522877" y="-2360022"/>
            <a:ext cx="6111783" cy="5018524"/>
          </a:xfrm>
          <a:custGeom>
            <a:avLst/>
            <a:gdLst/>
            <a:ahLst/>
            <a:cxnLst/>
            <a:rect r="r" b="b" t="t" l="l"/>
            <a:pathLst>
              <a:path h="5018524" w="6111783">
                <a:moveTo>
                  <a:pt x="0" y="0"/>
                </a:moveTo>
                <a:lnTo>
                  <a:pt x="6111783" y="0"/>
                </a:lnTo>
                <a:lnTo>
                  <a:pt x="6111783" y="5018524"/>
                </a:lnTo>
                <a:lnTo>
                  <a:pt x="0" y="50185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true" flipV="false" rot="0">
            <a:off x="15066304" y="7171220"/>
            <a:ext cx="2940047" cy="2797945"/>
          </a:xfrm>
          <a:custGeom>
            <a:avLst/>
            <a:gdLst/>
            <a:ahLst/>
            <a:cxnLst/>
            <a:rect r="r" b="b" t="t" l="l"/>
            <a:pathLst>
              <a:path h="2797945" w="2940047">
                <a:moveTo>
                  <a:pt x="2940047" y="0"/>
                </a:moveTo>
                <a:lnTo>
                  <a:pt x="0" y="0"/>
                </a:lnTo>
                <a:lnTo>
                  <a:pt x="0" y="2797945"/>
                </a:lnTo>
                <a:lnTo>
                  <a:pt x="2940047" y="2797945"/>
                </a:lnTo>
                <a:lnTo>
                  <a:pt x="2940047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160220" y="4958152"/>
            <a:ext cx="13185545" cy="3612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 marL="1074623" indent="-537312" lvl="1">
              <a:lnSpc>
                <a:spcPts val="9556"/>
              </a:lnSpc>
              <a:buFont typeface="Arial"/>
              <a:buChar char="•"/>
            </a:pPr>
            <a:r>
              <a:rPr lang="ar-EG" sz="4977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خطة و</a:t>
            </a:r>
            <a:r>
              <a:rPr lang="ar-EG" sz="4977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اضحة لتنظيم المذاكرة</a:t>
            </a:r>
          </a:p>
          <a:p>
            <a:pPr algn="r" rtl="true" marL="1074623" indent="-537312" lvl="1">
              <a:lnSpc>
                <a:spcPts val="9556"/>
              </a:lnSpc>
              <a:buFont typeface="Arial"/>
              <a:buChar char="•"/>
            </a:pPr>
            <a:r>
              <a:rPr lang="ar-EG" sz="4977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تدريب يومي بسيط لتطوير المهارات تدريجياً</a:t>
            </a:r>
          </a:p>
          <a:p>
            <a:pPr algn="r" rtl="true" marL="1074623" indent="-537312" lvl="1">
              <a:lnSpc>
                <a:spcPts val="9556"/>
              </a:lnSpc>
              <a:buFont typeface="Arial"/>
              <a:buChar char="•"/>
            </a:pPr>
            <a:r>
              <a:rPr lang="ar-EG" sz="4977" spc="49">
                <a:solidFill>
                  <a:srgbClr val="414A1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ثقة بالنفس بأنك تتحسنين مع كل تمرين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572457">
            <a:off x="15677058" y="-856776"/>
            <a:ext cx="3129455" cy="4092998"/>
          </a:xfrm>
          <a:custGeom>
            <a:avLst/>
            <a:gdLst/>
            <a:ahLst/>
            <a:cxnLst/>
            <a:rect r="r" b="b" t="t" l="l"/>
            <a:pathLst>
              <a:path h="4092998" w="3129455">
                <a:moveTo>
                  <a:pt x="0" y="0"/>
                </a:moveTo>
                <a:lnTo>
                  <a:pt x="3129456" y="0"/>
                </a:lnTo>
                <a:lnTo>
                  <a:pt x="3129456" y="4092998"/>
                </a:lnTo>
                <a:lnTo>
                  <a:pt x="0" y="4092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404495">
            <a:off x="-2624324" y="8840313"/>
            <a:ext cx="8064659" cy="6173130"/>
          </a:xfrm>
          <a:custGeom>
            <a:avLst/>
            <a:gdLst/>
            <a:ahLst/>
            <a:cxnLst/>
            <a:rect r="r" b="b" t="t" l="l"/>
            <a:pathLst>
              <a:path h="6173130" w="8064659">
                <a:moveTo>
                  <a:pt x="0" y="0"/>
                </a:moveTo>
                <a:lnTo>
                  <a:pt x="8064659" y="0"/>
                </a:lnTo>
                <a:lnTo>
                  <a:pt x="8064659" y="6173130"/>
                </a:lnTo>
                <a:lnTo>
                  <a:pt x="0" y="61731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5503775" y="4948370"/>
            <a:ext cx="500990" cy="601626"/>
          </a:xfrm>
          <a:custGeom>
            <a:avLst/>
            <a:gdLst/>
            <a:ahLst/>
            <a:cxnLst/>
            <a:rect r="r" b="b" t="t" l="l"/>
            <a:pathLst>
              <a:path h="601626" w="500990">
                <a:moveTo>
                  <a:pt x="0" y="0"/>
                </a:moveTo>
                <a:lnTo>
                  <a:pt x="500990" y="0"/>
                </a:lnTo>
                <a:lnTo>
                  <a:pt x="500990" y="601626"/>
                </a:lnTo>
                <a:lnTo>
                  <a:pt x="0" y="601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5503775" y="7332669"/>
            <a:ext cx="500990" cy="601626"/>
          </a:xfrm>
          <a:custGeom>
            <a:avLst/>
            <a:gdLst/>
            <a:ahLst/>
            <a:cxnLst/>
            <a:rect r="r" b="b" t="t" l="l"/>
            <a:pathLst>
              <a:path h="601626" w="500990">
                <a:moveTo>
                  <a:pt x="0" y="0"/>
                </a:moveTo>
                <a:lnTo>
                  <a:pt x="500990" y="0"/>
                </a:lnTo>
                <a:lnTo>
                  <a:pt x="500990" y="601626"/>
                </a:lnTo>
                <a:lnTo>
                  <a:pt x="0" y="601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5503775" y="6140494"/>
            <a:ext cx="500990" cy="601626"/>
          </a:xfrm>
          <a:custGeom>
            <a:avLst/>
            <a:gdLst/>
            <a:ahLst/>
            <a:cxnLst/>
            <a:rect r="r" b="b" t="t" l="l"/>
            <a:pathLst>
              <a:path h="601626" w="500990">
                <a:moveTo>
                  <a:pt x="0" y="0"/>
                </a:moveTo>
                <a:lnTo>
                  <a:pt x="500990" y="0"/>
                </a:lnTo>
                <a:lnTo>
                  <a:pt x="500990" y="601625"/>
                </a:lnTo>
                <a:lnTo>
                  <a:pt x="0" y="601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7" id="7"/>
          <p:cNvSpPr txBox="true"/>
          <p:nvPr/>
        </p:nvSpPr>
        <p:spPr>
          <a:xfrm rot="0">
            <a:off x="2400303" y="1367347"/>
            <a:ext cx="13487393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الخوف من القدرات وكيف التغلب عليه 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-1024682" y="4529270"/>
            <a:ext cx="16324505" cy="35591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93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القدرات ل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يست مخيفة بل يمكن فهمه والتعامل معه</a:t>
            </a:r>
          </a:p>
          <a:p>
            <a:pPr algn="r" rtl="true">
              <a:lnSpc>
                <a:spcPts val="93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التدريب المستمر يحول القلق إلى ثقة</a:t>
            </a:r>
          </a:p>
          <a:p>
            <a:pPr algn="r" rtl="true">
              <a:lnSpc>
                <a:spcPts val="939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الاستعداد والفهم يمنحانك الاطمئنان والهدوء أثناء الاختبار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19708" y="3093278"/>
            <a:ext cx="15448585" cy="10264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727"/>
              </a:lnSpc>
            </a:pPr>
            <a:r>
              <a:rPr lang="ar-EG" sz="4799" spc="47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كثيراً م</a:t>
            </a:r>
            <a:r>
              <a:rPr lang="ar-EG" sz="4799" spc="47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 يكون الخوف ناتجاً عن أفكار خاطئة ولتجاوز هذا الخوف :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34061">
            <a:off x="-1343481" y="8229600"/>
            <a:ext cx="6211019" cy="4114800"/>
          </a:xfrm>
          <a:custGeom>
            <a:avLst/>
            <a:gdLst/>
            <a:ahLst/>
            <a:cxnLst/>
            <a:rect r="r" b="b" t="t" l="l"/>
            <a:pathLst>
              <a:path h="4114800" w="6211019">
                <a:moveTo>
                  <a:pt x="0" y="0"/>
                </a:moveTo>
                <a:lnTo>
                  <a:pt x="6211019" y="0"/>
                </a:lnTo>
                <a:lnTo>
                  <a:pt x="62110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2361246" y="2917286"/>
            <a:ext cx="13565508" cy="461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أفضل وقت للاستعداد هو 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الآن وليس قبل الاختبار بشهر أو أسبوع فقط</a:t>
            </a:r>
          </a:p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كلما بدأت الاستعداد مبكراً كلما قل الضغط النفسي وازدادت فرصك في تحقيق نتائج أفضل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5464531">
            <a:off x="13595735" y="-5565318"/>
            <a:ext cx="6502968" cy="6814115"/>
          </a:xfrm>
          <a:custGeom>
            <a:avLst/>
            <a:gdLst/>
            <a:ahLst/>
            <a:cxnLst/>
            <a:rect r="r" b="b" t="t" l="l"/>
            <a:pathLst>
              <a:path h="6814115" w="6502968">
                <a:moveTo>
                  <a:pt x="0" y="0"/>
                </a:moveTo>
                <a:lnTo>
                  <a:pt x="6502969" y="0"/>
                </a:lnTo>
                <a:lnTo>
                  <a:pt x="6502969" y="6814115"/>
                </a:lnTo>
                <a:lnTo>
                  <a:pt x="0" y="68141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323111" y="6172200"/>
            <a:ext cx="3643468" cy="4114800"/>
          </a:xfrm>
          <a:custGeom>
            <a:avLst/>
            <a:gdLst/>
            <a:ahLst/>
            <a:cxnLst/>
            <a:rect r="r" b="b" t="t" l="l"/>
            <a:pathLst>
              <a:path h="4114800" w="3643468">
                <a:moveTo>
                  <a:pt x="0" y="0"/>
                </a:moveTo>
                <a:lnTo>
                  <a:pt x="3643469" y="0"/>
                </a:lnTo>
                <a:lnTo>
                  <a:pt x="36434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22662" y="1574982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أفضل وقت للإستعداد لإختبار القدرات 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2174317" y="6568324"/>
            <a:ext cx="6113683" cy="3683494"/>
          </a:xfrm>
          <a:custGeom>
            <a:avLst/>
            <a:gdLst/>
            <a:ahLst/>
            <a:cxnLst/>
            <a:rect r="r" b="b" t="t" l="l"/>
            <a:pathLst>
              <a:path h="3683494" w="6113683">
                <a:moveTo>
                  <a:pt x="0" y="0"/>
                </a:moveTo>
                <a:lnTo>
                  <a:pt x="6113683" y="0"/>
                </a:lnTo>
                <a:lnTo>
                  <a:pt x="6113683" y="3683494"/>
                </a:lnTo>
                <a:lnTo>
                  <a:pt x="0" y="3683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22662" y="1435276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تجربة اختبار القدرات مع الطالبة ريناد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759327" y="2997506"/>
            <a:ext cx="14769347" cy="3457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هذه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قصة تجربة الطالبة ريناد مع اختبار القدرات لتتعرفوا على خطواتها وطريقة استعدادها وتستفدون من تنظيم الوقت والمذاكرة والتدريب لتحقيق أفضل النتائج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4537151" y="5883526"/>
            <a:ext cx="3394710" cy="4114800"/>
          </a:xfrm>
          <a:custGeom>
            <a:avLst/>
            <a:gdLst/>
            <a:ahLst/>
            <a:cxnLst/>
            <a:rect r="r" b="b" t="t" l="l"/>
            <a:pathLst>
              <a:path h="4114800" w="3394710">
                <a:moveTo>
                  <a:pt x="0" y="0"/>
                </a:moveTo>
                <a:lnTo>
                  <a:pt x="3394710" y="0"/>
                </a:lnTo>
                <a:lnTo>
                  <a:pt x="33947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22662" y="1102909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محطات تجربة ريناد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-387259" y="2673062"/>
            <a:ext cx="16958000" cy="3457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 marL="1079499" indent="-539749" lvl="1">
              <a:lnSpc>
                <a:spcPts val="9149"/>
              </a:lnSpc>
              <a:buFont typeface="Arial"/>
              <a:buChar char="•"/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أول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اختبار ( ورقي بدون مذاكرة ) → درجتها </a:t>
            </a:r>
            <a:r>
              <a:rPr lang="en-US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</a:rPr>
              <a:t>75</a:t>
            </a:r>
          </a:p>
          <a:p>
            <a:pPr algn="r" rtl="true" marL="1079499" indent="-539749" lvl="1">
              <a:lnSpc>
                <a:spcPts val="9149"/>
              </a:lnSpc>
              <a:buFont typeface="Arial"/>
              <a:buChar char="•"/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ثاني اختبار ( مذاكرة جزئية ) → درجتها </a:t>
            </a:r>
            <a:r>
              <a:rPr lang="en-US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</a:rPr>
              <a:t>86</a:t>
            </a:r>
          </a:p>
          <a:p>
            <a:pPr algn="r" rtl="true" marL="1079499" indent="-539749" lvl="1">
              <a:lnSpc>
                <a:spcPts val="9149"/>
              </a:lnSpc>
              <a:buFont typeface="Arial"/>
              <a:buChar char="•"/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ثالث اختبار ( مذاكرة منظمة واستراتيجية ) → درجتها </a:t>
            </a:r>
            <a:r>
              <a:rPr lang="en-US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</a:rPr>
              <a:t>97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06901" y="6510166"/>
            <a:ext cx="14769347" cy="115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149"/>
              </a:lnSpc>
            </a:pP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النجاح</a:t>
            </a:r>
            <a:r>
              <a:rPr lang="ar-EG" sz="4999" spc="49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يتحقق بالتخطيط والفهم والتدريب المنتظم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822662" y="1102909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كيفية الإستعداد للقسم اللفظي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801974"/>
            <a:ext cx="17016903" cy="610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التأسيس :</a:t>
            </a: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يساعد على فهم الأساسيات حتى لو لم تكوني مؤهلة </a:t>
            </a:r>
          </a:p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التدريب العملي :</a:t>
            </a:r>
          </a:p>
          <a:p>
            <a:pPr algn="r" rtl="true" marL="1906142" indent="-635381" lvl="2">
              <a:lnSpc>
                <a:spcPts val="8078"/>
              </a:lnSpc>
              <a:buFont typeface="Arial"/>
              <a:buChar char="⚬"/>
            </a:pPr>
            <a:r>
              <a:rPr lang="ar-EG" sz="4414" spc="44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التناظر اللفظي وإكمال الجمل والخطأ السياقي</a:t>
            </a:r>
          </a:p>
          <a:p>
            <a:pPr algn="r" rtl="true" marL="1906142" indent="-635381" lvl="2">
              <a:lnSpc>
                <a:spcPts val="8078"/>
              </a:lnSpc>
              <a:buFont typeface="Arial"/>
              <a:buChar char="⚬"/>
            </a:pPr>
            <a:r>
              <a:rPr lang="ar-EG" sz="4414" spc="44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اختبارات إلكترونية لمحاكاة الاختبار</a:t>
            </a:r>
          </a:p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استيعاب المقروء :</a:t>
            </a: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مشاهدة الشرح وحل الاختبارا والتركيز على الفهم وليس الحفظ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822662" y="895350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كيفية الإستعداد للقسم الكمي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35548" y="2039122"/>
            <a:ext cx="17016903" cy="7447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0274"/>
              </a:lnSpc>
            </a:pPr>
            <a:r>
              <a:rPr lang="ar-EG" sz="5614" spc="5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التحضير على مرحلتين :</a:t>
            </a:r>
          </a:p>
          <a:p>
            <a:pPr algn="r" rtl="true">
              <a:lnSpc>
                <a:spcPts val="8078"/>
              </a:lnSpc>
            </a:pPr>
            <a:r>
              <a:rPr lang="en-US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- 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التأسيس :</a:t>
            </a:r>
          </a:p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مع المعاصر أو أينشتاين</a:t>
            </a:r>
          </a:p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شرح القاعدة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→ </a:t>
            </a: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حل المثال 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→ </a:t>
            </a: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التأكد من الفهم</a:t>
            </a:r>
          </a:p>
          <a:p>
            <a:pPr algn="r" rtl="true">
              <a:lnSpc>
                <a:spcPts val="8078"/>
              </a:lnSpc>
            </a:pPr>
            <a:r>
              <a:rPr lang="en-US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- </a:t>
            </a:r>
            <a:r>
              <a:rPr lang="ar-EG" sz="4414" spc="44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التدريب :</a:t>
            </a:r>
          </a:p>
          <a:p>
            <a:pPr algn="r" rtl="true" marL="953071" indent="-476536" lvl="1">
              <a:lnSpc>
                <a:spcPts val="8078"/>
              </a:lnSpc>
              <a:buFont typeface="Arial"/>
              <a:buChar char="•"/>
            </a:pP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المنصف : بنك </a:t>
            </a:r>
            <a:r>
              <a:rPr lang="en-US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</a:rPr>
              <a:t>48</a:t>
            </a:r>
            <a:r>
              <a:rPr lang="ar-EG" sz="4414" spc="44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سؤال يومياً ومراجعة الفيديو للأخطاء</a:t>
            </a:r>
          </a:p>
          <a:p>
            <a:pPr algn="ctr" rtl="true">
              <a:lnSpc>
                <a:spcPts val="8078"/>
              </a:lnSpc>
            </a:pPr>
            <a:r>
              <a:rPr lang="ar-EG" sz="4414" spc="44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كثرة حل الأسئلة أهم من مجرد مشاهدة الفيديو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822662" y="895350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المصادر التي اعتمدت عليها ريناد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74911" y="2644921"/>
            <a:ext cx="16787408" cy="5335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إيهاب :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دورة مشهورة جداً للفظي وممتازة للفهم والتدريب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عماد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(المعاصر) : 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مصدر قوي للكمي واللفظي قد يكون صعباً للمبتدئين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المنصف : 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ممتاز للتدريب وشرحه بطيء لكنه شامل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أينشتاين : 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يشرح كتاب عماد على تليغرام بطريقة مبسطة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المف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كر : 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بنك أسئلة رائع </a:t>
            </a:r>
            <a:r>
              <a:rPr lang="en-US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</a:rPr>
              <a:t>50</a:t>
            </a:r>
            <a:r>
              <a:rPr lang="ar-EG" sz="4630" spc="46">
                <a:solidFill>
                  <a:srgbClr val="AD5B5B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فيديو مجاني للمراجعة والتدريب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692745">
            <a:off x="-328010" y="8352785"/>
            <a:ext cx="4469824" cy="3868429"/>
          </a:xfrm>
          <a:custGeom>
            <a:avLst/>
            <a:gdLst/>
            <a:ahLst/>
            <a:cxnLst/>
            <a:rect r="r" b="b" t="t" l="l"/>
            <a:pathLst>
              <a:path h="3868429" w="4469824">
                <a:moveTo>
                  <a:pt x="0" y="0"/>
                </a:moveTo>
                <a:lnTo>
                  <a:pt x="4469823" y="0"/>
                </a:lnTo>
                <a:lnTo>
                  <a:pt x="4469823" y="3868430"/>
                </a:lnTo>
                <a:lnTo>
                  <a:pt x="0" y="3868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0496648">
            <a:off x="14926769" y="-2034273"/>
            <a:ext cx="3968675" cy="3434708"/>
          </a:xfrm>
          <a:custGeom>
            <a:avLst/>
            <a:gdLst/>
            <a:ahLst/>
            <a:cxnLst/>
            <a:rect r="r" b="b" t="t" l="l"/>
            <a:pathLst>
              <a:path h="3434708" w="3968675">
                <a:moveTo>
                  <a:pt x="0" y="0"/>
                </a:moveTo>
                <a:lnTo>
                  <a:pt x="3968675" y="0"/>
                </a:lnTo>
                <a:lnTo>
                  <a:pt x="3968675" y="3434708"/>
                </a:lnTo>
                <a:lnTo>
                  <a:pt x="0" y="3434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true" flipV="false" rot="0">
            <a:off x="347189" y="314185"/>
            <a:ext cx="3119425" cy="4310086"/>
          </a:xfrm>
          <a:custGeom>
            <a:avLst/>
            <a:gdLst/>
            <a:ahLst/>
            <a:cxnLst/>
            <a:rect r="r" b="b" t="t" l="l"/>
            <a:pathLst>
              <a:path h="4310086" w="3119425">
                <a:moveTo>
                  <a:pt x="3119425" y="0"/>
                </a:moveTo>
                <a:lnTo>
                  <a:pt x="0" y="0"/>
                </a:lnTo>
                <a:lnTo>
                  <a:pt x="0" y="4310086"/>
                </a:lnTo>
                <a:lnTo>
                  <a:pt x="3119425" y="4310086"/>
                </a:lnTo>
                <a:lnTo>
                  <a:pt x="3119425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22662" y="895350"/>
            <a:ext cx="16642675" cy="1190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399"/>
              </a:lnSpc>
            </a:pPr>
            <a:r>
              <a:rPr lang="ar-EG" sz="6999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نصائح قدمتها الطالبة ريناد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74911" y="2644921"/>
            <a:ext cx="16787408" cy="5335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راجع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ي أولاً بأول لتجنب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نسيان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القواعد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التركيز على اللفظي أولاً ثم الك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مي 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أو الجمع إذا استطعتي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التدريب العملي المستمر أفضل من الاكتفاء بمشاهدة المقاطع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لا تعطي الاختبار أكبر من حجمه القدرات سهلة مع التخطيط </a:t>
            </a: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الصحيح</a:t>
            </a:r>
          </a:p>
          <a:p>
            <a:pPr algn="r" rtl="true" marL="999625" indent="-499812" lvl="1">
              <a:lnSpc>
                <a:spcPts val="8472"/>
              </a:lnSpc>
              <a:buFont typeface="Arial"/>
              <a:buChar char="•"/>
            </a:pPr>
            <a:r>
              <a:rPr lang="ar-EG" sz="4630" spc="46">
                <a:solidFill>
                  <a:srgbClr val="353C59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التوكل على الله واليقين بأن الجهد لا يضيع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D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59495" y="7293087"/>
            <a:ext cx="3624808" cy="2781216"/>
          </a:xfrm>
          <a:custGeom>
            <a:avLst/>
            <a:gdLst/>
            <a:ahLst/>
            <a:cxnLst/>
            <a:rect r="r" b="b" t="t" l="l"/>
            <a:pathLst>
              <a:path h="2781216" w="3624808">
                <a:moveTo>
                  <a:pt x="3624807" y="0"/>
                </a:moveTo>
                <a:lnTo>
                  <a:pt x="0" y="0"/>
                </a:lnTo>
                <a:lnTo>
                  <a:pt x="0" y="2781216"/>
                </a:lnTo>
                <a:lnTo>
                  <a:pt x="3624807" y="2781216"/>
                </a:lnTo>
                <a:lnTo>
                  <a:pt x="362480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412463" y="-4195142"/>
            <a:ext cx="6722973" cy="5818427"/>
          </a:xfrm>
          <a:custGeom>
            <a:avLst/>
            <a:gdLst/>
            <a:ahLst/>
            <a:cxnLst/>
            <a:rect r="r" b="b" t="t" l="l"/>
            <a:pathLst>
              <a:path h="5818427" w="6722973">
                <a:moveTo>
                  <a:pt x="0" y="0"/>
                </a:moveTo>
                <a:lnTo>
                  <a:pt x="6722973" y="0"/>
                </a:lnTo>
                <a:lnTo>
                  <a:pt x="6722973" y="5818428"/>
                </a:lnTo>
                <a:lnTo>
                  <a:pt x="0" y="58184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4" id="4"/>
          <p:cNvSpPr txBox="true"/>
          <p:nvPr/>
        </p:nvSpPr>
        <p:spPr>
          <a:xfrm rot="0">
            <a:off x="1028700" y="2194270"/>
            <a:ext cx="16069039" cy="6029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اختبار القد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رات ليس حاجزاً يقف في طريقك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بل بوابة تفتح لك فرص المستقبل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بالفهم والتدريب والهدوء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تقدرين توصلين للدرجة اللي تطمحين لها</a:t>
            </a:r>
          </a:p>
          <a:p>
            <a:pPr algn="ctr" rtl="true">
              <a:lnSpc>
                <a:spcPts val="9599"/>
              </a:lnSpc>
            </a:pP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انتي</a:t>
            </a:r>
            <a:r>
              <a:rPr lang="ar-EG" sz="4999" spc="49">
                <a:solidFill>
                  <a:srgbClr val="B24F5E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 قادرة فقط توكلي على الله وابدئي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124607" y="895350"/>
            <a:ext cx="6038787" cy="1228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8640"/>
              </a:lnSpc>
            </a:pPr>
            <a:r>
              <a:rPr lang="ar-EG" sz="7200">
                <a:solidFill>
                  <a:srgbClr val="5C745C"/>
                </a:solidFill>
                <a:latin typeface="HS Headline"/>
                <a:ea typeface="HS Headline"/>
                <a:cs typeface="HS Headline"/>
                <a:sym typeface="HS Headline"/>
                <a:rtl val="true"/>
              </a:rPr>
              <a:t>ختاماً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DAG6RnORq4o</dc:identifier>
  <dcterms:modified xsi:type="dcterms:W3CDTF">2011-08-01T06:04:30Z</dcterms:modified>
  <cp:revision>1</cp:revision>
  <dc:title>Mental Health Awareness Presentation Peach Aesthetic Illustrated (عرض تقديمي)</dc:title>
</cp:coreProperties>
</file>