
<file path=[Content_Types].xml><?xml version="1.0" encoding="utf-8"?>
<Types xmlns="http://schemas.openxmlformats.org/package/2006/content-types">
  <Default Extension="fntdata" ContentType="application/x-fontdata"/>
  <Default Extension="gif" ContentType="image/gif"/>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0" r:id="rId2"/>
    <p:sldId id="257" r:id="rId3"/>
    <p:sldId id="267" r:id="rId4"/>
    <p:sldId id="256" r:id="rId5"/>
    <p:sldId id="290" r:id="rId6"/>
    <p:sldId id="259" r:id="rId7"/>
    <p:sldId id="271" r:id="rId8"/>
    <p:sldId id="277" r:id="rId9"/>
    <p:sldId id="264" r:id="rId10"/>
    <p:sldId id="276" r:id="rId11"/>
    <p:sldId id="258" r:id="rId12"/>
    <p:sldId id="274" r:id="rId13"/>
    <p:sldId id="273" r:id="rId14"/>
    <p:sldId id="260" r:id="rId15"/>
    <p:sldId id="261" r:id="rId16"/>
    <p:sldId id="275" r:id="rId17"/>
    <p:sldId id="272" r:id="rId18"/>
    <p:sldId id="280" r:id="rId19"/>
    <p:sldId id="281" r:id="rId20"/>
    <p:sldId id="282" r:id="rId21"/>
    <p:sldId id="283" r:id="rId22"/>
    <p:sldId id="278" r:id="rId23"/>
    <p:sldId id="265" r:id="rId24"/>
    <p:sldId id="284" r:id="rId25"/>
    <p:sldId id="285" r:id="rId26"/>
    <p:sldId id="286" r:id="rId27"/>
    <p:sldId id="287" r:id="rId28"/>
    <p:sldId id="288" r:id="rId29"/>
    <p:sldId id="289" r:id="rId30"/>
  </p:sldIdLst>
  <p:sldSz cx="18288000" cy="10287000"/>
  <p:notesSz cx="6858000" cy="9144000"/>
  <p:embeddedFontLst>
    <p:embeddedFont>
      <p:font typeface="ALMAS" panose="020B0604020202020204" charset="0"/>
      <p:bold r:id="rId31"/>
    </p:embeddedFont>
    <p:embeddedFont>
      <p:font typeface="Cranberry" panose="020B0604020202020204" charset="0"/>
      <p:regular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9" autoAdjust="0"/>
    <p:restoredTop sz="94622" autoAdjust="0"/>
  </p:normalViewPr>
  <p:slideViewPr>
    <p:cSldViewPr>
      <p:cViewPr varScale="1">
        <p:scale>
          <a:sx n="61" d="100"/>
          <a:sy n="61" d="100"/>
        </p:scale>
        <p:origin x="54" y="14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F4E3F4-0CD1-4A62-8BDB-E3EE7553C4AC}"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GB"/>
        </a:p>
      </dgm:t>
    </dgm:pt>
    <dgm:pt modelId="{A461D83E-EB3E-4D1F-9956-BB25C5D646FE}">
      <dgm:prSet phldrT="[نص]"/>
      <dgm:spPr/>
      <dgm:t>
        <a:bodyPr/>
        <a:lstStyle/>
        <a:p>
          <a:r>
            <a:rPr lang="ar-KW" dirty="0"/>
            <a:t>المفاتيح الخمسة لتقدير الذات</a:t>
          </a:r>
          <a:endParaRPr lang="en-GB" dirty="0"/>
        </a:p>
      </dgm:t>
    </dgm:pt>
    <dgm:pt modelId="{FE896407-4CED-43D6-B0EB-6DCE69BB47E3}" type="parTrans" cxnId="{E5CA71E1-90E3-4761-B514-DB6FA051A6FB}">
      <dgm:prSet/>
      <dgm:spPr/>
      <dgm:t>
        <a:bodyPr/>
        <a:lstStyle/>
        <a:p>
          <a:endParaRPr lang="en-GB"/>
        </a:p>
      </dgm:t>
    </dgm:pt>
    <dgm:pt modelId="{5A47F2E9-0B9E-4E27-A3AE-598A83696F6C}" type="sibTrans" cxnId="{E5CA71E1-90E3-4761-B514-DB6FA051A6FB}">
      <dgm:prSet/>
      <dgm:spPr/>
      <dgm:t>
        <a:bodyPr/>
        <a:lstStyle/>
        <a:p>
          <a:endParaRPr lang="en-GB"/>
        </a:p>
      </dgm:t>
    </dgm:pt>
    <dgm:pt modelId="{3C876050-E5B6-4F72-BE96-F2FDA0F2EB8E}">
      <dgm:prSet phldrT="[نص]"/>
      <dgm:spPr/>
      <dgm:t>
        <a:bodyPr/>
        <a:lstStyle/>
        <a:p>
          <a:r>
            <a:rPr lang="ar-KW" dirty="0"/>
            <a:t>1</a:t>
          </a:r>
          <a:endParaRPr lang="en-GB" dirty="0"/>
        </a:p>
      </dgm:t>
    </dgm:pt>
    <dgm:pt modelId="{1C5B8484-7611-438B-B81A-ADCCA221FA69}" type="parTrans" cxnId="{414EA646-6ABB-4C31-B865-8E3D5179E90C}">
      <dgm:prSet/>
      <dgm:spPr/>
      <dgm:t>
        <a:bodyPr/>
        <a:lstStyle/>
        <a:p>
          <a:endParaRPr lang="en-GB"/>
        </a:p>
      </dgm:t>
    </dgm:pt>
    <dgm:pt modelId="{09FF0ED9-217D-4D74-9421-AF9A67C108FE}" type="sibTrans" cxnId="{414EA646-6ABB-4C31-B865-8E3D5179E90C}">
      <dgm:prSet/>
      <dgm:spPr/>
      <dgm:t>
        <a:bodyPr/>
        <a:lstStyle/>
        <a:p>
          <a:endParaRPr lang="en-GB"/>
        </a:p>
      </dgm:t>
    </dgm:pt>
    <dgm:pt modelId="{1093AE5D-824C-479D-949C-41CEA67FAA53}">
      <dgm:prSet phldrT="[نص]"/>
      <dgm:spPr/>
      <dgm:t>
        <a:bodyPr/>
        <a:lstStyle/>
        <a:p>
          <a:r>
            <a:rPr lang="ar-KW" dirty="0"/>
            <a:t>3</a:t>
          </a:r>
          <a:endParaRPr lang="en-GB" dirty="0"/>
        </a:p>
      </dgm:t>
    </dgm:pt>
    <dgm:pt modelId="{B8FB0FCD-993D-4257-9F07-6D9C3E6723B0}" type="parTrans" cxnId="{0A803326-02C4-4D24-9580-7C03ED998847}">
      <dgm:prSet/>
      <dgm:spPr/>
      <dgm:t>
        <a:bodyPr/>
        <a:lstStyle/>
        <a:p>
          <a:endParaRPr lang="en-GB"/>
        </a:p>
      </dgm:t>
    </dgm:pt>
    <dgm:pt modelId="{551F11BE-32CE-45E7-9DDC-36F0A2974A8A}" type="sibTrans" cxnId="{0A803326-02C4-4D24-9580-7C03ED998847}">
      <dgm:prSet/>
      <dgm:spPr/>
      <dgm:t>
        <a:bodyPr/>
        <a:lstStyle/>
        <a:p>
          <a:endParaRPr lang="en-GB"/>
        </a:p>
      </dgm:t>
    </dgm:pt>
    <dgm:pt modelId="{54F4107B-B36F-4295-BFCC-8A13618183D9}">
      <dgm:prSet phldrT="[نص]"/>
      <dgm:spPr/>
      <dgm:t>
        <a:bodyPr/>
        <a:lstStyle/>
        <a:p>
          <a:r>
            <a:rPr lang="ar-KW" dirty="0"/>
            <a:t>4</a:t>
          </a:r>
          <a:endParaRPr lang="en-GB" dirty="0"/>
        </a:p>
      </dgm:t>
    </dgm:pt>
    <dgm:pt modelId="{B4B27A7F-1081-44B5-AC0B-9497EAECDDDF}" type="parTrans" cxnId="{3AB72278-80C2-49FD-9720-7B301CAC422C}">
      <dgm:prSet/>
      <dgm:spPr/>
      <dgm:t>
        <a:bodyPr/>
        <a:lstStyle/>
        <a:p>
          <a:endParaRPr lang="en-GB"/>
        </a:p>
      </dgm:t>
    </dgm:pt>
    <dgm:pt modelId="{6DCDBCA5-D8B4-404C-9C05-78A58B772760}" type="sibTrans" cxnId="{3AB72278-80C2-49FD-9720-7B301CAC422C}">
      <dgm:prSet/>
      <dgm:spPr/>
      <dgm:t>
        <a:bodyPr/>
        <a:lstStyle/>
        <a:p>
          <a:endParaRPr lang="en-GB"/>
        </a:p>
      </dgm:t>
    </dgm:pt>
    <dgm:pt modelId="{0360CB61-92A2-4A32-9013-DC90A076CEEF}">
      <dgm:prSet phldrT="[نص]"/>
      <dgm:spPr/>
      <dgm:t>
        <a:bodyPr/>
        <a:lstStyle/>
        <a:p>
          <a:r>
            <a:rPr lang="ar-KW" dirty="0"/>
            <a:t>5</a:t>
          </a:r>
          <a:endParaRPr lang="en-GB" dirty="0"/>
        </a:p>
      </dgm:t>
    </dgm:pt>
    <dgm:pt modelId="{03E63E59-21A5-45DE-B130-4C5D4BC34847}" type="parTrans" cxnId="{9D736190-3EB7-4B64-9441-D43EC9113470}">
      <dgm:prSet/>
      <dgm:spPr/>
      <dgm:t>
        <a:bodyPr/>
        <a:lstStyle/>
        <a:p>
          <a:endParaRPr lang="en-GB"/>
        </a:p>
      </dgm:t>
    </dgm:pt>
    <dgm:pt modelId="{6EA13675-541F-4BCB-90C4-726FD68CFF99}" type="sibTrans" cxnId="{9D736190-3EB7-4B64-9441-D43EC9113470}">
      <dgm:prSet/>
      <dgm:spPr/>
      <dgm:t>
        <a:bodyPr/>
        <a:lstStyle/>
        <a:p>
          <a:endParaRPr lang="en-GB"/>
        </a:p>
      </dgm:t>
    </dgm:pt>
    <dgm:pt modelId="{950518A9-BABC-46F1-A6B4-172ACCEE4678}">
      <dgm:prSet/>
      <dgm:spPr/>
      <dgm:t>
        <a:bodyPr/>
        <a:lstStyle/>
        <a:p>
          <a:r>
            <a:rPr lang="ar-KW" dirty="0"/>
            <a:t>2</a:t>
          </a:r>
          <a:endParaRPr lang="en-GB" dirty="0"/>
        </a:p>
      </dgm:t>
    </dgm:pt>
    <dgm:pt modelId="{06B76D14-0DA9-4BB7-BDE8-7B9D09E93C25}" type="parTrans" cxnId="{0175DF55-89C1-40F4-A2B5-2EE503482B41}">
      <dgm:prSet/>
      <dgm:spPr/>
      <dgm:t>
        <a:bodyPr/>
        <a:lstStyle/>
        <a:p>
          <a:endParaRPr lang="en-GB"/>
        </a:p>
      </dgm:t>
    </dgm:pt>
    <dgm:pt modelId="{37C192CF-400F-45A1-B110-C2469CD8463E}" type="sibTrans" cxnId="{0175DF55-89C1-40F4-A2B5-2EE503482B41}">
      <dgm:prSet/>
      <dgm:spPr/>
      <dgm:t>
        <a:bodyPr/>
        <a:lstStyle/>
        <a:p>
          <a:endParaRPr lang="en-GB"/>
        </a:p>
      </dgm:t>
    </dgm:pt>
    <dgm:pt modelId="{EE499FAC-F337-4F82-845B-0BE9857C0E85}" type="pres">
      <dgm:prSet presAssocID="{DBF4E3F4-0CD1-4A62-8BDB-E3EE7553C4AC}" presName="Name0" presStyleCnt="0">
        <dgm:presLayoutVars>
          <dgm:chMax val="1"/>
          <dgm:dir/>
          <dgm:animLvl val="ctr"/>
          <dgm:resizeHandles val="exact"/>
        </dgm:presLayoutVars>
      </dgm:prSet>
      <dgm:spPr/>
    </dgm:pt>
    <dgm:pt modelId="{501367BC-9398-4171-8AE0-749FB4948356}" type="pres">
      <dgm:prSet presAssocID="{A461D83E-EB3E-4D1F-9956-BB25C5D646FE}" presName="centerShape" presStyleLbl="node0" presStyleIdx="0" presStyleCnt="1"/>
      <dgm:spPr/>
    </dgm:pt>
    <dgm:pt modelId="{81E2BD04-1B4D-4185-A289-60022E3C733F}" type="pres">
      <dgm:prSet presAssocID="{3C876050-E5B6-4F72-BE96-F2FDA0F2EB8E}" presName="node" presStyleLbl="node1" presStyleIdx="0" presStyleCnt="5">
        <dgm:presLayoutVars>
          <dgm:bulletEnabled val="1"/>
        </dgm:presLayoutVars>
      </dgm:prSet>
      <dgm:spPr/>
    </dgm:pt>
    <dgm:pt modelId="{9B166328-4908-4F97-B4EC-80997B1D795B}" type="pres">
      <dgm:prSet presAssocID="{3C876050-E5B6-4F72-BE96-F2FDA0F2EB8E}" presName="dummy" presStyleCnt="0"/>
      <dgm:spPr/>
    </dgm:pt>
    <dgm:pt modelId="{44FF87B7-D334-4669-8BC4-B27C043A750B}" type="pres">
      <dgm:prSet presAssocID="{09FF0ED9-217D-4D74-9421-AF9A67C108FE}" presName="sibTrans" presStyleLbl="sibTrans2D1" presStyleIdx="0" presStyleCnt="5"/>
      <dgm:spPr/>
    </dgm:pt>
    <dgm:pt modelId="{679267A5-02C7-4702-8FA6-144A693AE701}" type="pres">
      <dgm:prSet presAssocID="{950518A9-BABC-46F1-A6B4-172ACCEE4678}" presName="node" presStyleLbl="node1" presStyleIdx="1" presStyleCnt="5">
        <dgm:presLayoutVars>
          <dgm:bulletEnabled val="1"/>
        </dgm:presLayoutVars>
      </dgm:prSet>
      <dgm:spPr/>
    </dgm:pt>
    <dgm:pt modelId="{2E83066C-2DA1-490F-8AEC-9996352B0C17}" type="pres">
      <dgm:prSet presAssocID="{950518A9-BABC-46F1-A6B4-172ACCEE4678}" presName="dummy" presStyleCnt="0"/>
      <dgm:spPr/>
    </dgm:pt>
    <dgm:pt modelId="{6C41BB29-E881-4AE8-8C38-BBD2EA7F7C93}" type="pres">
      <dgm:prSet presAssocID="{37C192CF-400F-45A1-B110-C2469CD8463E}" presName="sibTrans" presStyleLbl="sibTrans2D1" presStyleIdx="1" presStyleCnt="5"/>
      <dgm:spPr/>
    </dgm:pt>
    <dgm:pt modelId="{A76E088A-BAD7-4692-A85C-FA20749FF385}" type="pres">
      <dgm:prSet presAssocID="{1093AE5D-824C-479D-949C-41CEA67FAA53}" presName="node" presStyleLbl="node1" presStyleIdx="2" presStyleCnt="5">
        <dgm:presLayoutVars>
          <dgm:bulletEnabled val="1"/>
        </dgm:presLayoutVars>
      </dgm:prSet>
      <dgm:spPr/>
    </dgm:pt>
    <dgm:pt modelId="{D69AFB74-FEFC-435C-95C2-75B329D292FA}" type="pres">
      <dgm:prSet presAssocID="{1093AE5D-824C-479D-949C-41CEA67FAA53}" presName="dummy" presStyleCnt="0"/>
      <dgm:spPr/>
    </dgm:pt>
    <dgm:pt modelId="{57DB64B9-B6CE-4B67-B7C3-86312AD19974}" type="pres">
      <dgm:prSet presAssocID="{551F11BE-32CE-45E7-9DDC-36F0A2974A8A}" presName="sibTrans" presStyleLbl="sibTrans2D1" presStyleIdx="2" presStyleCnt="5"/>
      <dgm:spPr/>
    </dgm:pt>
    <dgm:pt modelId="{FAA4E222-CD52-4B6C-A8F3-8DDCD8C029D1}" type="pres">
      <dgm:prSet presAssocID="{54F4107B-B36F-4295-BFCC-8A13618183D9}" presName="node" presStyleLbl="node1" presStyleIdx="3" presStyleCnt="5">
        <dgm:presLayoutVars>
          <dgm:bulletEnabled val="1"/>
        </dgm:presLayoutVars>
      </dgm:prSet>
      <dgm:spPr/>
    </dgm:pt>
    <dgm:pt modelId="{FD239FC3-151C-4284-882F-342EE05B23FA}" type="pres">
      <dgm:prSet presAssocID="{54F4107B-B36F-4295-BFCC-8A13618183D9}" presName="dummy" presStyleCnt="0"/>
      <dgm:spPr/>
    </dgm:pt>
    <dgm:pt modelId="{456C0D8D-D753-464E-866E-9B9203E49EBD}" type="pres">
      <dgm:prSet presAssocID="{6DCDBCA5-D8B4-404C-9C05-78A58B772760}" presName="sibTrans" presStyleLbl="sibTrans2D1" presStyleIdx="3" presStyleCnt="5"/>
      <dgm:spPr/>
    </dgm:pt>
    <dgm:pt modelId="{34509BD5-133C-4E84-BD5F-82FEFAC6561B}" type="pres">
      <dgm:prSet presAssocID="{0360CB61-92A2-4A32-9013-DC90A076CEEF}" presName="node" presStyleLbl="node1" presStyleIdx="4" presStyleCnt="5">
        <dgm:presLayoutVars>
          <dgm:bulletEnabled val="1"/>
        </dgm:presLayoutVars>
      </dgm:prSet>
      <dgm:spPr/>
    </dgm:pt>
    <dgm:pt modelId="{262A49BD-9DD2-461F-AEE8-A81D92F198BE}" type="pres">
      <dgm:prSet presAssocID="{0360CB61-92A2-4A32-9013-DC90A076CEEF}" presName="dummy" presStyleCnt="0"/>
      <dgm:spPr/>
    </dgm:pt>
    <dgm:pt modelId="{BFDC32D7-7E5F-42AE-9FD8-D9986CA22C5A}" type="pres">
      <dgm:prSet presAssocID="{6EA13675-541F-4BCB-90C4-726FD68CFF99}" presName="sibTrans" presStyleLbl="sibTrans2D1" presStyleIdx="4" presStyleCnt="5"/>
      <dgm:spPr/>
    </dgm:pt>
  </dgm:ptLst>
  <dgm:cxnLst>
    <dgm:cxn modelId="{F2483900-C55E-4F03-9E8C-88A3A1DD61F2}" type="presOf" srcId="{DBF4E3F4-0CD1-4A62-8BDB-E3EE7553C4AC}" destId="{EE499FAC-F337-4F82-845B-0BE9857C0E85}" srcOrd="0" destOrd="0" presId="urn:microsoft.com/office/officeart/2005/8/layout/radial6"/>
    <dgm:cxn modelId="{873E6500-37E5-4C3B-9BD7-15A2162B6C76}" type="presOf" srcId="{6DCDBCA5-D8B4-404C-9C05-78A58B772760}" destId="{456C0D8D-D753-464E-866E-9B9203E49EBD}" srcOrd="0" destOrd="0" presId="urn:microsoft.com/office/officeart/2005/8/layout/radial6"/>
    <dgm:cxn modelId="{5AF62D06-4D12-473B-A2E7-47EBD2BC246B}" type="presOf" srcId="{09FF0ED9-217D-4D74-9421-AF9A67C108FE}" destId="{44FF87B7-D334-4669-8BC4-B27C043A750B}" srcOrd="0" destOrd="0" presId="urn:microsoft.com/office/officeart/2005/8/layout/radial6"/>
    <dgm:cxn modelId="{0259F711-8FDE-4B00-B6FD-D681E49324BE}" type="presOf" srcId="{1093AE5D-824C-479D-949C-41CEA67FAA53}" destId="{A76E088A-BAD7-4692-A85C-FA20749FF385}" srcOrd="0" destOrd="0" presId="urn:microsoft.com/office/officeart/2005/8/layout/radial6"/>
    <dgm:cxn modelId="{0A803326-02C4-4D24-9580-7C03ED998847}" srcId="{A461D83E-EB3E-4D1F-9956-BB25C5D646FE}" destId="{1093AE5D-824C-479D-949C-41CEA67FAA53}" srcOrd="2" destOrd="0" parTransId="{B8FB0FCD-993D-4257-9F07-6D9C3E6723B0}" sibTransId="{551F11BE-32CE-45E7-9DDC-36F0A2974A8A}"/>
    <dgm:cxn modelId="{414EA646-6ABB-4C31-B865-8E3D5179E90C}" srcId="{A461D83E-EB3E-4D1F-9956-BB25C5D646FE}" destId="{3C876050-E5B6-4F72-BE96-F2FDA0F2EB8E}" srcOrd="0" destOrd="0" parTransId="{1C5B8484-7611-438B-B81A-ADCCA221FA69}" sibTransId="{09FF0ED9-217D-4D74-9421-AF9A67C108FE}"/>
    <dgm:cxn modelId="{0175DF55-89C1-40F4-A2B5-2EE503482B41}" srcId="{A461D83E-EB3E-4D1F-9956-BB25C5D646FE}" destId="{950518A9-BABC-46F1-A6B4-172ACCEE4678}" srcOrd="1" destOrd="0" parTransId="{06B76D14-0DA9-4BB7-BDE8-7B9D09E93C25}" sibTransId="{37C192CF-400F-45A1-B110-C2469CD8463E}"/>
    <dgm:cxn modelId="{3AB72278-80C2-49FD-9720-7B301CAC422C}" srcId="{A461D83E-EB3E-4D1F-9956-BB25C5D646FE}" destId="{54F4107B-B36F-4295-BFCC-8A13618183D9}" srcOrd="3" destOrd="0" parTransId="{B4B27A7F-1081-44B5-AC0B-9497EAECDDDF}" sibTransId="{6DCDBCA5-D8B4-404C-9C05-78A58B772760}"/>
    <dgm:cxn modelId="{9D736190-3EB7-4B64-9441-D43EC9113470}" srcId="{A461D83E-EB3E-4D1F-9956-BB25C5D646FE}" destId="{0360CB61-92A2-4A32-9013-DC90A076CEEF}" srcOrd="4" destOrd="0" parTransId="{03E63E59-21A5-45DE-B130-4C5D4BC34847}" sibTransId="{6EA13675-541F-4BCB-90C4-726FD68CFF99}"/>
    <dgm:cxn modelId="{F337EA95-BCBD-4035-81C7-D6E6E4040E51}" type="presOf" srcId="{3C876050-E5B6-4F72-BE96-F2FDA0F2EB8E}" destId="{81E2BD04-1B4D-4185-A289-60022E3C733F}" srcOrd="0" destOrd="0" presId="urn:microsoft.com/office/officeart/2005/8/layout/radial6"/>
    <dgm:cxn modelId="{9368429C-B70D-4FCE-B6B4-DC605AA7A36F}" type="presOf" srcId="{54F4107B-B36F-4295-BFCC-8A13618183D9}" destId="{FAA4E222-CD52-4B6C-A8F3-8DDCD8C029D1}" srcOrd="0" destOrd="0" presId="urn:microsoft.com/office/officeart/2005/8/layout/radial6"/>
    <dgm:cxn modelId="{7A178AAC-859F-4137-B3C6-469E8A64DDEB}" type="presOf" srcId="{A461D83E-EB3E-4D1F-9956-BB25C5D646FE}" destId="{501367BC-9398-4171-8AE0-749FB4948356}" srcOrd="0" destOrd="0" presId="urn:microsoft.com/office/officeart/2005/8/layout/radial6"/>
    <dgm:cxn modelId="{BF827BC5-A7E8-4C6D-AFDF-567F28E9A71D}" type="presOf" srcId="{37C192CF-400F-45A1-B110-C2469CD8463E}" destId="{6C41BB29-E881-4AE8-8C38-BBD2EA7F7C93}" srcOrd="0" destOrd="0" presId="urn:microsoft.com/office/officeart/2005/8/layout/radial6"/>
    <dgm:cxn modelId="{DD8A9FC5-7427-4274-917A-C9B93DE042BF}" type="presOf" srcId="{0360CB61-92A2-4A32-9013-DC90A076CEEF}" destId="{34509BD5-133C-4E84-BD5F-82FEFAC6561B}" srcOrd="0" destOrd="0" presId="urn:microsoft.com/office/officeart/2005/8/layout/radial6"/>
    <dgm:cxn modelId="{CD7DEECB-FA41-4AEE-B0C9-13AC7C5381C8}" type="presOf" srcId="{6EA13675-541F-4BCB-90C4-726FD68CFF99}" destId="{BFDC32D7-7E5F-42AE-9FD8-D9986CA22C5A}" srcOrd="0" destOrd="0" presId="urn:microsoft.com/office/officeart/2005/8/layout/radial6"/>
    <dgm:cxn modelId="{4D06B7DB-920D-4145-993E-D7E5386D45A9}" type="presOf" srcId="{950518A9-BABC-46F1-A6B4-172ACCEE4678}" destId="{679267A5-02C7-4702-8FA6-144A693AE701}" srcOrd="0" destOrd="0" presId="urn:microsoft.com/office/officeart/2005/8/layout/radial6"/>
    <dgm:cxn modelId="{7BCF8EDF-F7B8-48A6-85EF-6996FE53220B}" type="presOf" srcId="{551F11BE-32CE-45E7-9DDC-36F0A2974A8A}" destId="{57DB64B9-B6CE-4B67-B7C3-86312AD19974}" srcOrd="0" destOrd="0" presId="urn:microsoft.com/office/officeart/2005/8/layout/radial6"/>
    <dgm:cxn modelId="{E5CA71E1-90E3-4761-B514-DB6FA051A6FB}" srcId="{DBF4E3F4-0CD1-4A62-8BDB-E3EE7553C4AC}" destId="{A461D83E-EB3E-4D1F-9956-BB25C5D646FE}" srcOrd="0" destOrd="0" parTransId="{FE896407-4CED-43D6-B0EB-6DCE69BB47E3}" sibTransId="{5A47F2E9-0B9E-4E27-A3AE-598A83696F6C}"/>
    <dgm:cxn modelId="{2591C60D-C3C6-4046-A3FA-4A2EEAF08A6E}" type="presParOf" srcId="{EE499FAC-F337-4F82-845B-0BE9857C0E85}" destId="{501367BC-9398-4171-8AE0-749FB4948356}" srcOrd="0" destOrd="0" presId="urn:microsoft.com/office/officeart/2005/8/layout/radial6"/>
    <dgm:cxn modelId="{178671A7-7400-4D30-8D12-037D6EFA2421}" type="presParOf" srcId="{EE499FAC-F337-4F82-845B-0BE9857C0E85}" destId="{81E2BD04-1B4D-4185-A289-60022E3C733F}" srcOrd="1" destOrd="0" presId="urn:microsoft.com/office/officeart/2005/8/layout/radial6"/>
    <dgm:cxn modelId="{A537B443-DFFE-40D8-9BA2-7E34FA8E3697}" type="presParOf" srcId="{EE499FAC-F337-4F82-845B-0BE9857C0E85}" destId="{9B166328-4908-4F97-B4EC-80997B1D795B}" srcOrd="2" destOrd="0" presId="urn:microsoft.com/office/officeart/2005/8/layout/radial6"/>
    <dgm:cxn modelId="{4DE1D0F7-2A63-44A8-8EDA-BC7F05007743}" type="presParOf" srcId="{EE499FAC-F337-4F82-845B-0BE9857C0E85}" destId="{44FF87B7-D334-4669-8BC4-B27C043A750B}" srcOrd="3" destOrd="0" presId="urn:microsoft.com/office/officeart/2005/8/layout/radial6"/>
    <dgm:cxn modelId="{B549FE36-8D6D-4F28-B99D-7F0C281F1D09}" type="presParOf" srcId="{EE499FAC-F337-4F82-845B-0BE9857C0E85}" destId="{679267A5-02C7-4702-8FA6-144A693AE701}" srcOrd="4" destOrd="0" presId="urn:microsoft.com/office/officeart/2005/8/layout/radial6"/>
    <dgm:cxn modelId="{8B4720C2-116A-431F-B7A8-B1F4C68975C1}" type="presParOf" srcId="{EE499FAC-F337-4F82-845B-0BE9857C0E85}" destId="{2E83066C-2DA1-490F-8AEC-9996352B0C17}" srcOrd="5" destOrd="0" presId="urn:microsoft.com/office/officeart/2005/8/layout/radial6"/>
    <dgm:cxn modelId="{A196824A-CFE2-4A01-8D14-D090B4D47B83}" type="presParOf" srcId="{EE499FAC-F337-4F82-845B-0BE9857C0E85}" destId="{6C41BB29-E881-4AE8-8C38-BBD2EA7F7C93}" srcOrd="6" destOrd="0" presId="urn:microsoft.com/office/officeart/2005/8/layout/radial6"/>
    <dgm:cxn modelId="{D81A58C5-F101-4FEE-BC06-9DFBCDDF72E1}" type="presParOf" srcId="{EE499FAC-F337-4F82-845B-0BE9857C0E85}" destId="{A76E088A-BAD7-4692-A85C-FA20749FF385}" srcOrd="7" destOrd="0" presId="urn:microsoft.com/office/officeart/2005/8/layout/radial6"/>
    <dgm:cxn modelId="{6FD0117D-AF1F-435E-B851-F4EFE67B8463}" type="presParOf" srcId="{EE499FAC-F337-4F82-845B-0BE9857C0E85}" destId="{D69AFB74-FEFC-435C-95C2-75B329D292FA}" srcOrd="8" destOrd="0" presId="urn:microsoft.com/office/officeart/2005/8/layout/radial6"/>
    <dgm:cxn modelId="{71A2DCDC-AAAD-4CDC-B6CA-1500016E1827}" type="presParOf" srcId="{EE499FAC-F337-4F82-845B-0BE9857C0E85}" destId="{57DB64B9-B6CE-4B67-B7C3-86312AD19974}" srcOrd="9" destOrd="0" presId="urn:microsoft.com/office/officeart/2005/8/layout/radial6"/>
    <dgm:cxn modelId="{9267FBBD-3241-4C3A-95C1-19B1AB7ED440}" type="presParOf" srcId="{EE499FAC-F337-4F82-845B-0BE9857C0E85}" destId="{FAA4E222-CD52-4B6C-A8F3-8DDCD8C029D1}" srcOrd="10" destOrd="0" presId="urn:microsoft.com/office/officeart/2005/8/layout/radial6"/>
    <dgm:cxn modelId="{5DB67D01-2F4E-4D21-9F60-D6C6303DCF79}" type="presParOf" srcId="{EE499FAC-F337-4F82-845B-0BE9857C0E85}" destId="{FD239FC3-151C-4284-882F-342EE05B23FA}" srcOrd="11" destOrd="0" presId="urn:microsoft.com/office/officeart/2005/8/layout/radial6"/>
    <dgm:cxn modelId="{2324D189-7609-4002-BE27-5C6DA5582D64}" type="presParOf" srcId="{EE499FAC-F337-4F82-845B-0BE9857C0E85}" destId="{456C0D8D-D753-464E-866E-9B9203E49EBD}" srcOrd="12" destOrd="0" presId="urn:microsoft.com/office/officeart/2005/8/layout/radial6"/>
    <dgm:cxn modelId="{DB013B5F-0747-4E0F-88AC-301BC062510E}" type="presParOf" srcId="{EE499FAC-F337-4F82-845B-0BE9857C0E85}" destId="{34509BD5-133C-4E84-BD5F-82FEFAC6561B}" srcOrd="13" destOrd="0" presId="urn:microsoft.com/office/officeart/2005/8/layout/radial6"/>
    <dgm:cxn modelId="{65FC1E9C-2945-41E0-A913-774AF2356DE5}" type="presParOf" srcId="{EE499FAC-F337-4F82-845B-0BE9857C0E85}" destId="{262A49BD-9DD2-461F-AEE8-A81D92F198BE}" srcOrd="14" destOrd="0" presId="urn:microsoft.com/office/officeart/2005/8/layout/radial6"/>
    <dgm:cxn modelId="{3D64F84C-1CBB-41CC-8E1A-026C881733F8}" type="presParOf" srcId="{EE499FAC-F337-4F82-845B-0BE9857C0E85}" destId="{BFDC32D7-7E5F-42AE-9FD8-D9986CA22C5A}" srcOrd="15" destOrd="0" presId="urn:microsoft.com/office/officeart/2005/8/layout/radial6"/>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C32D7-7E5F-42AE-9FD8-D9986CA22C5A}">
      <dsp:nvSpPr>
        <dsp:cNvPr id="0" name=""/>
        <dsp:cNvSpPr/>
      </dsp:nvSpPr>
      <dsp:spPr>
        <a:xfrm>
          <a:off x="843257" y="557381"/>
          <a:ext cx="3723684" cy="3723684"/>
        </a:xfrm>
        <a:prstGeom prst="blockArc">
          <a:avLst>
            <a:gd name="adj1" fmla="val 11880000"/>
            <a:gd name="adj2" fmla="val 16200000"/>
            <a:gd name="adj3" fmla="val 463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56C0D8D-D753-464E-866E-9B9203E49EBD}">
      <dsp:nvSpPr>
        <dsp:cNvPr id="0" name=""/>
        <dsp:cNvSpPr/>
      </dsp:nvSpPr>
      <dsp:spPr>
        <a:xfrm>
          <a:off x="843257" y="557381"/>
          <a:ext cx="3723684" cy="3723684"/>
        </a:xfrm>
        <a:prstGeom prst="blockArc">
          <a:avLst>
            <a:gd name="adj1" fmla="val 7560000"/>
            <a:gd name="adj2" fmla="val 11880000"/>
            <a:gd name="adj3" fmla="val 463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7DB64B9-B6CE-4B67-B7C3-86312AD19974}">
      <dsp:nvSpPr>
        <dsp:cNvPr id="0" name=""/>
        <dsp:cNvSpPr/>
      </dsp:nvSpPr>
      <dsp:spPr>
        <a:xfrm>
          <a:off x="843257" y="557381"/>
          <a:ext cx="3723684" cy="3723684"/>
        </a:xfrm>
        <a:prstGeom prst="blockArc">
          <a:avLst>
            <a:gd name="adj1" fmla="val 3240000"/>
            <a:gd name="adj2" fmla="val 7560000"/>
            <a:gd name="adj3" fmla="val 463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C41BB29-E881-4AE8-8C38-BBD2EA7F7C93}">
      <dsp:nvSpPr>
        <dsp:cNvPr id="0" name=""/>
        <dsp:cNvSpPr/>
      </dsp:nvSpPr>
      <dsp:spPr>
        <a:xfrm>
          <a:off x="843257" y="557381"/>
          <a:ext cx="3723684" cy="3723684"/>
        </a:xfrm>
        <a:prstGeom prst="blockArc">
          <a:avLst>
            <a:gd name="adj1" fmla="val 20520000"/>
            <a:gd name="adj2" fmla="val 3240000"/>
            <a:gd name="adj3" fmla="val 463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4FF87B7-D334-4669-8BC4-B27C043A750B}">
      <dsp:nvSpPr>
        <dsp:cNvPr id="0" name=""/>
        <dsp:cNvSpPr/>
      </dsp:nvSpPr>
      <dsp:spPr>
        <a:xfrm>
          <a:off x="843257" y="557381"/>
          <a:ext cx="3723684" cy="3723684"/>
        </a:xfrm>
        <a:prstGeom prst="blockArc">
          <a:avLst>
            <a:gd name="adj1" fmla="val 16200000"/>
            <a:gd name="adj2" fmla="val 20520000"/>
            <a:gd name="adj3" fmla="val 463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01367BC-9398-4171-8AE0-749FB4948356}">
      <dsp:nvSpPr>
        <dsp:cNvPr id="0" name=""/>
        <dsp:cNvSpPr/>
      </dsp:nvSpPr>
      <dsp:spPr>
        <a:xfrm>
          <a:off x="1849189" y="1563312"/>
          <a:ext cx="1711821" cy="171182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KW" sz="2400" kern="1200" dirty="0"/>
            <a:t>المفاتيح الخمسة لتقدير الذات</a:t>
          </a:r>
          <a:endParaRPr lang="en-GB" sz="2400" kern="1200" dirty="0"/>
        </a:p>
      </dsp:txBody>
      <dsp:txXfrm>
        <a:off x="2099879" y="1814002"/>
        <a:ext cx="1210441" cy="1210441"/>
      </dsp:txXfrm>
    </dsp:sp>
    <dsp:sp modelId="{81E2BD04-1B4D-4185-A289-60022E3C733F}">
      <dsp:nvSpPr>
        <dsp:cNvPr id="0" name=""/>
        <dsp:cNvSpPr/>
      </dsp:nvSpPr>
      <dsp:spPr>
        <a:xfrm>
          <a:off x="2105962" y="1381"/>
          <a:ext cx="1198274" cy="119827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ar-KW" sz="2300" kern="1200" dirty="0"/>
            <a:t>1</a:t>
          </a:r>
          <a:endParaRPr lang="en-GB" sz="2300" kern="1200" dirty="0"/>
        </a:p>
      </dsp:txBody>
      <dsp:txXfrm>
        <a:off x="2281445" y="176864"/>
        <a:ext cx="847308" cy="847308"/>
      </dsp:txXfrm>
    </dsp:sp>
    <dsp:sp modelId="{679267A5-02C7-4702-8FA6-144A693AE701}">
      <dsp:nvSpPr>
        <dsp:cNvPr id="0" name=""/>
        <dsp:cNvSpPr/>
      </dsp:nvSpPr>
      <dsp:spPr>
        <a:xfrm>
          <a:off x="3835653" y="1258075"/>
          <a:ext cx="1198274" cy="119827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ar-KW" sz="2300" kern="1200" dirty="0"/>
            <a:t>2</a:t>
          </a:r>
          <a:endParaRPr lang="en-GB" sz="2300" kern="1200" dirty="0"/>
        </a:p>
      </dsp:txBody>
      <dsp:txXfrm>
        <a:off x="4011136" y="1433558"/>
        <a:ext cx="847308" cy="847308"/>
      </dsp:txXfrm>
    </dsp:sp>
    <dsp:sp modelId="{A76E088A-BAD7-4692-A85C-FA20749FF385}">
      <dsp:nvSpPr>
        <dsp:cNvPr id="0" name=""/>
        <dsp:cNvSpPr/>
      </dsp:nvSpPr>
      <dsp:spPr>
        <a:xfrm>
          <a:off x="3174970" y="3291448"/>
          <a:ext cx="1198274" cy="119827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ar-KW" sz="2300" kern="1200" dirty="0"/>
            <a:t>3</a:t>
          </a:r>
          <a:endParaRPr lang="en-GB" sz="2300" kern="1200" dirty="0"/>
        </a:p>
      </dsp:txBody>
      <dsp:txXfrm>
        <a:off x="3350453" y="3466931"/>
        <a:ext cx="847308" cy="847308"/>
      </dsp:txXfrm>
    </dsp:sp>
    <dsp:sp modelId="{FAA4E222-CD52-4B6C-A8F3-8DDCD8C029D1}">
      <dsp:nvSpPr>
        <dsp:cNvPr id="0" name=""/>
        <dsp:cNvSpPr/>
      </dsp:nvSpPr>
      <dsp:spPr>
        <a:xfrm>
          <a:off x="1036955" y="3291448"/>
          <a:ext cx="1198274" cy="119827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ar-KW" sz="2300" kern="1200" dirty="0"/>
            <a:t>4</a:t>
          </a:r>
          <a:endParaRPr lang="en-GB" sz="2300" kern="1200" dirty="0"/>
        </a:p>
      </dsp:txBody>
      <dsp:txXfrm>
        <a:off x="1212438" y="3466931"/>
        <a:ext cx="847308" cy="847308"/>
      </dsp:txXfrm>
    </dsp:sp>
    <dsp:sp modelId="{34509BD5-133C-4E84-BD5F-82FEFAC6561B}">
      <dsp:nvSpPr>
        <dsp:cNvPr id="0" name=""/>
        <dsp:cNvSpPr/>
      </dsp:nvSpPr>
      <dsp:spPr>
        <a:xfrm>
          <a:off x="376272" y="1258075"/>
          <a:ext cx="1198274" cy="119827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ar-KW" sz="2300" kern="1200" dirty="0"/>
            <a:t>5</a:t>
          </a:r>
          <a:endParaRPr lang="en-GB" sz="2300" kern="1200" dirty="0"/>
        </a:p>
      </dsp:txBody>
      <dsp:txXfrm>
        <a:off x="551755" y="1433558"/>
        <a:ext cx="847308" cy="84730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1/30/2026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14.sv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svg"/><Relationship Id="rId11" Type="http://schemas.openxmlformats.org/officeDocument/2006/relationships/image" Target="../media/image23.gif"/><Relationship Id="rId5" Type="http://schemas.openxmlformats.org/officeDocument/2006/relationships/image" Target="../media/image19.png"/><Relationship Id="rId10" Type="http://schemas.openxmlformats.org/officeDocument/2006/relationships/image" Target="../media/image22.svg"/><Relationship Id="rId4" Type="http://schemas.openxmlformats.org/officeDocument/2006/relationships/image" Target="../media/image18.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8.png"/><Relationship Id="rId7" Type="http://schemas.openxmlformats.org/officeDocument/2006/relationships/image" Target="../media/image4.png"/><Relationship Id="rId12" Type="http://schemas.openxmlformats.org/officeDocument/2006/relationships/image" Target="../media/image26.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5.svg"/><Relationship Id="rId11" Type="http://schemas.openxmlformats.org/officeDocument/2006/relationships/image" Target="../media/image6.png"/><Relationship Id="rId5" Type="http://schemas.openxmlformats.org/officeDocument/2006/relationships/image" Target="../media/image24.png"/><Relationship Id="rId10" Type="http://schemas.openxmlformats.org/officeDocument/2006/relationships/image" Target="../media/image22.svg"/><Relationship Id="rId4" Type="http://schemas.openxmlformats.org/officeDocument/2006/relationships/image" Target="../media/image9.svg"/><Relationship Id="rId9"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5.svg"/><Relationship Id="rId11" Type="http://schemas.openxmlformats.org/officeDocument/2006/relationships/image" Target="../media/image6.png"/><Relationship Id="rId5" Type="http://schemas.openxmlformats.org/officeDocument/2006/relationships/image" Target="../media/image24.png"/><Relationship Id="rId10" Type="http://schemas.openxmlformats.org/officeDocument/2006/relationships/image" Target="../media/image22.svg"/><Relationship Id="rId4" Type="http://schemas.openxmlformats.org/officeDocument/2006/relationships/image" Target="../media/image9.svg"/><Relationship Id="rId9" Type="http://schemas.openxmlformats.org/officeDocument/2006/relationships/image" Target="../media/image21.pn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9.svg"/><Relationship Id="rId7" Type="http://schemas.openxmlformats.org/officeDocument/2006/relationships/image" Target="../media/image22.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30.svg"/><Relationship Id="rId4" Type="http://schemas.openxmlformats.org/officeDocument/2006/relationships/image" Target="../media/image29.png"/><Relationship Id="rId9" Type="http://schemas.openxmlformats.org/officeDocument/2006/relationships/image" Target="../media/image32.svg"/></Relationships>
</file>

<file path=ppt/slides/_rels/slide9.xml.rels><?xml version="1.0" encoding="UTF-8" standalone="yes"?>
<Relationships xmlns="http://schemas.openxmlformats.org/package/2006/relationships"><Relationship Id="rId8" Type="http://schemas.openxmlformats.org/officeDocument/2006/relationships/image" Target="../media/image22.svg"/><Relationship Id="rId13"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image" Target="../media/image21.png"/><Relationship Id="rId12" Type="http://schemas.openxmlformats.org/officeDocument/2006/relationships/diagramColors" Target="../diagrams/colors1.xm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0.svg"/><Relationship Id="rId11" Type="http://schemas.openxmlformats.org/officeDocument/2006/relationships/diagramQuickStyle" Target="../diagrams/quickStyle1.xml"/><Relationship Id="rId5" Type="http://schemas.openxmlformats.org/officeDocument/2006/relationships/image" Target="../media/image29.png"/><Relationship Id="rId15" Type="http://schemas.openxmlformats.org/officeDocument/2006/relationships/image" Target="../media/image32.svg"/><Relationship Id="rId10" Type="http://schemas.openxmlformats.org/officeDocument/2006/relationships/diagramLayout" Target="../diagrams/layout1.xml"/><Relationship Id="rId4" Type="http://schemas.openxmlformats.org/officeDocument/2006/relationships/image" Target="../media/image9.svg"/><Relationship Id="rId9" Type="http://schemas.openxmlformats.org/officeDocument/2006/relationships/diagramData" Target="../diagrams/data1.xml"/><Relationship Id="rId14" Type="http://schemas.openxmlformats.org/officeDocument/2006/relationships/image" Target="../media/image3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2.svg"/><Relationship Id="rId4" Type="http://schemas.openxmlformats.org/officeDocument/2006/relationships/image" Target="../media/image9.svg"/><Relationship Id="rId9" Type="http://schemas.openxmlformats.org/officeDocument/2006/relationships/image" Target="../media/image21.png"/></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9.svg"/><Relationship Id="rId7" Type="http://schemas.openxmlformats.org/officeDocument/2006/relationships/image" Target="../media/image22.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30.svg"/><Relationship Id="rId4" Type="http://schemas.openxmlformats.org/officeDocument/2006/relationships/image" Target="../media/image29.png"/><Relationship Id="rId9" Type="http://schemas.openxmlformats.org/officeDocument/2006/relationships/image" Target="../media/image32.svg"/></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9.svg"/><Relationship Id="rId7" Type="http://schemas.openxmlformats.org/officeDocument/2006/relationships/image" Target="../media/image22.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30.svg"/><Relationship Id="rId4" Type="http://schemas.openxmlformats.org/officeDocument/2006/relationships/image" Target="../media/image29.png"/><Relationship Id="rId9" Type="http://schemas.openxmlformats.org/officeDocument/2006/relationships/image" Target="../media/image32.sv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2.svg"/><Relationship Id="rId4" Type="http://schemas.openxmlformats.org/officeDocument/2006/relationships/image" Target="../media/image9.svg"/><Relationship Id="rId9"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9.svg"/></Relationships>
</file>

<file path=ppt/slides/_rels/slide15.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33.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2.svg"/><Relationship Id="rId4" Type="http://schemas.openxmlformats.org/officeDocument/2006/relationships/image" Target="../media/image9.svg"/><Relationship Id="rId9"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9.svg"/></Relationships>
</file>

<file path=ppt/slides/_rels/slide18.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9.svg"/></Relationships>
</file>

<file path=ppt/slides/_rels/slide19.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9.svg"/></Relationships>
</file>

<file path=ppt/slides/_rels/slide20.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9.svg"/></Relationships>
</file>

<file path=ppt/slides/_rels/slide21.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9.sv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2.svg"/><Relationship Id="rId4" Type="http://schemas.openxmlformats.org/officeDocument/2006/relationships/image" Target="../media/image9.svg"/><Relationship Id="rId9" Type="http://schemas.openxmlformats.org/officeDocument/2006/relationships/image" Target="../media/image21.png"/></Relationships>
</file>

<file path=ppt/slides/_rels/slide23.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35.svg"/><Relationship Id="rId4" Type="http://schemas.openxmlformats.org/officeDocument/2006/relationships/image" Target="../media/image9.svg"/><Relationship Id="rId9" Type="http://schemas.openxmlformats.org/officeDocument/2006/relationships/image" Target="../media/image34.png"/></Relationships>
</file>

<file path=ppt/slides/_rels/slide24.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36.jpeg"/></Relationships>
</file>

<file path=ppt/slides/_rels/slide2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slideLayout" Target="../slideLayouts/slideLayout7.xml"/><Relationship Id="rId7" Type="http://schemas.openxmlformats.org/officeDocument/2006/relationships/image" Target="../media/image10.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svg"/><Relationship Id="rId11" Type="http://schemas.openxmlformats.org/officeDocument/2006/relationships/image" Target="../media/image37.jpeg"/><Relationship Id="rId5" Type="http://schemas.openxmlformats.org/officeDocument/2006/relationships/image" Target="../media/image8.png"/><Relationship Id="rId10" Type="http://schemas.openxmlformats.org/officeDocument/2006/relationships/image" Target="../media/image28.svg"/><Relationship Id="rId4" Type="http://schemas.openxmlformats.org/officeDocument/2006/relationships/image" Target="../media/image7.jpeg"/><Relationship Id="rId9" Type="http://schemas.openxmlformats.org/officeDocument/2006/relationships/image" Target="../media/image27.png"/></Relationships>
</file>

<file path=ppt/slides/_rels/slide26.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39.svg"/><Relationship Id="rId4" Type="http://schemas.openxmlformats.org/officeDocument/2006/relationships/image" Target="../media/image9.svg"/><Relationship Id="rId9" Type="http://schemas.openxmlformats.org/officeDocument/2006/relationships/image" Target="../media/image38.png"/></Relationships>
</file>

<file path=ppt/slides/_rels/slide27.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40.jpeg"/></Relationships>
</file>

<file path=ppt/slides/_rels/slide28.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41.jpeg"/></Relationships>
</file>

<file path=ppt/slides/_rels/slide29.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slideLayout" Target="../slideLayouts/slideLayout7.xml"/><Relationship Id="rId7" Type="http://schemas.openxmlformats.org/officeDocument/2006/relationships/image" Target="../media/image10.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9.svg"/><Relationship Id="rId11" Type="http://schemas.openxmlformats.org/officeDocument/2006/relationships/image" Target="../media/image42.jpeg"/><Relationship Id="rId5" Type="http://schemas.openxmlformats.org/officeDocument/2006/relationships/image" Target="../media/image8.png"/><Relationship Id="rId10" Type="http://schemas.openxmlformats.org/officeDocument/2006/relationships/image" Target="../media/image28.svg"/><Relationship Id="rId4" Type="http://schemas.openxmlformats.org/officeDocument/2006/relationships/image" Target="../media/image7.jpeg"/><Relationship Id="rId9"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7206" y="-28268"/>
            <a:ext cx="11100618" cy="11082857"/>
            <a:chOff x="0" y="0"/>
            <a:chExt cx="6350000" cy="6339840"/>
          </a:xfrm>
        </p:grpSpPr>
        <p:sp>
          <p:nvSpPr>
            <p:cNvPr id="3" name="Freeform 3"/>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8C52FF"/>
            </a:solidFill>
          </p:spPr>
          <p:txBody>
            <a:bodyPr/>
            <a:lstStyle/>
            <a:p>
              <a:endParaRPr lang="en-GB"/>
            </a:p>
          </p:txBody>
        </p:sp>
      </p:grpSp>
      <p:sp>
        <p:nvSpPr>
          <p:cNvPr id="5" name="Freeform 5"/>
          <p:cNvSpPr/>
          <p:nvPr/>
        </p:nvSpPr>
        <p:spPr>
          <a:xfrm>
            <a:off x="13361720" y="7130292"/>
            <a:ext cx="3897580" cy="2133039"/>
          </a:xfrm>
          <a:custGeom>
            <a:avLst/>
            <a:gdLst/>
            <a:ahLst/>
            <a:cxnLst/>
            <a:rect l="l" t="t" r="r" b="b"/>
            <a:pathLst>
              <a:path w="3897580" h="2133039">
                <a:moveTo>
                  <a:pt x="0" y="0"/>
                </a:moveTo>
                <a:lnTo>
                  <a:pt x="3897580" y="0"/>
                </a:lnTo>
                <a:lnTo>
                  <a:pt x="3897580" y="2133039"/>
                </a:lnTo>
                <a:lnTo>
                  <a:pt x="0" y="213303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0" name="TextBox 4">
            <a:extLst>
              <a:ext uri="{FF2B5EF4-FFF2-40B4-BE49-F238E27FC236}">
                <a16:creationId xmlns:a16="http://schemas.microsoft.com/office/drawing/2014/main" id="{9156318F-E418-F6E8-BDE2-46C369E2560B}"/>
              </a:ext>
            </a:extLst>
          </p:cNvPr>
          <p:cNvSpPr txBox="1"/>
          <p:nvPr/>
        </p:nvSpPr>
        <p:spPr>
          <a:xfrm>
            <a:off x="11027599" y="2762364"/>
            <a:ext cx="5743549" cy="1981312"/>
          </a:xfrm>
          <a:prstGeom prst="rect">
            <a:avLst/>
          </a:prstGeom>
        </p:spPr>
        <p:txBody>
          <a:bodyPr lIns="0" tIns="0" rIns="0" bIns="0" rtlCol="0" anchor="t">
            <a:spAutoFit/>
          </a:bodyPr>
          <a:lstStyle/>
          <a:p>
            <a:pPr algn="l">
              <a:lnSpc>
                <a:spcPts val="14594"/>
              </a:lnSpc>
            </a:pPr>
            <a:r>
              <a:rPr lang="ar-KW" sz="15000" dirty="0">
                <a:solidFill>
                  <a:srgbClr val="0070C0"/>
                </a:solidFill>
                <a:latin typeface="ALMAS" panose="020B0503020002020004" pitchFamily="34" charset="0"/>
                <a:ea typeface="Beauty Salon Sans"/>
                <a:cs typeface="ALMAS" panose="020B0503020002020004" pitchFamily="34" charset="0"/>
                <a:sym typeface="Beauty Salon Sans"/>
              </a:rPr>
              <a:t>شغف</a:t>
            </a:r>
            <a:endParaRPr lang="en-US" sz="150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
        <p:nvSpPr>
          <p:cNvPr id="11" name="TextBox 4">
            <a:extLst>
              <a:ext uri="{FF2B5EF4-FFF2-40B4-BE49-F238E27FC236}">
                <a16:creationId xmlns:a16="http://schemas.microsoft.com/office/drawing/2014/main" id="{76CBAC1D-FAD8-C4A1-0156-252AD222C2E2}"/>
              </a:ext>
            </a:extLst>
          </p:cNvPr>
          <p:cNvSpPr txBox="1"/>
          <p:nvPr/>
        </p:nvSpPr>
        <p:spPr>
          <a:xfrm>
            <a:off x="7768554" y="3955228"/>
            <a:ext cx="8343900" cy="1935145"/>
          </a:xfrm>
          <a:prstGeom prst="rect">
            <a:avLst/>
          </a:prstGeom>
        </p:spPr>
        <p:txBody>
          <a:bodyPr wrap="square" lIns="0" tIns="0" rIns="0" bIns="0" rtlCol="0" anchor="t">
            <a:spAutoFit/>
          </a:bodyPr>
          <a:lstStyle/>
          <a:p>
            <a:pPr algn="l">
              <a:lnSpc>
                <a:spcPts val="14594"/>
              </a:lnSpc>
            </a:pPr>
            <a:r>
              <a:rPr lang="ar-KW" sz="13800" dirty="0">
                <a:solidFill>
                  <a:srgbClr val="FF0000"/>
                </a:solidFill>
                <a:effectLst>
                  <a:glow rad="228600">
                    <a:schemeClr val="accent5">
                      <a:satMod val="175000"/>
                      <a:alpha val="40000"/>
                    </a:schemeClr>
                  </a:glow>
                </a:effectLst>
                <a:latin typeface="ALMAS" panose="020B0503020002020004" pitchFamily="34" charset="0"/>
                <a:ea typeface="Beauty Salon Sans"/>
                <a:cs typeface="ALMAS" panose="020B0503020002020004" pitchFamily="34" charset="0"/>
                <a:sym typeface="Beauty Salon Sans"/>
              </a:rPr>
              <a:t>لا ينتهي</a:t>
            </a:r>
            <a:endParaRPr lang="en-US" sz="13800" dirty="0">
              <a:solidFill>
                <a:srgbClr val="FF0000"/>
              </a:solidFill>
              <a:effectLst>
                <a:glow rad="228600">
                  <a:schemeClr val="accent5">
                    <a:satMod val="175000"/>
                    <a:alpha val="40000"/>
                  </a:schemeClr>
                </a:glow>
              </a:effectLst>
              <a:latin typeface="ALMAS" panose="020B0503020002020004" pitchFamily="34" charset="0"/>
              <a:ea typeface="Beauty Salon Sans"/>
              <a:cs typeface="ALMAS" panose="020B0503020002020004" pitchFamily="34" charset="0"/>
              <a:sym typeface="Beauty Salon Sans"/>
            </a:endParaRPr>
          </a:p>
        </p:txBody>
      </p:sp>
      <p:sp>
        <p:nvSpPr>
          <p:cNvPr id="17" name="文本框 3">
            <a:extLst>
              <a:ext uri="{FF2B5EF4-FFF2-40B4-BE49-F238E27FC236}">
                <a16:creationId xmlns:a16="http://schemas.microsoft.com/office/drawing/2014/main" id="{8880FE2E-F63C-27B3-5217-82972CC83EDF}"/>
              </a:ext>
            </a:extLst>
          </p:cNvPr>
          <p:cNvSpPr txBox="1"/>
          <p:nvPr/>
        </p:nvSpPr>
        <p:spPr>
          <a:xfrm>
            <a:off x="10586701" y="5976644"/>
            <a:ext cx="4447502" cy="707886"/>
          </a:xfrm>
          <a:prstGeom prst="rect">
            <a:avLst/>
          </a:prstGeom>
          <a:noFill/>
        </p:spPr>
        <p:txBody>
          <a:bodyPr wrap="square" rtlCol="0">
            <a:spAutoFit/>
          </a:bodyPr>
          <a:lstStyle/>
          <a:p>
            <a:pPr algn="r" rtl="1"/>
            <a:r>
              <a:rPr lang="ar-KW" altLang="zh-CN" sz="4000" b="1">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تقديم : </a:t>
            </a:r>
            <a:r>
              <a:rPr lang="ar-KW" altLang="zh-CN" sz="40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 </a:t>
            </a:r>
            <a:endParaRPr lang="zh-CN" altLang="en-US" sz="40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8" name="شكل بيضاوي 7">
            <a:extLst>
              <a:ext uri="{FF2B5EF4-FFF2-40B4-BE49-F238E27FC236}">
                <a16:creationId xmlns:a16="http://schemas.microsoft.com/office/drawing/2014/main" id="{05C9D40C-8964-CA8A-7829-AD155314B693}"/>
              </a:ext>
            </a:extLst>
          </p:cNvPr>
          <p:cNvSpPr/>
          <p:nvPr/>
        </p:nvSpPr>
        <p:spPr>
          <a:xfrm>
            <a:off x="231810" y="3467100"/>
            <a:ext cx="7313172" cy="7124700"/>
          </a:xfrm>
          <a:prstGeom prst="ellipse">
            <a:avLst/>
          </a:prstGeom>
          <a:blipFill>
            <a:blip r:embed="rId4"/>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16">
            <a:extLst>
              <a:ext uri="{FF2B5EF4-FFF2-40B4-BE49-F238E27FC236}">
                <a16:creationId xmlns:a16="http://schemas.microsoft.com/office/drawing/2014/main" id="{7296F789-3A1C-13D5-F00C-F4D65B6F892D}"/>
              </a:ext>
            </a:extLst>
          </p:cNvPr>
          <p:cNvSpPr/>
          <p:nvPr/>
        </p:nvSpPr>
        <p:spPr>
          <a:xfrm>
            <a:off x="1868055" y="2236038"/>
            <a:ext cx="2434921" cy="2454746"/>
          </a:xfrm>
          <a:custGeom>
            <a:avLst/>
            <a:gdLst/>
            <a:ahLst/>
            <a:cxnLst/>
            <a:rect l="l" t="t" r="r" b="b"/>
            <a:pathLst>
              <a:path w="1245452" h="1159346">
                <a:moveTo>
                  <a:pt x="0" y="0"/>
                </a:moveTo>
                <a:lnTo>
                  <a:pt x="1245451" y="0"/>
                </a:lnTo>
                <a:lnTo>
                  <a:pt x="1245451" y="1159347"/>
                </a:lnTo>
                <a:lnTo>
                  <a:pt x="0" y="115934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pic>
        <p:nvPicPr>
          <p:cNvPr id="4" name="صورة 3">
            <a:extLst>
              <a:ext uri="{FF2B5EF4-FFF2-40B4-BE49-F238E27FC236}">
                <a16:creationId xmlns:a16="http://schemas.microsoft.com/office/drawing/2014/main" id="{6FF90AEB-F2D1-9880-66D2-E954313A3BF2}"/>
              </a:ext>
            </a:extLst>
          </p:cNvPr>
          <p:cNvPicPr>
            <a:picLocks noChangeAspect="1"/>
          </p:cNvPicPr>
          <p:nvPr/>
        </p:nvPicPr>
        <p:blipFill>
          <a:blip r:embed="rId7"/>
          <a:stretch>
            <a:fillRect/>
          </a:stretch>
        </p:blipFill>
        <p:spPr>
          <a:xfrm>
            <a:off x="4876799" y="647699"/>
            <a:ext cx="2434921" cy="2434921"/>
          </a:xfrm>
          <a:prstGeom prst="rect">
            <a:avLst/>
          </a:prstGeom>
        </p:spPr>
      </p:pic>
    </p:spTree>
    <p:extLst>
      <p:ext uri="{BB962C8B-B14F-4D97-AF65-F5344CB8AC3E}">
        <p14:creationId xmlns:p14="http://schemas.microsoft.com/office/powerpoint/2010/main" val="7494210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22" name="شكل بيضاوي 21">
            <a:extLst>
              <a:ext uri="{FF2B5EF4-FFF2-40B4-BE49-F238E27FC236}">
                <a16:creationId xmlns:a16="http://schemas.microsoft.com/office/drawing/2014/main" id="{412E7840-DFF9-5E57-7F3F-D2D7D1B8123F}"/>
              </a:ext>
            </a:extLst>
          </p:cNvPr>
          <p:cNvSpPr/>
          <p:nvPr/>
        </p:nvSpPr>
        <p:spPr>
          <a:xfrm>
            <a:off x="322378" y="5240721"/>
            <a:ext cx="3699847" cy="3455657"/>
          </a:xfrm>
          <a:prstGeom prst="ellipse">
            <a:avLst/>
          </a:prstGeom>
          <a:blipFill>
            <a:blip r:embed="rId7"/>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4">
            <a:extLst>
              <a:ext uri="{FF2B5EF4-FFF2-40B4-BE49-F238E27FC236}">
                <a16:creationId xmlns:a16="http://schemas.microsoft.com/office/drawing/2014/main" id="{D15987AA-E0FB-CEDD-2F2C-28F5D7B3F61E}"/>
              </a:ext>
            </a:extLst>
          </p:cNvPr>
          <p:cNvSpPr txBox="1"/>
          <p:nvPr/>
        </p:nvSpPr>
        <p:spPr>
          <a:xfrm>
            <a:off x="3462240" y="38099"/>
            <a:ext cx="12385711" cy="1804340"/>
          </a:xfrm>
          <a:prstGeom prst="rect">
            <a:avLst/>
          </a:prstGeom>
        </p:spPr>
        <p:txBody>
          <a:bodyPr wrap="square" lIns="0" tIns="0" rIns="0" bIns="0" rtlCol="0" anchor="t">
            <a:spAutoFit/>
          </a:bodyPr>
          <a:lstStyle/>
          <a:p>
            <a:pPr algn="ctr">
              <a:lnSpc>
                <a:spcPts val="14594"/>
              </a:lnSpc>
            </a:pPr>
            <a:r>
              <a:rPr lang="ar-KW" sz="8800" dirty="0">
                <a:solidFill>
                  <a:srgbClr val="0070C0"/>
                </a:solidFill>
                <a:latin typeface="ALMAS" panose="020B0503020002020004" pitchFamily="34" charset="0"/>
                <a:ea typeface="Beauty Salon Sans"/>
                <a:cs typeface="ALMAS" panose="020B0503020002020004" pitchFamily="34" charset="0"/>
                <a:sym typeface="Beauty Salon Sans"/>
              </a:rPr>
              <a:t>ماذا سنتعلم اليوم ...</a:t>
            </a:r>
            <a:endParaRPr lang="en-US" sz="8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grpSp>
        <p:nvGrpSpPr>
          <p:cNvPr id="24" name="مجموعة 23">
            <a:extLst>
              <a:ext uri="{FF2B5EF4-FFF2-40B4-BE49-F238E27FC236}">
                <a16:creationId xmlns:a16="http://schemas.microsoft.com/office/drawing/2014/main" id="{0FB96E49-D570-350A-D6D5-CD387B5CDCB9}"/>
              </a:ext>
            </a:extLst>
          </p:cNvPr>
          <p:cNvGrpSpPr/>
          <p:nvPr/>
        </p:nvGrpSpPr>
        <p:grpSpPr>
          <a:xfrm>
            <a:off x="15006009" y="1534879"/>
            <a:ext cx="1683883" cy="1599689"/>
            <a:chOff x="1644869" y="2575787"/>
            <a:chExt cx="1683883" cy="1599689"/>
          </a:xfrm>
        </p:grpSpPr>
        <p:sp>
          <p:nvSpPr>
            <p:cNvPr id="25" name="Freeform 11">
              <a:extLst>
                <a:ext uri="{FF2B5EF4-FFF2-40B4-BE49-F238E27FC236}">
                  <a16:creationId xmlns:a16="http://schemas.microsoft.com/office/drawing/2014/main" id="{016BA0C9-A42C-853F-45C6-FF98D801260B}"/>
                </a:ext>
              </a:extLst>
            </p:cNvPr>
            <p:cNvSpPr/>
            <p:nvPr/>
          </p:nvSpPr>
          <p:spPr>
            <a:xfrm>
              <a:off x="1644869" y="2575787"/>
              <a:ext cx="1683883" cy="1599689"/>
            </a:xfrm>
            <a:custGeom>
              <a:avLst/>
              <a:gdLst/>
              <a:ahLst/>
              <a:cxnLst/>
              <a:rect l="l" t="t" r="r" b="b"/>
              <a:pathLst>
                <a:path w="1683883" h="1599689">
                  <a:moveTo>
                    <a:pt x="0" y="0"/>
                  </a:moveTo>
                  <a:lnTo>
                    <a:pt x="1683883" y="0"/>
                  </a:lnTo>
                  <a:lnTo>
                    <a:pt x="1683883" y="1599689"/>
                  </a:lnTo>
                  <a:lnTo>
                    <a:pt x="0" y="159968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6" name="TextBox 12">
              <a:extLst>
                <a:ext uri="{FF2B5EF4-FFF2-40B4-BE49-F238E27FC236}">
                  <a16:creationId xmlns:a16="http://schemas.microsoft.com/office/drawing/2014/main" id="{E3014B65-A257-90D3-04D4-C7A986F5DFAE}"/>
                </a:ext>
              </a:extLst>
            </p:cNvPr>
            <p:cNvSpPr txBox="1"/>
            <p:nvPr/>
          </p:nvSpPr>
          <p:spPr>
            <a:xfrm>
              <a:off x="1644869" y="3238828"/>
              <a:ext cx="1661418" cy="682625"/>
            </a:xfrm>
            <a:prstGeom prst="rect">
              <a:avLst/>
            </a:prstGeom>
          </p:spPr>
          <p:txBody>
            <a:bodyPr lIns="0" tIns="0" rIns="0" bIns="0" rtlCol="0" anchor="t">
              <a:spAutoFit/>
            </a:bodyPr>
            <a:lstStyle/>
            <a:p>
              <a:pPr marL="0" lvl="1" indent="0" algn="ctr">
                <a:lnSpc>
                  <a:spcPts val="4000"/>
                </a:lnSpc>
                <a:spcBef>
                  <a:spcPct val="0"/>
                </a:spcBef>
              </a:pPr>
              <a:r>
                <a:rPr lang="en-US" sz="5000" u="none" strike="noStrike">
                  <a:solidFill>
                    <a:srgbClr val="FFFFFF"/>
                  </a:solidFill>
                  <a:latin typeface="Cranberry"/>
                  <a:ea typeface="Cranberry"/>
                  <a:cs typeface="Cranberry"/>
                  <a:sym typeface="Cranberry"/>
                </a:rPr>
                <a:t>1</a:t>
              </a:r>
            </a:p>
          </p:txBody>
        </p:sp>
      </p:grpSp>
      <p:sp>
        <p:nvSpPr>
          <p:cNvPr id="27" name="文本框 3">
            <a:extLst>
              <a:ext uri="{FF2B5EF4-FFF2-40B4-BE49-F238E27FC236}">
                <a16:creationId xmlns:a16="http://schemas.microsoft.com/office/drawing/2014/main" id="{483FEE38-052D-8364-7D63-FE4A9AF9005D}"/>
              </a:ext>
            </a:extLst>
          </p:cNvPr>
          <p:cNvSpPr txBox="1"/>
          <p:nvPr/>
        </p:nvSpPr>
        <p:spPr>
          <a:xfrm>
            <a:off x="8976476" y="2077670"/>
            <a:ext cx="6118803" cy="1015663"/>
          </a:xfrm>
          <a:prstGeom prst="rect">
            <a:avLst/>
          </a:prstGeom>
          <a:noFill/>
        </p:spPr>
        <p:txBody>
          <a:bodyPr wrap="square" rtlCol="0">
            <a:spAutoFit/>
          </a:bodyPr>
          <a:lstStyle/>
          <a:p>
            <a:pPr algn="r" rtl="1"/>
            <a:r>
              <a:rPr lang="ar-KW" altLang="zh-CN" sz="6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 التحفيز الذاتي</a:t>
            </a:r>
            <a:endParaRPr lang="zh-CN" altLang="en-US" sz="6000" b="1" dirty="0">
              <a:solidFill>
                <a:srgbClr val="FFC00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28" name="文本框 3">
            <a:extLst>
              <a:ext uri="{FF2B5EF4-FFF2-40B4-BE49-F238E27FC236}">
                <a16:creationId xmlns:a16="http://schemas.microsoft.com/office/drawing/2014/main" id="{E3AF6CEE-E109-0A7B-8751-FA1DB514F3DF}"/>
              </a:ext>
            </a:extLst>
          </p:cNvPr>
          <p:cNvSpPr txBox="1"/>
          <p:nvPr/>
        </p:nvSpPr>
        <p:spPr>
          <a:xfrm>
            <a:off x="8822611" y="3626258"/>
            <a:ext cx="6118803" cy="1015663"/>
          </a:xfrm>
          <a:prstGeom prst="rect">
            <a:avLst/>
          </a:prstGeom>
          <a:noFill/>
        </p:spPr>
        <p:txBody>
          <a:bodyPr wrap="square" rtlCol="0">
            <a:spAutoFit/>
          </a:bodyPr>
          <a:lstStyle/>
          <a:p>
            <a:pPr algn="r" rtl="1"/>
            <a:r>
              <a:rPr lang="ar-KW" altLang="zh-CN" sz="6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أنواع التحفيز</a:t>
            </a:r>
            <a:endParaRPr lang="zh-CN" altLang="en-US" sz="6000" b="1" dirty="0">
              <a:solidFill>
                <a:srgbClr val="FFC00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29" name="文本框 3">
            <a:extLst>
              <a:ext uri="{FF2B5EF4-FFF2-40B4-BE49-F238E27FC236}">
                <a16:creationId xmlns:a16="http://schemas.microsoft.com/office/drawing/2014/main" id="{5C601F5D-0D91-F69F-386A-1E7C2FDD6A6E}"/>
              </a:ext>
            </a:extLst>
          </p:cNvPr>
          <p:cNvSpPr txBox="1"/>
          <p:nvPr/>
        </p:nvSpPr>
        <p:spPr>
          <a:xfrm>
            <a:off x="7591806" y="5068909"/>
            <a:ext cx="7414203" cy="1015663"/>
          </a:xfrm>
          <a:prstGeom prst="rect">
            <a:avLst/>
          </a:prstGeom>
          <a:noFill/>
        </p:spPr>
        <p:txBody>
          <a:bodyPr wrap="square" rtlCol="0">
            <a:spAutoFit/>
          </a:bodyPr>
          <a:lstStyle/>
          <a:p>
            <a:pPr algn="r" rtl="1"/>
            <a:r>
              <a:rPr lang="ar-KW" altLang="zh-CN" sz="6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العوامل المؤثرة في التحفيز</a:t>
            </a:r>
            <a:endParaRPr lang="zh-CN" altLang="en-US" sz="6000" b="1" dirty="0">
              <a:solidFill>
                <a:srgbClr val="FFC00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3" name="文本框 3">
            <a:extLst>
              <a:ext uri="{FF2B5EF4-FFF2-40B4-BE49-F238E27FC236}">
                <a16:creationId xmlns:a16="http://schemas.microsoft.com/office/drawing/2014/main" id="{CE87FE46-A1FE-9C88-F242-3100F5042F9D}"/>
              </a:ext>
            </a:extLst>
          </p:cNvPr>
          <p:cNvSpPr txBox="1"/>
          <p:nvPr/>
        </p:nvSpPr>
        <p:spPr>
          <a:xfrm>
            <a:off x="2140800" y="8257152"/>
            <a:ext cx="12771179" cy="1015663"/>
          </a:xfrm>
          <a:prstGeom prst="rect">
            <a:avLst/>
          </a:prstGeom>
          <a:noFill/>
        </p:spPr>
        <p:txBody>
          <a:bodyPr wrap="square" rtlCol="0">
            <a:spAutoFit/>
          </a:bodyPr>
          <a:lstStyle/>
          <a:p>
            <a:pPr algn="r" rtl="1"/>
            <a:r>
              <a:rPr lang="ar-KW" altLang="zh-CN" sz="6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تحفيز</a:t>
            </a:r>
            <a:r>
              <a:rPr lang="en-GB" altLang="zh-CN" sz="6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altLang="zh-CN" sz="6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المعلم ايجابيا</a:t>
            </a:r>
            <a:endParaRPr lang="zh-CN" altLang="en-US" sz="6000" b="1" dirty="0">
              <a:solidFill>
                <a:srgbClr val="FFC00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grpSp>
        <p:nvGrpSpPr>
          <p:cNvPr id="34" name="مجموعة 33">
            <a:extLst>
              <a:ext uri="{FF2B5EF4-FFF2-40B4-BE49-F238E27FC236}">
                <a16:creationId xmlns:a16="http://schemas.microsoft.com/office/drawing/2014/main" id="{638D35B2-9132-65AA-922B-C2DBD3C93918}"/>
              </a:ext>
            </a:extLst>
          </p:cNvPr>
          <p:cNvGrpSpPr/>
          <p:nvPr/>
        </p:nvGrpSpPr>
        <p:grpSpPr>
          <a:xfrm>
            <a:off x="14983544" y="3042797"/>
            <a:ext cx="1683883" cy="1599689"/>
            <a:chOff x="1644869" y="2575787"/>
            <a:chExt cx="1683883" cy="1599689"/>
          </a:xfrm>
        </p:grpSpPr>
        <p:sp>
          <p:nvSpPr>
            <p:cNvPr id="35" name="Freeform 11">
              <a:extLst>
                <a:ext uri="{FF2B5EF4-FFF2-40B4-BE49-F238E27FC236}">
                  <a16:creationId xmlns:a16="http://schemas.microsoft.com/office/drawing/2014/main" id="{02B56C6F-0B3E-B086-F619-5E9FA4E98C90}"/>
                </a:ext>
              </a:extLst>
            </p:cNvPr>
            <p:cNvSpPr/>
            <p:nvPr/>
          </p:nvSpPr>
          <p:spPr>
            <a:xfrm>
              <a:off x="1644869" y="2575787"/>
              <a:ext cx="1683883" cy="1599689"/>
            </a:xfrm>
            <a:custGeom>
              <a:avLst/>
              <a:gdLst/>
              <a:ahLst/>
              <a:cxnLst/>
              <a:rect l="l" t="t" r="r" b="b"/>
              <a:pathLst>
                <a:path w="1683883" h="1599689">
                  <a:moveTo>
                    <a:pt x="0" y="0"/>
                  </a:moveTo>
                  <a:lnTo>
                    <a:pt x="1683883" y="0"/>
                  </a:lnTo>
                  <a:lnTo>
                    <a:pt x="1683883" y="1599689"/>
                  </a:lnTo>
                  <a:lnTo>
                    <a:pt x="0" y="159968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6" name="TextBox 12">
              <a:extLst>
                <a:ext uri="{FF2B5EF4-FFF2-40B4-BE49-F238E27FC236}">
                  <a16:creationId xmlns:a16="http://schemas.microsoft.com/office/drawing/2014/main" id="{CE428842-D41B-4C2C-CC6D-E42EE92467D3}"/>
                </a:ext>
              </a:extLst>
            </p:cNvPr>
            <p:cNvSpPr txBox="1"/>
            <p:nvPr/>
          </p:nvSpPr>
          <p:spPr>
            <a:xfrm>
              <a:off x="1644869" y="3238828"/>
              <a:ext cx="1661418" cy="512961"/>
            </a:xfrm>
            <a:prstGeom prst="rect">
              <a:avLst/>
            </a:prstGeom>
          </p:spPr>
          <p:txBody>
            <a:bodyPr lIns="0" tIns="0" rIns="0" bIns="0" rtlCol="0" anchor="t">
              <a:spAutoFit/>
            </a:bodyPr>
            <a:lstStyle/>
            <a:p>
              <a:pPr marL="0" lvl="1" indent="0" algn="ctr">
                <a:lnSpc>
                  <a:spcPts val="4000"/>
                </a:lnSpc>
                <a:spcBef>
                  <a:spcPct val="0"/>
                </a:spcBef>
              </a:pPr>
              <a:r>
                <a:rPr lang="en-GB" sz="5000" dirty="0">
                  <a:solidFill>
                    <a:srgbClr val="FFFFFF"/>
                  </a:solidFill>
                  <a:latin typeface="Cranberry"/>
                  <a:ea typeface="Cranberry"/>
                  <a:cs typeface="Cranberry"/>
                  <a:sym typeface="Cranberry"/>
                </a:rPr>
                <a:t>2</a:t>
              </a:r>
              <a:endParaRPr lang="en-US" sz="5000" u="none" strike="noStrike" dirty="0">
                <a:solidFill>
                  <a:srgbClr val="FFFFFF"/>
                </a:solidFill>
                <a:latin typeface="Cranberry"/>
                <a:ea typeface="Cranberry"/>
                <a:cs typeface="Cranberry"/>
                <a:sym typeface="Cranberry"/>
              </a:endParaRPr>
            </a:p>
          </p:txBody>
        </p:sp>
      </p:grpSp>
      <p:grpSp>
        <p:nvGrpSpPr>
          <p:cNvPr id="37" name="مجموعة 36">
            <a:extLst>
              <a:ext uri="{FF2B5EF4-FFF2-40B4-BE49-F238E27FC236}">
                <a16:creationId xmlns:a16="http://schemas.microsoft.com/office/drawing/2014/main" id="{7D792D9C-B743-0F93-BA73-9AFE9C017603}"/>
              </a:ext>
            </a:extLst>
          </p:cNvPr>
          <p:cNvGrpSpPr/>
          <p:nvPr/>
        </p:nvGrpSpPr>
        <p:grpSpPr>
          <a:xfrm>
            <a:off x="14993147" y="4600418"/>
            <a:ext cx="1683883" cy="1599689"/>
            <a:chOff x="1644869" y="2575787"/>
            <a:chExt cx="1683883" cy="1599689"/>
          </a:xfrm>
        </p:grpSpPr>
        <p:sp>
          <p:nvSpPr>
            <p:cNvPr id="38" name="Freeform 11">
              <a:extLst>
                <a:ext uri="{FF2B5EF4-FFF2-40B4-BE49-F238E27FC236}">
                  <a16:creationId xmlns:a16="http://schemas.microsoft.com/office/drawing/2014/main" id="{C466CDC4-A445-CC47-0CE3-BCE2C912B364}"/>
                </a:ext>
              </a:extLst>
            </p:cNvPr>
            <p:cNvSpPr/>
            <p:nvPr/>
          </p:nvSpPr>
          <p:spPr>
            <a:xfrm>
              <a:off x="1644869" y="2575787"/>
              <a:ext cx="1683883" cy="1599689"/>
            </a:xfrm>
            <a:custGeom>
              <a:avLst/>
              <a:gdLst/>
              <a:ahLst/>
              <a:cxnLst/>
              <a:rect l="l" t="t" r="r" b="b"/>
              <a:pathLst>
                <a:path w="1683883" h="1599689">
                  <a:moveTo>
                    <a:pt x="0" y="0"/>
                  </a:moveTo>
                  <a:lnTo>
                    <a:pt x="1683883" y="0"/>
                  </a:lnTo>
                  <a:lnTo>
                    <a:pt x="1683883" y="1599689"/>
                  </a:lnTo>
                  <a:lnTo>
                    <a:pt x="0" y="159968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9" name="TextBox 12">
              <a:extLst>
                <a:ext uri="{FF2B5EF4-FFF2-40B4-BE49-F238E27FC236}">
                  <a16:creationId xmlns:a16="http://schemas.microsoft.com/office/drawing/2014/main" id="{0C6F11B0-2FFF-5893-8B70-8AFBF6D92AC1}"/>
                </a:ext>
              </a:extLst>
            </p:cNvPr>
            <p:cNvSpPr txBox="1"/>
            <p:nvPr/>
          </p:nvSpPr>
          <p:spPr>
            <a:xfrm>
              <a:off x="1644869" y="3238828"/>
              <a:ext cx="1661418" cy="512961"/>
            </a:xfrm>
            <a:prstGeom prst="rect">
              <a:avLst/>
            </a:prstGeom>
          </p:spPr>
          <p:txBody>
            <a:bodyPr lIns="0" tIns="0" rIns="0" bIns="0" rtlCol="0" anchor="t">
              <a:spAutoFit/>
            </a:bodyPr>
            <a:lstStyle/>
            <a:p>
              <a:pPr marL="0" lvl="1" indent="0" algn="ctr">
                <a:lnSpc>
                  <a:spcPts val="4000"/>
                </a:lnSpc>
                <a:spcBef>
                  <a:spcPct val="0"/>
                </a:spcBef>
              </a:pPr>
              <a:r>
                <a:rPr lang="en-US" sz="5000" u="none" strike="noStrike" dirty="0">
                  <a:solidFill>
                    <a:srgbClr val="FFFFFF"/>
                  </a:solidFill>
                  <a:latin typeface="Cranberry"/>
                  <a:ea typeface="Cranberry"/>
                  <a:cs typeface="Cranberry"/>
                  <a:sym typeface="Cranberry"/>
                </a:rPr>
                <a:t>3</a:t>
              </a:r>
            </a:p>
          </p:txBody>
        </p:sp>
      </p:grpSp>
      <p:grpSp>
        <p:nvGrpSpPr>
          <p:cNvPr id="40" name="مجموعة 39">
            <a:extLst>
              <a:ext uri="{FF2B5EF4-FFF2-40B4-BE49-F238E27FC236}">
                <a16:creationId xmlns:a16="http://schemas.microsoft.com/office/drawing/2014/main" id="{CCAF5402-9800-A3FC-1964-C2441137100F}"/>
              </a:ext>
            </a:extLst>
          </p:cNvPr>
          <p:cNvGrpSpPr/>
          <p:nvPr/>
        </p:nvGrpSpPr>
        <p:grpSpPr>
          <a:xfrm>
            <a:off x="15006009" y="6108336"/>
            <a:ext cx="1683883" cy="1599689"/>
            <a:chOff x="1644869" y="2575787"/>
            <a:chExt cx="1683883" cy="1599689"/>
          </a:xfrm>
        </p:grpSpPr>
        <p:sp>
          <p:nvSpPr>
            <p:cNvPr id="41" name="Freeform 11">
              <a:extLst>
                <a:ext uri="{FF2B5EF4-FFF2-40B4-BE49-F238E27FC236}">
                  <a16:creationId xmlns:a16="http://schemas.microsoft.com/office/drawing/2014/main" id="{9D6FA0EF-12F5-2EAB-2DF6-F7C652508A04}"/>
                </a:ext>
              </a:extLst>
            </p:cNvPr>
            <p:cNvSpPr/>
            <p:nvPr/>
          </p:nvSpPr>
          <p:spPr>
            <a:xfrm>
              <a:off x="1644869" y="2575787"/>
              <a:ext cx="1683883" cy="1599689"/>
            </a:xfrm>
            <a:custGeom>
              <a:avLst/>
              <a:gdLst/>
              <a:ahLst/>
              <a:cxnLst/>
              <a:rect l="l" t="t" r="r" b="b"/>
              <a:pathLst>
                <a:path w="1683883" h="1599689">
                  <a:moveTo>
                    <a:pt x="0" y="0"/>
                  </a:moveTo>
                  <a:lnTo>
                    <a:pt x="1683883" y="0"/>
                  </a:lnTo>
                  <a:lnTo>
                    <a:pt x="1683883" y="1599689"/>
                  </a:lnTo>
                  <a:lnTo>
                    <a:pt x="0" y="159968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42" name="TextBox 12">
              <a:extLst>
                <a:ext uri="{FF2B5EF4-FFF2-40B4-BE49-F238E27FC236}">
                  <a16:creationId xmlns:a16="http://schemas.microsoft.com/office/drawing/2014/main" id="{F79F0DDA-DEF9-9D21-D45A-1C8DCCE84861}"/>
                </a:ext>
              </a:extLst>
            </p:cNvPr>
            <p:cNvSpPr txBox="1"/>
            <p:nvPr/>
          </p:nvSpPr>
          <p:spPr>
            <a:xfrm>
              <a:off x="1644869" y="3238828"/>
              <a:ext cx="1661418" cy="512961"/>
            </a:xfrm>
            <a:prstGeom prst="rect">
              <a:avLst/>
            </a:prstGeom>
          </p:spPr>
          <p:txBody>
            <a:bodyPr lIns="0" tIns="0" rIns="0" bIns="0" rtlCol="0" anchor="t">
              <a:spAutoFit/>
            </a:bodyPr>
            <a:lstStyle/>
            <a:p>
              <a:pPr marL="0" lvl="1" indent="0" algn="ctr">
                <a:lnSpc>
                  <a:spcPts val="4000"/>
                </a:lnSpc>
                <a:spcBef>
                  <a:spcPct val="0"/>
                </a:spcBef>
              </a:pPr>
              <a:r>
                <a:rPr lang="en-US" sz="5000" u="none" strike="noStrike" dirty="0">
                  <a:solidFill>
                    <a:srgbClr val="FFFFFF"/>
                  </a:solidFill>
                  <a:latin typeface="Cranberry"/>
                  <a:ea typeface="Cranberry"/>
                  <a:cs typeface="Cranberry"/>
                  <a:sym typeface="Cranberry"/>
                </a:rPr>
                <a:t>4</a:t>
              </a:r>
            </a:p>
          </p:txBody>
        </p:sp>
      </p:grpSp>
      <p:grpSp>
        <p:nvGrpSpPr>
          <p:cNvPr id="43" name="مجموعة 42">
            <a:extLst>
              <a:ext uri="{FF2B5EF4-FFF2-40B4-BE49-F238E27FC236}">
                <a16:creationId xmlns:a16="http://schemas.microsoft.com/office/drawing/2014/main" id="{53A3F7AA-AF2D-9CD4-DA2D-149595B0B170}"/>
              </a:ext>
            </a:extLst>
          </p:cNvPr>
          <p:cNvGrpSpPr/>
          <p:nvPr/>
        </p:nvGrpSpPr>
        <p:grpSpPr>
          <a:xfrm>
            <a:off x="15020757" y="7754542"/>
            <a:ext cx="1683883" cy="1599689"/>
            <a:chOff x="1644869" y="2575787"/>
            <a:chExt cx="1683883" cy="1599689"/>
          </a:xfrm>
        </p:grpSpPr>
        <p:sp>
          <p:nvSpPr>
            <p:cNvPr id="44" name="Freeform 11">
              <a:extLst>
                <a:ext uri="{FF2B5EF4-FFF2-40B4-BE49-F238E27FC236}">
                  <a16:creationId xmlns:a16="http://schemas.microsoft.com/office/drawing/2014/main" id="{F1FC55E5-305C-B812-AC33-5BC11A0C78B9}"/>
                </a:ext>
              </a:extLst>
            </p:cNvPr>
            <p:cNvSpPr/>
            <p:nvPr/>
          </p:nvSpPr>
          <p:spPr>
            <a:xfrm>
              <a:off x="1644869" y="2575787"/>
              <a:ext cx="1683883" cy="1599689"/>
            </a:xfrm>
            <a:custGeom>
              <a:avLst/>
              <a:gdLst/>
              <a:ahLst/>
              <a:cxnLst/>
              <a:rect l="l" t="t" r="r" b="b"/>
              <a:pathLst>
                <a:path w="1683883" h="1599689">
                  <a:moveTo>
                    <a:pt x="0" y="0"/>
                  </a:moveTo>
                  <a:lnTo>
                    <a:pt x="1683883" y="0"/>
                  </a:lnTo>
                  <a:lnTo>
                    <a:pt x="1683883" y="1599689"/>
                  </a:lnTo>
                  <a:lnTo>
                    <a:pt x="0" y="159968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45" name="TextBox 12">
              <a:extLst>
                <a:ext uri="{FF2B5EF4-FFF2-40B4-BE49-F238E27FC236}">
                  <a16:creationId xmlns:a16="http://schemas.microsoft.com/office/drawing/2014/main" id="{44F456AC-14BD-EC0B-9CD3-0E181A855166}"/>
                </a:ext>
              </a:extLst>
            </p:cNvPr>
            <p:cNvSpPr txBox="1"/>
            <p:nvPr/>
          </p:nvSpPr>
          <p:spPr>
            <a:xfrm>
              <a:off x="1644869" y="3238828"/>
              <a:ext cx="1661418" cy="512961"/>
            </a:xfrm>
            <a:prstGeom prst="rect">
              <a:avLst/>
            </a:prstGeom>
          </p:spPr>
          <p:txBody>
            <a:bodyPr lIns="0" tIns="0" rIns="0" bIns="0" rtlCol="0" anchor="t">
              <a:spAutoFit/>
            </a:bodyPr>
            <a:lstStyle/>
            <a:p>
              <a:pPr marL="0" lvl="1" indent="0" algn="ctr">
                <a:lnSpc>
                  <a:spcPts val="4000"/>
                </a:lnSpc>
                <a:spcBef>
                  <a:spcPct val="0"/>
                </a:spcBef>
              </a:pPr>
              <a:r>
                <a:rPr lang="en-US" sz="5000" u="none" strike="noStrike" dirty="0">
                  <a:solidFill>
                    <a:srgbClr val="FFFFFF"/>
                  </a:solidFill>
                  <a:latin typeface="Cranberry"/>
                  <a:ea typeface="Cranberry"/>
                  <a:cs typeface="Cranberry"/>
                  <a:sym typeface="Cranberry"/>
                </a:rPr>
                <a:t>5</a:t>
              </a:r>
            </a:p>
          </p:txBody>
        </p:sp>
      </p:grpSp>
      <p:sp>
        <p:nvSpPr>
          <p:cNvPr id="46" name="文本框 3">
            <a:extLst>
              <a:ext uri="{FF2B5EF4-FFF2-40B4-BE49-F238E27FC236}">
                <a16:creationId xmlns:a16="http://schemas.microsoft.com/office/drawing/2014/main" id="{8FD98140-569A-7DCB-6235-991C179BEB7A}"/>
              </a:ext>
            </a:extLst>
          </p:cNvPr>
          <p:cNvSpPr txBox="1"/>
          <p:nvPr/>
        </p:nvSpPr>
        <p:spPr>
          <a:xfrm>
            <a:off x="2177450" y="6686286"/>
            <a:ext cx="12771179" cy="1015663"/>
          </a:xfrm>
          <a:prstGeom prst="rect">
            <a:avLst/>
          </a:prstGeom>
          <a:noFill/>
        </p:spPr>
        <p:txBody>
          <a:bodyPr wrap="square" rtlCol="0">
            <a:spAutoFit/>
          </a:bodyPr>
          <a:lstStyle/>
          <a:p>
            <a:pPr algn="r" rtl="1"/>
            <a:r>
              <a:rPr lang="ar-KW" altLang="zh-CN" sz="6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تقنيات تحفيز النفس ايجابيا</a:t>
            </a:r>
            <a:endParaRPr lang="zh-CN" altLang="en-US" sz="6000" b="1" dirty="0">
              <a:solidFill>
                <a:srgbClr val="FFC00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500"/>
                                        <p:tgtEl>
                                          <p:spTgt spid="3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500"/>
                                        <p:tgtEl>
                                          <p:spTgt spid="4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500"/>
                                        <p:tgtEl>
                                          <p:spTgt spid="46"/>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28" grpId="0"/>
      <p:bldP spid="29" grpId="0"/>
      <p:bldP spid="33" grpId="0"/>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1674" y="-281507"/>
            <a:ext cx="11100618" cy="11082857"/>
            <a:chOff x="0" y="0"/>
            <a:chExt cx="6350000" cy="6339840"/>
          </a:xfrm>
        </p:grpSpPr>
        <p:sp>
          <p:nvSpPr>
            <p:cNvPr id="3" name="Freeform 3"/>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8C52FF"/>
            </a:solidFill>
          </p:spPr>
          <p:txBody>
            <a:bodyPr/>
            <a:lstStyle/>
            <a:p>
              <a:endParaRPr lang="en-GB"/>
            </a:p>
          </p:txBody>
        </p:sp>
      </p:grpSp>
      <p:sp>
        <p:nvSpPr>
          <p:cNvPr id="4" name="Freeform 4"/>
          <p:cNvSpPr/>
          <p:nvPr/>
        </p:nvSpPr>
        <p:spPr>
          <a:xfrm flipH="1">
            <a:off x="1659196" y="1634535"/>
            <a:ext cx="5480149" cy="6486986"/>
          </a:xfrm>
          <a:custGeom>
            <a:avLst/>
            <a:gdLst/>
            <a:ahLst/>
            <a:cxnLst/>
            <a:rect l="l" t="t" r="r" b="b"/>
            <a:pathLst>
              <a:path w="5480149" h="6486986">
                <a:moveTo>
                  <a:pt x="5480149" y="0"/>
                </a:moveTo>
                <a:lnTo>
                  <a:pt x="0" y="0"/>
                </a:lnTo>
                <a:lnTo>
                  <a:pt x="0" y="6486986"/>
                </a:lnTo>
                <a:lnTo>
                  <a:pt x="5480149" y="6486986"/>
                </a:lnTo>
                <a:lnTo>
                  <a:pt x="5480149" y="0"/>
                </a:lnTo>
                <a:close/>
              </a:path>
            </a:pathLst>
          </a:custGeom>
          <a:blipFill>
            <a:blip r:embed="rId2"/>
            <a:stretch>
              <a:fillRect t="-2336" b="-2336"/>
            </a:stretch>
          </a:blipFill>
        </p:spPr>
        <p:txBody>
          <a:bodyPr/>
          <a:lstStyle/>
          <a:p>
            <a:endParaRPr lang="en-GB"/>
          </a:p>
        </p:txBody>
      </p:sp>
      <p:sp>
        <p:nvSpPr>
          <p:cNvPr id="5" name="Freeform 5"/>
          <p:cNvSpPr/>
          <p:nvPr/>
        </p:nvSpPr>
        <p:spPr>
          <a:xfrm>
            <a:off x="13361720" y="7130292"/>
            <a:ext cx="3897580" cy="2133039"/>
          </a:xfrm>
          <a:custGeom>
            <a:avLst/>
            <a:gdLst/>
            <a:ahLst/>
            <a:cxnLst/>
            <a:rect l="l" t="t" r="r" b="b"/>
            <a:pathLst>
              <a:path w="3897580" h="2133039">
                <a:moveTo>
                  <a:pt x="0" y="0"/>
                </a:moveTo>
                <a:lnTo>
                  <a:pt x="3897580" y="0"/>
                </a:lnTo>
                <a:lnTo>
                  <a:pt x="3897580" y="2133039"/>
                </a:lnTo>
                <a:lnTo>
                  <a:pt x="0" y="213303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4">
            <a:extLst>
              <a:ext uri="{FF2B5EF4-FFF2-40B4-BE49-F238E27FC236}">
                <a16:creationId xmlns:a16="http://schemas.microsoft.com/office/drawing/2014/main" id="{700243B1-DE34-BB6A-7A4A-CD4EFB0FBCA6}"/>
              </a:ext>
            </a:extLst>
          </p:cNvPr>
          <p:cNvSpPr txBox="1"/>
          <p:nvPr/>
        </p:nvSpPr>
        <p:spPr>
          <a:xfrm>
            <a:off x="6408849" y="1790700"/>
            <a:ext cx="12385711" cy="1935145"/>
          </a:xfrm>
          <a:prstGeom prst="rect">
            <a:avLst/>
          </a:prstGeom>
        </p:spPr>
        <p:txBody>
          <a:bodyPr wrap="square" lIns="0" tIns="0" rIns="0" bIns="0" rtlCol="0" anchor="t">
            <a:spAutoFit/>
          </a:bodyPr>
          <a:lstStyle/>
          <a:p>
            <a:pPr algn="ctr">
              <a:lnSpc>
                <a:spcPts val="14594"/>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استيقظي ....</a:t>
            </a:r>
            <a:endParaRPr lang="en-US" sz="13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
        <p:nvSpPr>
          <p:cNvPr id="8" name="TextBox 4">
            <a:extLst>
              <a:ext uri="{FF2B5EF4-FFF2-40B4-BE49-F238E27FC236}">
                <a16:creationId xmlns:a16="http://schemas.microsoft.com/office/drawing/2014/main" id="{2038B065-ABC1-AE5F-4F35-175FDAD647C7}"/>
              </a:ext>
            </a:extLst>
          </p:cNvPr>
          <p:cNvSpPr txBox="1"/>
          <p:nvPr/>
        </p:nvSpPr>
        <p:spPr>
          <a:xfrm>
            <a:off x="6401475" y="4256719"/>
            <a:ext cx="12385711" cy="1773562"/>
          </a:xfrm>
          <a:prstGeom prst="rect">
            <a:avLst/>
          </a:prstGeom>
        </p:spPr>
        <p:txBody>
          <a:bodyPr wrap="square" lIns="0" tIns="0" rIns="0" bIns="0" rtlCol="0" anchor="t">
            <a:spAutoFit/>
          </a:bodyPr>
          <a:lstStyle/>
          <a:p>
            <a:pPr algn="ctr">
              <a:lnSpc>
                <a:spcPts val="14594"/>
              </a:lnSpc>
            </a:pPr>
            <a:r>
              <a:rPr lang="ar-KW" sz="8000" dirty="0">
                <a:solidFill>
                  <a:srgbClr val="7030A0"/>
                </a:solidFill>
                <a:latin typeface="ALMAS" panose="020B0503020002020004" pitchFamily="34" charset="0"/>
                <a:ea typeface="Beauty Salon Sans"/>
                <a:cs typeface="ALMAS" panose="020B0503020002020004" pitchFamily="34" charset="0"/>
                <a:sym typeface="Beauty Salon Sans"/>
              </a:rPr>
              <a:t>آن الأوان لمعرفة تقديرك لنفسك</a:t>
            </a:r>
            <a:endParaRPr lang="en-US" sz="8000" dirty="0">
              <a:solidFill>
                <a:srgbClr val="7030A0"/>
              </a:solidFill>
              <a:latin typeface="ALMAS" panose="020B0503020002020004" pitchFamily="34" charset="0"/>
              <a:ea typeface="Beauty Salon Sans"/>
              <a:cs typeface="ALMAS" panose="020B0503020002020004" pitchFamily="34" charset="0"/>
              <a:sym typeface="Beauty Salon San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grpSp>
        <p:nvGrpSpPr>
          <p:cNvPr id="3" name="Group 3"/>
          <p:cNvGrpSpPr/>
          <p:nvPr/>
        </p:nvGrpSpPr>
        <p:grpSpPr>
          <a:xfrm rot="-722662">
            <a:off x="-5450717" y="5262039"/>
            <a:ext cx="10375916" cy="7044025"/>
            <a:chOff x="0" y="0"/>
            <a:chExt cx="2732752" cy="1855217"/>
          </a:xfrm>
        </p:grpSpPr>
        <p:sp>
          <p:nvSpPr>
            <p:cNvPr id="4" name="Freeform 4"/>
            <p:cNvSpPr/>
            <p:nvPr/>
          </p:nvSpPr>
          <p:spPr>
            <a:xfrm>
              <a:off x="0" y="0"/>
              <a:ext cx="2732752" cy="1855217"/>
            </a:xfrm>
            <a:custGeom>
              <a:avLst/>
              <a:gdLst/>
              <a:ahLst/>
              <a:cxnLst/>
              <a:rect l="l" t="t" r="r" b="b"/>
              <a:pathLst>
                <a:path w="2732752" h="1855217">
                  <a:moveTo>
                    <a:pt x="0" y="0"/>
                  </a:moveTo>
                  <a:lnTo>
                    <a:pt x="2732752" y="0"/>
                  </a:lnTo>
                  <a:lnTo>
                    <a:pt x="2732752" y="1855217"/>
                  </a:lnTo>
                  <a:lnTo>
                    <a:pt x="0" y="1855217"/>
                  </a:lnTo>
                  <a:close/>
                </a:path>
              </a:pathLst>
            </a:custGeom>
            <a:solidFill>
              <a:srgbClr val="AED4DA"/>
            </a:solidFill>
          </p:spPr>
          <p:txBody>
            <a:bodyPr/>
            <a:lstStyle/>
            <a:p>
              <a:endParaRPr lang="en-GB"/>
            </a:p>
          </p:txBody>
        </p:sp>
        <p:sp>
          <p:nvSpPr>
            <p:cNvPr id="5" name="TextBox 5"/>
            <p:cNvSpPr txBox="1"/>
            <p:nvPr/>
          </p:nvSpPr>
          <p:spPr>
            <a:xfrm>
              <a:off x="0" y="-38100"/>
              <a:ext cx="2732752" cy="189331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rot="-2068677">
            <a:off x="12608000" y="-4110838"/>
            <a:ext cx="8070263" cy="9261909"/>
            <a:chOff x="0" y="0"/>
            <a:chExt cx="2125501" cy="2439351"/>
          </a:xfrm>
        </p:grpSpPr>
        <p:sp>
          <p:nvSpPr>
            <p:cNvPr id="8" name="Freeform 8"/>
            <p:cNvSpPr/>
            <p:nvPr/>
          </p:nvSpPr>
          <p:spPr>
            <a:xfrm>
              <a:off x="0" y="0"/>
              <a:ext cx="2125501" cy="2439351"/>
            </a:xfrm>
            <a:custGeom>
              <a:avLst/>
              <a:gdLst/>
              <a:ahLst/>
              <a:cxnLst/>
              <a:rect l="l" t="t" r="r" b="b"/>
              <a:pathLst>
                <a:path w="2125501" h="2439351">
                  <a:moveTo>
                    <a:pt x="0" y="0"/>
                  </a:moveTo>
                  <a:lnTo>
                    <a:pt x="2125501" y="0"/>
                  </a:lnTo>
                  <a:lnTo>
                    <a:pt x="2125501" y="2439351"/>
                  </a:lnTo>
                  <a:lnTo>
                    <a:pt x="0" y="2439351"/>
                  </a:lnTo>
                  <a:close/>
                </a:path>
              </a:pathLst>
            </a:custGeom>
            <a:solidFill>
              <a:srgbClr val="C8B3EE"/>
            </a:solidFill>
          </p:spPr>
          <p:txBody>
            <a:bodyPr/>
            <a:lstStyle/>
            <a:p>
              <a:endParaRPr lang="en-GB"/>
            </a:p>
          </p:txBody>
        </p:sp>
        <p:sp>
          <p:nvSpPr>
            <p:cNvPr id="9" name="TextBox 9"/>
            <p:cNvSpPr txBox="1"/>
            <p:nvPr/>
          </p:nvSpPr>
          <p:spPr>
            <a:xfrm>
              <a:off x="0" y="-38100"/>
              <a:ext cx="2125501" cy="247745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329034" y="9021598"/>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3553808" y="2787341"/>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7" name="Freeform 17"/>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8" name="Freeform 18"/>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6" name="Freeform 16"/>
          <p:cNvSpPr/>
          <p:nvPr/>
        </p:nvSpPr>
        <p:spPr>
          <a:xfrm>
            <a:off x="14093026" y="5288613"/>
            <a:ext cx="1245452" cy="1159346"/>
          </a:xfrm>
          <a:custGeom>
            <a:avLst/>
            <a:gdLst/>
            <a:ahLst/>
            <a:cxnLst/>
            <a:rect l="l" t="t" r="r" b="b"/>
            <a:pathLst>
              <a:path w="1245452" h="1159346">
                <a:moveTo>
                  <a:pt x="0" y="0"/>
                </a:moveTo>
                <a:lnTo>
                  <a:pt x="1245451" y="0"/>
                </a:lnTo>
                <a:lnTo>
                  <a:pt x="1245451" y="1159347"/>
                </a:lnTo>
                <a:lnTo>
                  <a:pt x="0" y="115934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1" name="Freeform 16">
            <a:extLst>
              <a:ext uri="{FF2B5EF4-FFF2-40B4-BE49-F238E27FC236}">
                <a16:creationId xmlns:a16="http://schemas.microsoft.com/office/drawing/2014/main" id="{AF80FD92-0B61-149F-C02C-96EF0E13DB35}"/>
              </a:ext>
            </a:extLst>
          </p:cNvPr>
          <p:cNvSpPr/>
          <p:nvPr/>
        </p:nvSpPr>
        <p:spPr>
          <a:xfrm>
            <a:off x="10081581" y="8056709"/>
            <a:ext cx="1245452" cy="1159346"/>
          </a:xfrm>
          <a:custGeom>
            <a:avLst/>
            <a:gdLst/>
            <a:ahLst/>
            <a:cxnLst/>
            <a:rect l="l" t="t" r="r" b="b"/>
            <a:pathLst>
              <a:path w="1245452" h="1159346">
                <a:moveTo>
                  <a:pt x="0" y="0"/>
                </a:moveTo>
                <a:lnTo>
                  <a:pt x="1245451" y="0"/>
                </a:lnTo>
                <a:lnTo>
                  <a:pt x="1245451" y="1159347"/>
                </a:lnTo>
                <a:lnTo>
                  <a:pt x="0" y="115934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pic>
        <p:nvPicPr>
          <p:cNvPr id="22" name="Picture 3"/>
          <p:cNvPicPr>
            <a:picLocks noChangeAspect="1"/>
          </p:cNvPicPr>
          <p:nvPr/>
        </p:nvPicPr>
        <p:blipFill>
          <a:blip r:embed="rId11"/>
          <a:srcRect/>
          <a:stretch>
            <a:fillRect/>
          </a:stretch>
        </p:blipFill>
        <p:spPr>
          <a:xfrm>
            <a:off x="192902" y="5648028"/>
            <a:ext cx="5966712" cy="3162358"/>
          </a:xfrm>
          <a:prstGeom prst="rect">
            <a:avLst/>
          </a:prstGeom>
        </p:spPr>
      </p:pic>
      <p:sp>
        <p:nvSpPr>
          <p:cNvPr id="23" name="TextBox 4">
            <a:extLst>
              <a:ext uri="{FF2B5EF4-FFF2-40B4-BE49-F238E27FC236}">
                <a16:creationId xmlns:a16="http://schemas.microsoft.com/office/drawing/2014/main" id="{438A707A-DBC0-BE09-D470-A716AFC06DF2}"/>
              </a:ext>
            </a:extLst>
          </p:cNvPr>
          <p:cNvSpPr txBox="1"/>
          <p:nvPr/>
        </p:nvSpPr>
        <p:spPr>
          <a:xfrm>
            <a:off x="2990242" y="2711140"/>
            <a:ext cx="12385711" cy="3807453"/>
          </a:xfrm>
          <a:prstGeom prst="rect">
            <a:avLst/>
          </a:prstGeom>
        </p:spPr>
        <p:txBody>
          <a:bodyPr wrap="square" lIns="0" tIns="0" rIns="0" bIns="0" rtlCol="0" anchor="t">
            <a:spAutoFit/>
          </a:bodyPr>
          <a:lstStyle/>
          <a:p>
            <a:pPr algn="r">
              <a:lnSpc>
                <a:spcPts val="14594"/>
              </a:lnSpc>
            </a:pPr>
            <a:r>
              <a:rPr lang="ar-KW" sz="13800" dirty="0">
                <a:solidFill>
                  <a:schemeClr val="bg1"/>
                </a:solidFill>
                <a:latin typeface="ALMAS" panose="020B0503020002020004" pitchFamily="34" charset="0"/>
                <a:ea typeface="Beauty Salon Sans"/>
                <a:cs typeface="ALMAS" panose="020B0503020002020004" pitchFamily="34" charset="0"/>
                <a:sym typeface="Beauty Salon Sans"/>
              </a:rPr>
              <a:t>اختبار معرفة </a:t>
            </a:r>
          </a:p>
          <a:p>
            <a:pPr algn="ctr">
              <a:lnSpc>
                <a:spcPts val="14594"/>
              </a:lnSpc>
            </a:pPr>
            <a:r>
              <a:rPr lang="ar-KW" sz="13800" dirty="0">
                <a:solidFill>
                  <a:schemeClr val="bg1"/>
                </a:solidFill>
                <a:latin typeface="ALMAS" panose="020B0503020002020004" pitchFamily="34" charset="0"/>
                <a:ea typeface="Beauty Salon Sans"/>
                <a:cs typeface="ALMAS" panose="020B0503020002020004" pitchFamily="34" charset="0"/>
                <a:sym typeface="Beauty Salon Sans"/>
              </a:rPr>
              <a:t>تقدير الذات</a:t>
            </a:r>
            <a:endParaRPr lang="en-US" sz="13800" dirty="0">
              <a:solidFill>
                <a:schemeClr val="bg1"/>
              </a:solidFill>
              <a:latin typeface="ALMAS" panose="020B0503020002020004" pitchFamily="34" charset="0"/>
              <a:ea typeface="Beauty Salon Sans"/>
              <a:cs typeface="ALMAS" panose="020B0503020002020004" pitchFamily="34" charset="0"/>
              <a:sym typeface="Beauty Salon San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B3217-F68A-DAE7-3073-B9641DA10C1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3C7355F-82DB-FD8D-59F5-09FED563FA07}"/>
              </a:ext>
            </a:extLst>
          </p:cNvPr>
          <p:cNvSpPr/>
          <p:nvPr/>
        </p:nvSpPr>
        <p:spPr>
          <a:xfrm>
            <a:off x="132365" y="-276515"/>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grpSp>
        <p:nvGrpSpPr>
          <p:cNvPr id="3" name="Group 3">
            <a:extLst>
              <a:ext uri="{FF2B5EF4-FFF2-40B4-BE49-F238E27FC236}">
                <a16:creationId xmlns:a16="http://schemas.microsoft.com/office/drawing/2014/main" id="{79D6B68E-AF18-39F0-A314-89A71F0DD2DD}"/>
              </a:ext>
            </a:extLst>
          </p:cNvPr>
          <p:cNvGrpSpPr/>
          <p:nvPr/>
        </p:nvGrpSpPr>
        <p:grpSpPr>
          <a:xfrm rot="737582">
            <a:off x="-5424441" y="3796775"/>
            <a:ext cx="10375916" cy="8635185"/>
            <a:chOff x="0" y="0"/>
            <a:chExt cx="2732752" cy="2274287"/>
          </a:xfrm>
        </p:grpSpPr>
        <p:sp>
          <p:nvSpPr>
            <p:cNvPr id="4" name="Freeform 4">
              <a:extLst>
                <a:ext uri="{FF2B5EF4-FFF2-40B4-BE49-F238E27FC236}">
                  <a16:creationId xmlns:a16="http://schemas.microsoft.com/office/drawing/2014/main" id="{6763DA4F-384A-FF9B-765D-1B6893528C98}"/>
                </a:ext>
              </a:extLst>
            </p:cNvPr>
            <p:cNvSpPr/>
            <p:nvPr/>
          </p:nvSpPr>
          <p:spPr>
            <a:xfrm>
              <a:off x="0" y="0"/>
              <a:ext cx="2732752" cy="2274288"/>
            </a:xfrm>
            <a:custGeom>
              <a:avLst/>
              <a:gdLst/>
              <a:ahLst/>
              <a:cxnLst/>
              <a:rect l="l" t="t" r="r" b="b"/>
              <a:pathLst>
                <a:path w="2732752" h="2274288">
                  <a:moveTo>
                    <a:pt x="0" y="0"/>
                  </a:moveTo>
                  <a:lnTo>
                    <a:pt x="2732752" y="0"/>
                  </a:lnTo>
                  <a:lnTo>
                    <a:pt x="2732752" y="2274288"/>
                  </a:lnTo>
                  <a:lnTo>
                    <a:pt x="0" y="2274288"/>
                  </a:lnTo>
                  <a:close/>
                </a:path>
              </a:pathLst>
            </a:custGeom>
            <a:solidFill>
              <a:srgbClr val="AED4DA"/>
            </a:solidFill>
          </p:spPr>
          <p:txBody>
            <a:bodyPr/>
            <a:lstStyle/>
            <a:p>
              <a:endParaRPr lang="en-GB"/>
            </a:p>
          </p:txBody>
        </p:sp>
        <p:sp>
          <p:nvSpPr>
            <p:cNvPr id="5" name="TextBox 5">
              <a:extLst>
                <a:ext uri="{FF2B5EF4-FFF2-40B4-BE49-F238E27FC236}">
                  <a16:creationId xmlns:a16="http://schemas.microsoft.com/office/drawing/2014/main" id="{578114F1-8924-176A-6C15-62592B2F310A}"/>
                </a:ext>
              </a:extLst>
            </p:cNvPr>
            <p:cNvSpPr txBox="1"/>
            <p:nvPr/>
          </p:nvSpPr>
          <p:spPr>
            <a:xfrm>
              <a:off x="0" y="-38100"/>
              <a:ext cx="2732752" cy="2312387"/>
            </a:xfrm>
            <a:prstGeom prst="rect">
              <a:avLst/>
            </a:prstGeom>
          </p:spPr>
          <p:txBody>
            <a:bodyPr lIns="50800" tIns="50800" rIns="50800" bIns="50800" rtlCol="0" anchor="ctr"/>
            <a:lstStyle/>
            <a:p>
              <a:pPr algn="ctr">
                <a:lnSpc>
                  <a:spcPts val="2659"/>
                </a:lnSpc>
              </a:pPr>
              <a:endParaRPr/>
            </a:p>
          </p:txBody>
        </p:sp>
      </p:grpSp>
      <p:sp>
        <p:nvSpPr>
          <p:cNvPr id="6" name="Freeform 6">
            <a:extLst>
              <a:ext uri="{FF2B5EF4-FFF2-40B4-BE49-F238E27FC236}">
                <a16:creationId xmlns:a16="http://schemas.microsoft.com/office/drawing/2014/main" id="{25B781C0-631B-CF7B-9828-B5A97EAA910A}"/>
              </a:ext>
            </a:extLst>
          </p:cNvPr>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10">
            <a:extLst>
              <a:ext uri="{FF2B5EF4-FFF2-40B4-BE49-F238E27FC236}">
                <a16:creationId xmlns:a16="http://schemas.microsoft.com/office/drawing/2014/main" id="{5DE07030-4D9D-8EF6-76A6-1287A7707026}"/>
              </a:ext>
            </a:extLst>
          </p:cNvPr>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a:extLst>
              <a:ext uri="{FF2B5EF4-FFF2-40B4-BE49-F238E27FC236}">
                <a16:creationId xmlns:a16="http://schemas.microsoft.com/office/drawing/2014/main" id="{C2C6DE04-C332-0D1B-FC2F-71F7620B726A}"/>
              </a:ext>
            </a:extLst>
          </p:cNvPr>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a:extLst>
              <a:ext uri="{FF2B5EF4-FFF2-40B4-BE49-F238E27FC236}">
                <a16:creationId xmlns:a16="http://schemas.microsoft.com/office/drawing/2014/main" id="{019B9624-FEE7-E2FB-37D6-9EF4D82AAB2E}"/>
              </a:ext>
            </a:extLst>
          </p:cNvPr>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C02657E5-8D4C-9B67-20D6-75DDAF456479}"/>
              </a:ext>
            </a:extLst>
          </p:cNvPr>
          <p:cNvSpPr/>
          <p:nvPr/>
        </p:nvSpPr>
        <p:spPr>
          <a:xfrm>
            <a:off x="2931082" y="353372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a:extLst>
              <a:ext uri="{FF2B5EF4-FFF2-40B4-BE49-F238E27FC236}">
                <a16:creationId xmlns:a16="http://schemas.microsoft.com/office/drawing/2014/main" id="{F7208451-B807-F590-6C55-C3E009C782A3}"/>
              </a:ext>
            </a:extLst>
          </p:cNvPr>
          <p:cNvSpPr/>
          <p:nvPr/>
        </p:nvSpPr>
        <p:spPr>
          <a:xfrm>
            <a:off x="14111466" y="559393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Freeform 16">
            <a:extLst>
              <a:ext uri="{FF2B5EF4-FFF2-40B4-BE49-F238E27FC236}">
                <a16:creationId xmlns:a16="http://schemas.microsoft.com/office/drawing/2014/main" id="{0C581345-D779-CB75-827F-097EA4C53666}"/>
              </a:ext>
            </a:extLst>
          </p:cNvPr>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Freeform 17">
            <a:extLst>
              <a:ext uri="{FF2B5EF4-FFF2-40B4-BE49-F238E27FC236}">
                <a16:creationId xmlns:a16="http://schemas.microsoft.com/office/drawing/2014/main" id="{071313E9-D976-D124-9156-80A8F71F82E9}"/>
              </a:ext>
            </a:extLst>
          </p:cNvPr>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pic>
        <p:nvPicPr>
          <p:cNvPr id="12" name="صورة 11">
            <a:extLst>
              <a:ext uri="{FF2B5EF4-FFF2-40B4-BE49-F238E27FC236}">
                <a16:creationId xmlns:a16="http://schemas.microsoft.com/office/drawing/2014/main" id="{D8EB2793-D9E0-4044-2C21-F9A38718193F}"/>
              </a:ext>
            </a:extLst>
          </p:cNvPr>
          <p:cNvPicPr>
            <a:picLocks noChangeAspect="1"/>
          </p:cNvPicPr>
          <p:nvPr/>
        </p:nvPicPr>
        <p:blipFill>
          <a:blip r:embed="rId11"/>
          <a:stretch>
            <a:fillRect/>
          </a:stretch>
        </p:blipFill>
        <p:spPr>
          <a:xfrm>
            <a:off x="15887490" y="144369"/>
            <a:ext cx="1908346" cy="1908346"/>
          </a:xfrm>
          <a:prstGeom prst="rect">
            <a:avLst/>
          </a:prstGeom>
        </p:spPr>
      </p:pic>
      <p:pic>
        <p:nvPicPr>
          <p:cNvPr id="20" name="صورة 19">
            <a:extLst>
              <a:ext uri="{FF2B5EF4-FFF2-40B4-BE49-F238E27FC236}">
                <a16:creationId xmlns:a16="http://schemas.microsoft.com/office/drawing/2014/main" id="{4F7903A5-0EA1-A037-4C35-73ECB0F13034}"/>
              </a:ext>
            </a:extLst>
          </p:cNvPr>
          <p:cNvPicPr>
            <a:picLocks noChangeAspect="1"/>
          </p:cNvPicPr>
          <p:nvPr/>
        </p:nvPicPr>
        <p:blipFill>
          <a:blip r:embed="rId12">
            <a:extLst>
              <a:ext uri="{28A0092B-C50C-407E-A947-70E740481C1C}">
                <a14:useLocalDpi xmlns:a14="http://schemas.microsoft.com/office/drawing/2010/main" val="0"/>
              </a:ext>
            </a:extLst>
          </a:blip>
          <a:srcRect l="29782" t="17407" r="30384" b="5787"/>
          <a:stretch>
            <a:fillRect/>
          </a:stretch>
        </p:blipFill>
        <p:spPr>
          <a:xfrm>
            <a:off x="349182" y="20715"/>
            <a:ext cx="9723974" cy="9692540"/>
          </a:xfrm>
          <a:prstGeom prst="rect">
            <a:avLst/>
          </a:prstGeom>
        </p:spPr>
      </p:pic>
      <p:sp>
        <p:nvSpPr>
          <p:cNvPr id="21" name="مستطيل 20">
            <a:extLst>
              <a:ext uri="{FF2B5EF4-FFF2-40B4-BE49-F238E27FC236}">
                <a16:creationId xmlns:a16="http://schemas.microsoft.com/office/drawing/2014/main" id="{6CBD8814-7952-D2A6-7AAA-4E3FD3E3552F}"/>
              </a:ext>
            </a:extLst>
          </p:cNvPr>
          <p:cNvSpPr/>
          <p:nvPr/>
        </p:nvSpPr>
        <p:spPr>
          <a:xfrm>
            <a:off x="9633984" y="2166877"/>
            <a:ext cx="8786381" cy="2554545"/>
          </a:xfrm>
          <a:prstGeom prst="rect">
            <a:avLst/>
          </a:prstGeom>
          <a:noFill/>
        </p:spPr>
        <p:txBody>
          <a:bodyPr wrap="none" lIns="91440" tIns="45720" rIns="91440" bIns="45720">
            <a:spAutoFit/>
          </a:bodyPr>
          <a:lstStyle/>
          <a:p>
            <a:pPr algn="ctr"/>
            <a:r>
              <a:rPr lang="ar-SA" sz="8000" dirty="0">
                <a:ln w="0"/>
                <a:solidFill>
                  <a:srgbClr val="FF0000"/>
                </a:solidFill>
                <a:effectLst>
                  <a:outerShdw blurRad="38100" dist="25400" dir="5400000" algn="ctr" rotWithShape="0">
                    <a:srgbClr val="6E747A">
                      <a:alpha val="43000"/>
                    </a:srgbClr>
                  </a:outerShdw>
                </a:effectLst>
              </a:rPr>
              <a:t>تستخدم كل طالبة</a:t>
            </a:r>
          </a:p>
          <a:p>
            <a:pPr algn="ctr"/>
            <a:r>
              <a:rPr lang="ar-SA" sz="8000" dirty="0">
                <a:ln w="0"/>
                <a:solidFill>
                  <a:srgbClr val="FF0000"/>
                </a:solidFill>
                <a:effectLst>
                  <a:outerShdw blurRad="38100" dist="25400" dir="5400000" algn="ctr" rotWithShape="0">
                    <a:srgbClr val="6E747A">
                      <a:alpha val="43000"/>
                    </a:srgbClr>
                  </a:outerShdw>
                </a:effectLst>
              </a:rPr>
              <a:t> ورقة وقلم وتسجل نقاطها </a:t>
            </a:r>
            <a:endParaRPr lang="ar-SA" sz="8000" b="0" cap="none" spc="0" dirty="0">
              <a:ln w="0"/>
              <a:solidFill>
                <a:srgbClr val="FF0000"/>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1453373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6" name="Group 6"/>
          <p:cNvGrpSpPr/>
          <p:nvPr/>
        </p:nvGrpSpPr>
        <p:grpSpPr>
          <a:xfrm>
            <a:off x="1722537" y="2805928"/>
            <a:ext cx="14842926" cy="5572495"/>
            <a:chOff x="0" y="0"/>
            <a:chExt cx="3909248" cy="1467653"/>
          </a:xfrm>
        </p:grpSpPr>
        <p:sp>
          <p:nvSpPr>
            <p:cNvPr id="7" name="Freeform 7"/>
            <p:cNvSpPr/>
            <p:nvPr/>
          </p:nvSpPr>
          <p:spPr>
            <a:xfrm>
              <a:off x="0" y="0"/>
              <a:ext cx="3909248" cy="1467653"/>
            </a:xfrm>
            <a:custGeom>
              <a:avLst/>
              <a:gdLst/>
              <a:ahLst/>
              <a:cxnLst/>
              <a:rect l="l" t="t" r="r" b="b"/>
              <a:pathLst>
                <a:path w="3909248" h="1467653">
                  <a:moveTo>
                    <a:pt x="26601" y="0"/>
                  </a:moveTo>
                  <a:lnTo>
                    <a:pt x="3882647" y="0"/>
                  </a:lnTo>
                  <a:cubicBezTo>
                    <a:pt x="3889702" y="0"/>
                    <a:pt x="3896468" y="2803"/>
                    <a:pt x="3901457" y="7791"/>
                  </a:cubicBezTo>
                  <a:cubicBezTo>
                    <a:pt x="3906446" y="12780"/>
                    <a:pt x="3909248" y="19546"/>
                    <a:pt x="3909248" y="26601"/>
                  </a:cubicBezTo>
                  <a:lnTo>
                    <a:pt x="3909248" y="1441052"/>
                  </a:lnTo>
                  <a:cubicBezTo>
                    <a:pt x="3909248" y="1455743"/>
                    <a:pt x="3897338" y="1467653"/>
                    <a:pt x="3882647" y="1467653"/>
                  </a:cubicBezTo>
                  <a:lnTo>
                    <a:pt x="26601" y="1467653"/>
                  </a:lnTo>
                  <a:cubicBezTo>
                    <a:pt x="11910" y="1467653"/>
                    <a:pt x="0" y="1455743"/>
                    <a:pt x="0" y="1441052"/>
                  </a:cubicBezTo>
                  <a:lnTo>
                    <a:pt x="0" y="26601"/>
                  </a:lnTo>
                  <a:cubicBezTo>
                    <a:pt x="0" y="11910"/>
                    <a:pt x="11910" y="0"/>
                    <a:pt x="26601" y="0"/>
                  </a:cubicBezTo>
                  <a:close/>
                </a:path>
              </a:pathLst>
            </a:custGeom>
            <a:solidFill>
              <a:srgbClr val="FCDCFF"/>
            </a:solidFill>
            <a:ln w="38100" cap="rnd">
              <a:solidFill>
                <a:srgbClr val="000000"/>
              </a:solidFill>
              <a:prstDash val="solid"/>
              <a:round/>
            </a:ln>
          </p:spPr>
          <p:txBody>
            <a:bodyPr/>
            <a:lstStyle/>
            <a:p>
              <a:endParaRPr lang="en-GB"/>
            </a:p>
          </p:txBody>
        </p:sp>
        <p:sp>
          <p:nvSpPr>
            <p:cNvPr id="8" name="TextBox 8"/>
            <p:cNvSpPr txBox="1"/>
            <p:nvPr/>
          </p:nvSpPr>
          <p:spPr>
            <a:xfrm>
              <a:off x="0" y="-38100"/>
              <a:ext cx="3909248" cy="1505753"/>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2089239" y="3020072"/>
            <a:ext cx="14109522" cy="4924425"/>
          </a:xfrm>
          <a:prstGeom prst="rect">
            <a:avLst/>
          </a:prstGeom>
        </p:spPr>
        <p:txBody>
          <a:bodyPr lIns="0" tIns="0" rIns="0" bIns="0" rtlCol="0" anchor="t">
            <a:spAutoFit/>
          </a:bodyPr>
          <a:lstStyle/>
          <a:p>
            <a:pPr algn="ctr"/>
            <a: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16-15 لديك تقدير ذاتي عالي.</a:t>
            </a:r>
            <a:b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b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14-12 لديك تقدير ذاتي غير سيء، يمكن تحسينه.</a:t>
            </a:r>
            <a:b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b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11-8 لديك تقدير ذاتي ضعيف يعوق تقدمك في الحياة، اعمل على علاجه.</a:t>
            </a:r>
            <a:b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b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40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7 فأقل تقديرك الذاتي يكاد يكون معدوم، تعاني من مشاكل كبيرة سببها التقدير السيء جدا لذاتك، تحتاج مساعدة المتخصصين لكي تتجاوز هذا الوضع</a:t>
            </a:r>
            <a:endParaRPr lang="en-US" sz="5400" spc="9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sym typeface="Hero Bold"/>
            </a:endParaRPr>
          </a:p>
        </p:txBody>
      </p:sp>
      <p:sp>
        <p:nvSpPr>
          <p:cNvPr id="10" name="Freeform 10"/>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11" name="Freeform 11"/>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12" name="Freeform 12"/>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Freeform 13"/>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4" name="TextBox 4">
            <a:extLst>
              <a:ext uri="{FF2B5EF4-FFF2-40B4-BE49-F238E27FC236}">
                <a16:creationId xmlns:a16="http://schemas.microsoft.com/office/drawing/2014/main" id="{5E1E0165-0E7C-1C06-1120-F1536BD07126}"/>
              </a:ext>
            </a:extLst>
          </p:cNvPr>
          <p:cNvSpPr txBox="1"/>
          <p:nvPr/>
        </p:nvSpPr>
        <p:spPr>
          <a:xfrm>
            <a:off x="1295400" y="811542"/>
            <a:ext cx="12385711" cy="1773562"/>
          </a:xfrm>
          <a:prstGeom prst="rect">
            <a:avLst/>
          </a:prstGeom>
        </p:spPr>
        <p:txBody>
          <a:bodyPr wrap="square" lIns="0" tIns="0" rIns="0" bIns="0" rtlCol="0" anchor="t">
            <a:spAutoFit/>
          </a:bodyPr>
          <a:lstStyle/>
          <a:p>
            <a:pPr algn="r">
              <a:lnSpc>
                <a:spcPts val="14594"/>
              </a:lnSpc>
            </a:pPr>
            <a:r>
              <a:rPr lang="ar-KW" sz="8800" dirty="0">
                <a:solidFill>
                  <a:srgbClr val="0070C0"/>
                </a:solidFill>
                <a:latin typeface="ALMAS" panose="020B0503020002020004" pitchFamily="34" charset="0"/>
                <a:ea typeface="Beauty Salon Sans"/>
                <a:cs typeface="ALMAS" panose="020B0503020002020004" pitchFamily="34" charset="0"/>
                <a:sym typeface="Beauty Salon Sans"/>
              </a:rPr>
              <a:t>اذا كانت اجاباتك ....</a:t>
            </a:r>
            <a:endParaRPr lang="en-US" sz="8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grpSp>
        <p:nvGrpSpPr>
          <p:cNvPr id="3" name="Group 3"/>
          <p:cNvGrpSpPr/>
          <p:nvPr/>
        </p:nvGrpSpPr>
        <p:grpSpPr>
          <a:xfrm rot="737582">
            <a:off x="-5424441" y="3796775"/>
            <a:ext cx="10375916" cy="8635185"/>
            <a:chOff x="0" y="0"/>
            <a:chExt cx="2732752" cy="2274287"/>
          </a:xfrm>
        </p:grpSpPr>
        <p:sp>
          <p:nvSpPr>
            <p:cNvPr id="4" name="Freeform 4"/>
            <p:cNvSpPr/>
            <p:nvPr/>
          </p:nvSpPr>
          <p:spPr>
            <a:xfrm>
              <a:off x="0" y="0"/>
              <a:ext cx="2732752" cy="2274288"/>
            </a:xfrm>
            <a:custGeom>
              <a:avLst/>
              <a:gdLst/>
              <a:ahLst/>
              <a:cxnLst/>
              <a:rect l="l" t="t" r="r" b="b"/>
              <a:pathLst>
                <a:path w="2732752" h="2274288">
                  <a:moveTo>
                    <a:pt x="0" y="0"/>
                  </a:moveTo>
                  <a:lnTo>
                    <a:pt x="2732752" y="0"/>
                  </a:lnTo>
                  <a:lnTo>
                    <a:pt x="2732752" y="2274288"/>
                  </a:lnTo>
                  <a:lnTo>
                    <a:pt x="0" y="2274288"/>
                  </a:lnTo>
                  <a:close/>
                </a:path>
              </a:pathLst>
            </a:custGeom>
            <a:solidFill>
              <a:srgbClr val="AED4DA"/>
            </a:solidFill>
          </p:spPr>
          <p:txBody>
            <a:bodyPr/>
            <a:lstStyle/>
            <a:p>
              <a:endParaRPr lang="en-GB"/>
            </a:p>
          </p:txBody>
        </p:sp>
        <p:sp>
          <p:nvSpPr>
            <p:cNvPr id="5" name="TextBox 5"/>
            <p:cNvSpPr txBox="1"/>
            <p:nvPr/>
          </p:nvSpPr>
          <p:spPr>
            <a:xfrm>
              <a:off x="0" y="-38100"/>
              <a:ext cx="2732752" cy="231238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rot="1202047">
            <a:off x="12163630" y="-3610760"/>
            <a:ext cx="8070263" cy="9261909"/>
            <a:chOff x="0" y="0"/>
            <a:chExt cx="2125501" cy="2439351"/>
          </a:xfrm>
        </p:grpSpPr>
        <p:sp>
          <p:nvSpPr>
            <p:cNvPr id="8" name="Freeform 8"/>
            <p:cNvSpPr/>
            <p:nvPr/>
          </p:nvSpPr>
          <p:spPr>
            <a:xfrm>
              <a:off x="0" y="0"/>
              <a:ext cx="2125501" cy="2439351"/>
            </a:xfrm>
            <a:custGeom>
              <a:avLst/>
              <a:gdLst/>
              <a:ahLst/>
              <a:cxnLst/>
              <a:rect l="l" t="t" r="r" b="b"/>
              <a:pathLst>
                <a:path w="2125501" h="2439351">
                  <a:moveTo>
                    <a:pt x="0" y="0"/>
                  </a:moveTo>
                  <a:lnTo>
                    <a:pt x="2125501" y="0"/>
                  </a:lnTo>
                  <a:lnTo>
                    <a:pt x="2125501" y="2439351"/>
                  </a:lnTo>
                  <a:lnTo>
                    <a:pt x="0" y="2439351"/>
                  </a:lnTo>
                  <a:close/>
                </a:path>
              </a:pathLst>
            </a:custGeom>
            <a:solidFill>
              <a:srgbClr val="C8B3EE"/>
            </a:solidFill>
          </p:spPr>
          <p:txBody>
            <a:bodyPr/>
            <a:lstStyle/>
            <a:p>
              <a:endParaRPr lang="en-GB"/>
            </a:p>
          </p:txBody>
        </p:sp>
        <p:sp>
          <p:nvSpPr>
            <p:cNvPr id="9" name="TextBox 9"/>
            <p:cNvSpPr txBox="1"/>
            <p:nvPr/>
          </p:nvSpPr>
          <p:spPr>
            <a:xfrm>
              <a:off x="0" y="-38100"/>
              <a:ext cx="2125501" cy="247745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2931082" y="353372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4111466" y="559393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Freeform 16"/>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Freeform 17"/>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9" name="TextBox 4">
            <a:extLst>
              <a:ext uri="{FF2B5EF4-FFF2-40B4-BE49-F238E27FC236}">
                <a16:creationId xmlns:a16="http://schemas.microsoft.com/office/drawing/2014/main" id="{F05048D5-681D-AC8D-3D84-2634C2A35B69}"/>
              </a:ext>
            </a:extLst>
          </p:cNvPr>
          <p:cNvSpPr txBox="1"/>
          <p:nvPr/>
        </p:nvSpPr>
        <p:spPr>
          <a:xfrm>
            <a:off x="2078304" y="1533554"/>
            <a:ext cx="12385711" cy="6105518"/>
          </a:xfrm>
          <a:prstGeom prst="rect">
            <a:avLst/>
          </a:prstGeom>
        </p:spPr>
        <p:txBody>
          <a:bodyPr wrap="square" lIns="0" tIns="0" rIns="0" bIns="0" rtlCol="0" anchor="t">
            <a:spAutoFit/>
          </a:bodyPr>
          <a:lstStyle/>
          <a:p>
            <a:pPr algn="ctr">
              <a:lnSpc>
                <a:spcPct val="150000"/>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مفهوم </a:t>
            </a:r>
          </a:p>
          <a:p>
            <a:pPr algn="ctr">
              <a:lnSpc>
                <a:spcPct val="150000"/>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تقدير الذات</a:t>
            </a:r>
            <a:endParaRPr lang="en-US" sz="13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pic>
        <p:nvPicPr>
          <p:cNvPr id="12" name="صورة 11">
            <a:extLst>
              <a:ext uri="{FF2B5EF4-FFF2-40B4-BE49-F238E27FC236}">
                <a16:creationId xmlns:a16="http://schemas.microsoft.com/office/drawing/2014/main" id="{E14845B2-6C68-13CA-06C2-3751CA225526}"/>
              </a:ext>
            </a:extLst>
          </p:cNvPr>
          <p:cNvPicPr>
            <a:picLocks noChangeAspect="1"/>
          </p:cNvPicPr>
          <p:nvPr/>
        </p:nvPicPr>
        <p:blipFill>
          <a:blip r:embed="rId11"/>
          <a:stretch>
            <a:fillRect/>
          </a:stretch>
        </p:blipFill>
        <p:spPr>
          <a:xfrm>
            <a:off x="7083254" y="457905"/>
            <a:ext cx="1908346" cy="1908346"/>
          </a:xfrm>
          <a:prstGeom prst="rect">
            <a:avLst/>
          </a:prstGeom>
        </p:spPr>
      </p:pic>
    </p:spTree>
    <p:extLst>
      <p:ext uri="{BB962C8B-B14F-4D97-AF65-F5344CB8AC3E}">
        <p14:creationId xmlns:p14="http://schemas.microsoft.com/office/powerpoint/2010/main" val="20795099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16" name="TextBox 16"/>
          <p:cNvSpPr txBox="1"/>
          <p:nvPr/>
        </p:nvSpPr>
        <p:spPr>
          <a:xfrm>
            <a:off x="3136609" y="6153514"/>
            <a:ext cx="1661418" cy="682625"/>
          </a:xfrm>
          <a:prstGeom prst="rect">
            <a:avLst/>
          </a:prstGeom>
        </p:spPr>
        <p:txBody>
          <a:bodyPr lIns="0" tIns="0" rIns="0" bIns="0" rtlCol="0" anchor="t">
            <a:spAutoFit/>
          </a:bodyPr>
          <a:lstStyle/>
          <a:p>
            <a:pPr marL="0" lvl="1" indent="0" algn="ctr">
              <a:lnSpc>
                <a:spcPts val="4000"/>
              </a:lnSpc>
              <a:spcBef>
                <a:spcPct val="0"/>
              </a:spcBef>
            </a:pPr>
            <a:r>
              <a:rPr lang="en-US" sz="5000" dirty="0">
                <a:solidFill>
                  <a:srgbClr val="FFFFFF"/>
                </a:solidFill>
                <a:latin typeface="Cranberry"/>
                <a:ea typeface="Cranberry"/>
                <a:cs typeface="Cranberry"/>
                <a:sym typeface="Cranberry"/>
              </a:rPr>
              <a:t>3</a:t>
            </a:r>
          </a:p>
        </p:txBody>
      </p:sp>
      <p:sp>
        <p:nvSpPr>
          <p:cNvPr id="25" name="Freeform 18">
            <a:extLst>
              <a:ext uri="{FF2B5EF4-FFF2-40B4-BE49-F238E27FC236}">
                <a16:creationId xmlns:a16="http://schemas.microsoft.com/office/drawing/2014/main" id="{2F3F29BE-CE7F-59FA-4015-BAB229540B3C}"/>
              </a:ext>
            </a:extLst>
          </p:cNvPr>
          <p:cNvSpPr/>
          <p:nvPr/>
        </p:nvSpPr>
        <p:spPr>
          <a:xfrm>
            <a:off x="1219200" y="2769858"/>
            <a:ext cx="15925800" cy="6014193"/>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4" name="مربع نص 23">
            <a:extLst>
              <a:ext uri="{FF2B5EF4-FFF2-40B4-BE49-F238E27FC236}">
                <a16:creationId xmlns:a16="http://schemas.microsoft.com/office/drawing/2014/main" id="{07564362-FFCC-F6FF-8AF0-2A7D6DDBE5ED}"/>
              </a:ext>
            </a:extLst>
          </p:cNvPr>
          <p:cNvSpPr txBox="1"/>
          <p:nvPr/>
        </p:nvSpPr>
        <p:spPr>
          <a:xfrm>
            <a:off x="2222698" y="3525645"/>
            <a:ext cx="13340341" cy="3703001"/>
          </a:xfrm>
          <a:prstGeom prst="rect">
            <a:avLst/>
          </a:prstGeom>
          <a:noFill/>
        </p:spPr>
        <p:txBody>
          <a:bodyPr wrap="square">
            <a:spAutoFit/>
          </a:bodyPr>
          <a:lstStyle/>
          <a:p>
            <a:pPr algn="ctr" rtl="1">
              <a:lnSpc>
                <a:spcPct val="150000"/>
              </a:lnSpc>
            </a:pPr>
            <a:r>
              <a:rPr lang="ar-KW"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مجموع مشاعر الفرد التي يكونها عن ذاته بما في ذلك الشعور باحترام الذات و جدارتها و هو ما يعني ان الذات جديرة بالمحبة و الأهمية</a:t>
            </a:r>
          </a:p>
        </p:txBody>
      </p:sp>
      <p:sp>
        <p:nvSpPr>
          <p:cNvPr id="26" name="TextBox 4">
            <a:extLst>
              <a:ext uri="{FF2B5EF4-FFF2-40B4-BE49-F238E27FC236}">
                <a16:creationId xmlns:a16="http://schemas.microsoft.com/office/drawing/2014/main" id="{CF352A2A-953C-62F2-53BC-A09029CE8F65}"/>
              </a:ext>
            </a:extLst>
          </p:cNvPr>
          <p:cNvSpPr txBox="1"/>
          <p:nvPr/>
        </p:nvSpPr>
        <p:spPr>
          <a:xfrm>
            <a:off x="3516882" y="516051"/>
            <a:ext cx="12385711" cy="2031325"/>
          </a:xfrm>
          <a:prstGeom prst="rect">
            <a:avLst/>
          </a:prstGeom>
        </p:spPr>
        <p:txBody>
          <a:bodyPr wrap="square" lIns="0" tIns="0" rIns="0" bIns="0" rtlCol="0" anchor="t">
            <a:spAutoFit/>
          </a:bodyPr>
          <a:lstStyle/>
          <a:p>
            <a:pPr algn="ctr">
              <a:lnSpc>
                <a:spcPct val="150000"/>
              </a:lnSpc>
            </a:pPr>
            <a:r>
              <a:rPr lang="ar-KW" sz="9600" dirty="0">
                <a:solidFill>
                  <a:srgbClr val="0070C0"/>
                </a:solidFill>
                <a:latin typeface="ALMAS" panose="020B0503020002020004" pitchFamily="34" charset="0"/>
                <a:ea typeface="Beauty Salon Sans"/>
                <a:cs typeface="ALMAS" panose="020B0503020002020004" pitchFamily="34" charset="0"/>
                <a:sym typeface="Beauty Salon Sans"/>
              </a:rPr>
              <a:t>مفهوم تقدير الذات</a:t>
            </a:r>
            <a:endParaRPr lang="en-US" sz="9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379109450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12" name="Group 12"/>
          <p:cNvGrpSpPr/>
          <p:nvPr/>
        </p:nvGrpSpPr>
        <p:grpSpPr>
          <a:xfrm>
            <a:off x="1752600" y="1943100"/>
            <a:ext cx="16078200" cy="8077200"/>
            <a:chOff x="0" y="0"/>
            <a:chExt cx="1982808" cy="1057203"/>
          </a:xfrm>
        </p:grpSpPr>
        <p:sp>
          <p:nvSpPr>
            <p:cNvPr id="13" name="Freeform 13"/>
            <p:cNvSpPr/>
            <p:nvPr/>
          </p:nvSpPr>
          <p:spPr>
            <a:xfrm>
              <a:off x="0" y="0"/>
              <a:ext cx="1982808" cy="1057203"/>
            </a:xfrm>
            <a:custGeom>
              <a:avLst/>
              <a:gdLst/>
              <a:ahLst/>
              <a:cxnLst/>
              <a:rect l="l" t="t" r="r" b="b"/>
              <a:pathLst>
                <a:path w="1982808" h="1057203">
                  <a:moveTo>
                    <a:pt x="0" y="0"/>
                  </a:moveTo>
                  <a:lnTo>
                    <a:pt x="1982808" y="0"/>
                  </a:lnTo>
                  <a:lnTo>
                    <a:pt x="1982808" y="1057203"/>
                  </a:lnTo>
                  <a:lnTo>
                    <a:pt x="0" y="1057203"/>
                  </a:lnTo>
                  <a:close/>
                </a:path>
              </a:pathLst>
            </a:custGeom>
            <a:solidFill>
              <a:srgbClr val="FCDCFF"/>
            </a:solidFill>
            <a:ln w="38100" cap="sq">
              <a:solidFill>
                <a:srgbClr val="000000"/>
              </a:solidFill>
              <a:prstDash val="solid"/>
              <a:miter/>
            </a:ln>
          </p:spPr>
          <p:txBody>
            <a:bodyPr/>
            <a:lstStyle/>
            <a:p>
              <a:endParaRPr lang="en-GB"/>
            </a:p>
          </p:txBody>
        </p:sp>
        <p:sp>
          <p:nvSpPr>
            <p:cNvPr id="14" name="TextBox 14"/>
            <p:cNvSpPr txBox="1"/>
            <p:nvPr/>
          </p:nvSpPr>
          <p:spPr>
            <a:xfrm>
              <a:off x="0" y="-38100"/>
              <a:ext cx="1982808" cy="1095303"/>
            </a:xfrm>
            <a:prstGeom prst="rect">
              <a:avLst/>
            </a:prstGeom>
          </p:spPr>
          <p:txBody>
            <a:bodyPr lIns="50800" tIns="50800" rIns="50800" bIns="50800" rtlCol="0" anchor="ctr"/>
            <a:lstStyle/>
            <a:p>
              <a:pPr algn="ctr">
                <a:lnSpc>
                  <a:spcPts val="2659"/>
                </a:lnSpc>
              </a:pPr>
              <a:endParaRPr/>
            </a:p>
          </p:txBody>
        </p:sp>
      </p:grpSp>
      <p:sp>
        <p:nvSpPr>
          <p:cNvPr id="16" name="TextBox 4">
            <a:extLst>
              <a:ext uri="{FF2B5EF4-FFF2-40B4-BE49-F238E27FC236}">
                <a16:creationId xmlns:a16="http://schemas.microsoft.com/office/drawing/2014/main" id="{7783FB48-F185-D485-6000-22336FB0ADA1}"/>
              </a:ext>
            </a:extLst>
          </p:cNvPr>
          <p:cNvSpPr txBox="1"/>
          <p:nvPr/>
        </p:nvSpPr>
        <p:spPr>
          <a:xfrm>
            <a:off x="3048000" y="175798"/>
            <a:ext cx="12385711" cy="1692771"/>
          </a:xfrm>
          <a:prstGeom prst="rect">
            <a:avLst/>
          </a:prstGeom>
        </p:spPr>
        <p:txBody>
          <a:bodyPr wrap="square" lIns="0" tIns="0" rIns="0" bIns="0" rtlCol="0" anchor="t">
            <a:spAutoFit/>
          </a:bodyPr>
          <a:lstStyle/>
          <a:p>
            <a:pPr algn="ctr">
              <a:lnSpc>
                <a:spcPct val="150000"/>
              </a:lnSpc>
            </a:pPr>
            <a:r>
              <a:rPr lang="ar-KW" sz="8000" dirty="0">
                <a:solidFill>
                  <a:srgbClr val="0070C0"/>
                </a:solidFill>
                <a:latin typeface="ALMAS" panose="020B0503020002020004" pitchFamily="34" charset="0"/>
                <a:ea typeface="Beauty Salon Sans"/>
                <a:cs typeface="ALMAS" panose="020B0503020002020004" pitchFamily="34" charset="0"/>
                <a:sym typeface="Beauty Salon Sans"/>
              </a:rPr>
              <a:t>المفاتيح الخمسة لتقدير الذات</a:t>
            </a:r>
            <a:endParaRPr lang="en-US" sz="8000" dirty="0">
              <a:solidFill>
                <a:srgbClr val="0070C0"/>
              </a:solidFill>
              <a:latin typeface="ALMAS" panose="020B0503020002020004" pitchFamily="34" charset="0"/>
              <a:ea typeface="Beauty Salon Sans"/>
              <a:cs typeface="ALMAS" panose="020B0503020002020004" pitchFamily="34" charset="0"/>
              <a:sym typeface="Beauty Salon Sans"/>
            </a:endParaRPr>
          </a:p>
        </p:txBody>
      </p:sp>
      <p:graphicFrame>
        <p:nvGraphicFramePr>
          <p:cNvPr id="17" name="رسم تخطيطي 16">
            <a:extLst>
              <a:ext uri="{FF2B5EF4-FFF2-40B4-BE49-F238E27FC236}">
                <a16:creationId xmlns:a16="http://schemas.microsoft.com/office/drawing/2014/main" id="{762C2CB3-E007-DD23-E65E-63A2FEC81CB2}"/>
              </a:ext>
            </a:extLst>
          </p:cNvPr>
          <p:cNvGraphicFramePr/>
          <p:nvPr>
            <p:extLst>
              <p:ext uri="{D42A27DB-BD31-4B8C-83A1-F6EECF244321}">
                <p14:modId xmlns:p14="http://schemas.microsoft.com/office/powerpoint/2010/main" val="1910398362"/>
              </p:ext>
            </p:extLst>
          </p:nvPr>
        </p:nvGraphicFramePr>
        <p:xfrm>
          <a:off x="6535755" y="3558080"/>
          <a:ext cx="5410200" cy="452120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8" name="Freeform 18">
            <a:extLst>
              <a:ext uri="{FF2B5EF4-FFF2-40B4-BE49-F238E27FC236}">
                <a16:creationId xmlns:a16="http://schemas.microsoft.com/office/drawing/2014/main" id="{6090B6B7-A69F-69C3-19FD-DE7D307A4D5A}"/>
              </a:ext>
            </a:extLst>
          </p:cNvPr>
          <p:cNvSpPr/>
          <p:nvPr/>
        </p:nvSpPr>
        <p:spPr>
          <a:xfrm>
            <a:off x="11573965" y="4793708"/>
            <a:ext cx="3443049" cy="1234695"/>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pPr algn="ctr"/>
            <a:r>
              <a:rPr lang="ar-KW"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الشعور و الإحساس بالهوية</a:t>
            </a:r>
            <a:endParaRPr lang="en-GB"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9" name="Freeform 18">
            <a:extLst>
              <a:ext uri="{FF2B5EF4-FFF2-40B4-BE49-F238E27FC236}">
                <a16:creationId xmlns:a16="http://schemas.microsoft.com/office/drawing/2014/main" id="{EA6C9ECB-2A45-63FC-1FE8-33FCDAF7F914}"/>
              </a:ext>
            </a:extLst>
          </p:cNvPr>
          <p:cNvSpPr/>
          <p:nvPr/>
        </p:nvSpPr>
        <p:spPr>
          <a:xfrm>
            <a:off x="7519330" y="2311311"/>
            <a:ext cx="3443049" cy="1234695"/>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pPr algn="ctr"/>
            <a:r>
              <a:rPr lang="ar-KW"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الشعور و الإحساس بالأمان</a:t>
            </a:r>
            <a:endParaRPr lang="en-GB"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0" name="Freeform 18">
            <a:extLst>
              <a:ext uri="{FF2B5EF4-FFF2-40B4-BE49-F238E27FC236}">
                <a16:creationId xmlns:a16="http://schemas.microsoft.com/office/drawing/2014/main" id="{2C4A97B5-73E9-CA7B-1872-A289505D49FC}"/>
              </a:ext>
            </a:extLst>
          </p:cNvPr>
          <p:cNvSpPr/>
          <p:nvPr/>
        </p:nvSpPr>
        <p:spPr>
          <a:xfrm>
            <a:off x="10852030" y="7055388"/>
            <a:ext cx="3443049" cy="1234695"/>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pPr algn="ctr"/>
            <a:r>
              <a:rPr lang="ar-KW"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الشعور و الإحساس بالانتماء</a:t>
            </a:r>
            <a:endParaRPr lang="en-GB"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1" name="Freeform 18">
            <a:extLst>
              <a:ext uri="{FF2B5EF4-FFF2-40B4-BE49-F238E27FC236}">
                <a16:creationId xmlns:a16="http://schemas.microsoft.com/office/drawing/2014/main" id="{F628482D-0315-5367-5A0E-F13C75FA67C6}"/>
              </a:ext>
            </a:extLst>
          </p:cNvPr>
          <p:cNvSpPr/>
          <p:nvPr/>
        </p:nvSpPr>
        <p:spPr>
          <a:xfrm>
            <a:off x="3424194" y="4793708"/>
            <a:ext cx="3443049" cy="1234695"/>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pPr algn="ctr"/>
            <a:r>
              <a:rPr lang="ar-KW"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الشعور و الإحساس بالكفاية الشخصية</a:t>
            </a:r>
            <a:endParaRPr lang="en-GB"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2" name="Freeform 18">
            <a:extLst>
              <a:ext uri="{FF2B5EF4-FFF2-40B4-BE49-F238E27FC236}">
                <a16:creationId xmlns:a16="http://schemas.microsoft.com/office/drawing/2014/main" id="{F414436B-955F-B739-8110-8294A8C0A386}"/>
              </a:ext>
            </a:extLst>
          </p:cNvPr>
          <p:cNvSpPr/>
          <p:nvPr/>
        </p:nvSpPr>
        <p:spPr>
          <a:xfrm>
            <a:off x="4081743" y="6949986"/>
            <a:ext cx="3443049" cy="1234695"/>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pPr algn="ctr"/>
            <a:r>
              <a:rPr lang="ar-KW"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الشعور و الإحساس بالهدف</a:t>
            </a:r>
            <a:endParaRPr lang="en-GB"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animBg="1"/>
      <p:bldP spid="19" grpId="0" animBg="1"/>
      <p:bldP spid="20" grpId="0" animBg="1"/>
      <p:bldP spid="21"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grpSp>
        <p:nvGrpSpPr>
          <p:cNvPr id="3" name="Group 3"/>
          <p:cNvGrpSpPr/>
          <p:nvPr/>
        </p:nvGrpSpPr>
        <p:grpSpPr>
          <a:xfrm rot="737582">
            <a:off x="-5424441" y="3796775"/>
            <a:ext cx="10375916" cy="8635185"/>
            <a:chOff x="0" y="0"/>
            <a:chExt cx="2732752" cy="2274287"/>
          </a:xfrm>
        </p:grpSpPr>
        <p:sp>
          <p:nvSpPr>
            <p:cNvPr id="4" name="Freeform 4"/>
            <p:cNvSpPr/>
            <p:nvPr/>
          </p:nvSpPr>
          <p:spPr>
            <a:xfrm>
              <a:off x="0" y="0"/>
              <a:ext cx="2732752" cy="2274288"/>
            </a:xfrm>
            <a:custGeom>
              <a:avLst/>
              <a:gdLst/>
              <a:ahLst/>
              <a:cxnLst/>
              <a:rect l="l" t="t" r="r" b="b"/>
              <a:pathLst>
                <a:path w="2732752" h="2274288">
                  <a:moveTo>
                    <a:pt x="0" y="0"/>
                  </a:moveTo>
                  <a:lnTo>
                    <a:pt x="2732752" y="0"/>
                  </a:lnTo>
                  <a:lnTo>
                    <a:pt x="2732752" y="2274288"/>
                  </a:lnTo>
                  <a:lnTo>
                    <a:pt x="0" y="2274288"/>
                  </a:lnTo>
                  <a:close/>
                </a:path>
              </a:pathLst>
            </a:custGeom>
            <a:solidFill>
              <a:srgbClr val="AED4DA"/>
            </a:solidFill>
          </p:spPr>
          <p:txBody>
            <a:bodyPr/>
            <a:lstStyle/>
            <a:p>
              <a:endParaRPr lang="en-GB"/>
            </a:p>
          </p:txBody>
        </p:sp>
        <p:sp>
          <p:nvSpPr>
            <p:cNvPr id="5" name="TextBox 5"/>
            <p:cNvSpPr txBox="1"/>
            <p:nvPr/>
          </p:nvSpPr>
          <p:spPr>
            <a:xfrm>
              <a:off x="0" y="-38100"/>
              <a:ext cx="2732752" cy="231238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rot="1202047">
            <a:off x="12163630" y="-3610760"/>
            <a:ext cx="8070263" cy="9261909"/>
            <a:chOff x="0" y="0"/>
            <a:chExt cx="2125501" cy="2439351"/>
          </a:xfrm>
        </p:grpSpPr>
        <p:sp>
          <p:nvSpPr>
            <p:cNvPr id="8" name="Freeform 8"/>
            <p:cNvSpPr/>
            <p:nvPr/>
          </p:nvSpPr>
          <p:spPr>
            <a:xfrm>
              <a:off x="0" y="0"/>
              <a:ext cx="2125501" cy="2439351"/>
            </a:xfrm>
            <a:custGeom>
              <a:avLst/>
              <a:gdLst/>
              <a:ahLst/>
              <a:cxnLst/>
              <a:rect l="l" t="t" r="r" b="b"/>
              <a:pathLst>
                <a:path w="2125501" h="2439351">
                  <a:moveTo>
                    <a:pt x="0" y="0"/>
                  </a:moveTo>
                  <a:lnTo>
                    <a:pt x="2125501" y="0"/>
                  </a:lnTo>
                  <a:lnTo>
                    <a:pt x="2125501" y="2439351"/>
                  </a:lnTo>
                  <a:lnTo>
                    <a:pt x="0" y="2439351"/>
                  </a:lnTo>
                  <a:close/>
                </a:path>
              </a:pathLst>
            </a:custGeom>
            <a:solidFill>
              <a:srgbClr val="C8B3EE"/>
            </a:solidFill>
          </p:spPr>
          <p:txBody>
            <a:bodyPr/>
            <a:lstStyle/>
            <a:p>
              <a:endParaRPr lang="en-GB"/>
            </a:p>
          </p:txBody>
        </p:sp>
        <p:sp>
          <p:nvSpPr>
            <p:cNvPr id="9" name="TextBox 9"/>
            <p:cNvSpPr txBox="1"/>
            <p:nvPr/>
          </p:nvSpPr>
          <p:spPr>
            <a:xfrm>
              <a:off x="0" y="-38100"/>
              <a:ext cx="2125501" cy="247745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2931082" y="353372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4111466" y="559393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Freeform 16"/>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Freeform 17"/>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9" name="TextBox 4">
            <a:extLst>
              <a:ext uri="{FF2B5EF4-FFF2-40B4-BE49-F238E27FC236}">
                <a16:creationId xmlns:a16="http://schemas.microsoft.com/office/drawing/2014/main" id="{F05048D5-681D-AC8D-3D84-2634C2A35B69}"/>
              </a:ext>
            </a:extLst>
          </p:cNvPr>
          <p:cNvSpPr txBox="1"/>
          <p:nvPr/>
        </p:nvSpPr>
        <p:spPr>
          <a:xfrm>
            <a:off x="2078304" y="1533554"/>
            <a:ext cx="12385711" cy="6105518"/>
          </a:xfrm>
          <a:prstGeom prst="rect">
            <a:avLst/>
          </a:prstGeom>
        </p:spPr>
        <p:txBody>
          <a:bodyPr wrap="square" lIns="0" tIns="0" rIns="0" bIns="0" rtlCol="0" anchor="t">
            <a:spAutoFit/>
          </a:bodyPr>
          <a:lstStyle/>
          <a:p>
            <a:pPr algn="ctr">
              <a:lnSpc>
                <a:spcPct val="150000"/>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مفهوم </a:t>
            </a:r>
          </a:p>
          <a:p>
            <a:pPr algn="ctr">
              <a:lnSpc>
                <a:spcPct val="150000"/>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التحفيز الذاتي </a:t>
            </a:r>
            <a:endParaRPr lang="en-US" sz="13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423183948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16" name="TextBox 16"/>
          <p:cNvSpPr txBox="1"/>
          <p:nvPr/>
        </p:nvSpPr>
        <p:spPr>
          <a:xfrm>
            <a:off x="3136609" y="6153514"/>
            <a:ext cx="1661418" cy="682625"/>
          </a:xfrm>
          <a:prstGeom prst="rect">
            <a:avLst/>
          </a:prstGeom>
        </p:spPr>
        <p:txBody>
          <a:bodyPr lIns="0" tIns="0" rIns="0" bIns="0" rtlCol="0" anchor="t">
            <a:spAutoFit/>
          </a:bodyPr>
          <a:lstStyle/>
          <a:p>
            <a:pPr marL="0" lvl="1" indent="0" algn="ctr">
              <a:lnSpc>
                <a:spcPts val="4000"/>
              </a:lnSpc>
              <a:spcBef>
                <a:spcPct val="0"/>
              </a:spcBef>
            </a:pPr>
            <a:r>
              <a:rPr lang="en-US" sz="5000" dirty="0">
                <a:solidFill>
                  <a:srgbClr val="FFFFFF"/>
                </a:solidFill>
                <a:latin typeface="Cranberry"/>
                <a:ea typeface="Cranberry"/>
                <a:cs typeface="Cranberry"/>
                <a:sym typeface="Cranberry"/>
              </a:rPr>
              <a:t>3</a:t>
            </a:r>
          </a:p>
        </p:txBody>
      </p:sp>
      <p:sp>
        <p:nvSpPr>
          <p:cNvPr id="25" name="Freeform 18">
            <a:extLst>
              <a:ext uri="{FF2B5EF4-FFF2-40B4-BE49-F238E27FC236}">
                <a16:creationId xmlns:a16="http://schemas.microsoft.com/office/drawing/2014/main" id="{2F3F29BE-CE7F-59FA-4015-BAB229540B3C}"/>
              </a:ext>
            </a:extLst>
          </p:cNvPr>
          <p:cNvSpPr/>
          <p:nvPr/>
        </p:nvSpPr>
        <p:spPr>
          <a:xfrm>
            <a:off x="1219200" y="2769858"/>
            <a:ext cx="15925800" cy="6014193"/>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4" name="مربع نص 23">
            <a:extLst>
              <a:ext uri="{FF2B5EF4-FFF2-40B4-BE49-F238E27FC236}">
                <a16:creationId xmlns:a16="http://schemas.microsoft.com/office/drawing/2014/main" id="{07564362-FFCC-F6FF-8AF0-2A7D6DDBE5ED}"/>
              </a:ext>
            </a:extLst>
          </p:cNvPr>
          <p:cNvSpPr txBox="1"/>
          <p:nvPr/>
        </p:nvSpPr>
        <p:spPr>
          <a:xfrm>
            <a:off x="2222698" y="3525645"/>
            <a:ext cx="13340341" cy="3703001"/>
          </a:xfrm>
          <a:prstGeom prst="rect">
            <a:avLst/>
          </a:prstGeom>
          <a:noFill/>
        </p:spPr>
        <p:txBody>
          <a:bodyPr wrap="square">
            <a:spAutoFit/>
          </a:bodyPr>
          <a:lstStyle/>
          <a:p>
            <a:pPr algn="ctr" rtl="1">
              <a:lnSpc>
                <a:spcPct val="150000"/>
              </a:lnSpc>
            </a:pPr>
            <a:r>
              <a:rPr lang="ar-KW"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يقصد به شحن النفس </a:t>
            </a:r>
            <a:r>
              <a:rPr lang="en-GB"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motivation-Self</a:t>
            </a:r>
            <a:r>
              <a:rPr lang="ar-KW"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وتقوية مشاعرك وأحاسيسك الداخلية التي تقودك إلى تحقيق أهدافك أو تسهل عليك القيام بها. </a:t>
            </a:r>
          </a:p>
        </p:txBody>
      </p:sp>
      <p:sp>
        <p:nvSpPr>
          <p:cNvPr id="26" name="TextBox 4">
            <a:extLst>
              <a:ext uri="{FF2B5EF4-FFF2-40B4-BE49-F238E27FC236}">
                <a16:creationId xmlns:a16="http://schemas.microsoft.com/office/drawing/2014/main" id="{CF352A2A-953C-62F2-53BC-A09029CE8F65}"/>
              </a:ext>
            </a:extLst>
          </p:cNvPr>
          <p:cNvSpPr txBox="1"/>
          <p:nvPr/>
        </p:nvSpPr>
        <p:spPr>
          <a:xfrm>
            <a:off x="3516882" y="516051"/>
            <a:ext cx="12385711" cy="2031325"/>
          </a:xfrm>
          <a:prstGeom prst="rect">
            <a:avLst/>
          </a:prstGeom>
        </p:spPr>
        <p:txBody>
          <a:bodyPr wrap="square" lIns="0" tIns="0" rIns="0" bIns="0" rtlCol="0" anchor="t">
            <a:spAutoFit/>
          </a:bodyPr>
          <a:lstStyle/>
          <a:p>
            <a:pPr algn="ctr">
              <a:lnSpc>
                <a:spcPct val="150000"/>
              </a:lnSpc>
            </a:pPr>
            <a:r>
              <a:rPr lang="ar-KW" sz="9600" dirty="0">
                <a:solidFill>
                  <a:srgbClr val="0070C0"/>
                </a:solidFill>
                <a:latin typeface="ALMAS" panose="020B0503020002020004" pitchFamily="34" charset="0"/>
                <a:ea typeface="Beauty Salon Sans"/>
                <a:cs typeface="ALMAS" panose="020B0503020002020004" pitchFamily="34" charset="0"/>
                <a:sym typeface="Beauty Salon Sans"/>
              </a:rPr>
              <a:t>مفهوم التحفيز الذاتي </a:t>
            </a:r>
            <a:endParaRPr lang="en-US" sz="9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16" name="TextBox 16"/>
          <p:cNvSpPr txBox="1"/>
          <p:nvPr/>
        </p:nvSpPr>
        <p:spPr>
          <a:xfrm>
            <a:off x="3136609" y="6153514"/>
            <a:ext cx="1661418" cy="682625"/>
          </a:xfrm>
          <a:prstGeom prst="rect">
            <a:avLst/>
          </a:prstGeom>
        </p:spPr>
        <p:txBody>
          <a:bodyPr lIns="0" tIns="0" rIns="0" bIns="0" rtlCol="0" anchor="t">
            <a:spAutoFit/>
          </a:bodyPr>
          <a:lstStyle/>
          <a:p>
            <a:pPr marL="0" lvl="1" indent="0" algn="ctr">
              <a:lnSpc>
                <a:spcPts val="4000"/>
              </a:lnSpc>
              <a:spcBef>
                <a:spcPct val="0"/>
              </a:spcBef>
            </a:pPr>
            <a:r>
              <a:rPr lang="en-US" sz="5000" dirty="0">
                <a:solidFill>
                  <a:srgbClr val="FFFFFF"/>
                </a:solidFill>
                <a:latin typeface="Cranberry"/>
                <a:ea typeface="Cranberry"/>
                <a:cs typeface="Cranberry"/>
                <a:sym typeface="Cranberry"/>
              </a:rPr>
              <a:t>3</a:t>
            </a:r>
          </a:p>
        </p:txBody>
      </p:sp>
      <p:grpSp>
        <p:nvGrpSpPr>
          <p:cNvPr id="2" name="مجموعة 1">
            <a:extLst>
              <a:ext uri="{FF2B5EF4-FFF2-40B4-BE49-F238E27FC236}">
                <a16:creationId xmlns:a16="http://schemas.microsoft.com/office/drawing/2014/main" id="{1D3B434E-2B24-50FD-4DC8-FFCBF82F2B06}"/>
              </a:ext>
            </a:extLst>
          </p:cNvPr>
          <p:cNvGrpSpPr/>
          <p:nvPr/>
        </p:nvGrpSpPr>
        <p:grpSpPr>
          <a:xfrm>
            <a:off x="1181100" y="3204231"/>
            <a:ext cx="15925800" cy="2421271"/>
            <a:chOff x="1219200" y="3450861"/>
            <a:chExt cx="15925800" cy="2421271"/>
          </a:xfrm>
        </p:grpSpPr>
        <p:sp>
          <p:nvSpPr>
            <p:cNvPr id="25" name="Freeform 18">
              <a:extLst>
                <a:ext uri="{FF2B5EF4-FFF2-40B4-BE49-F238E27FC236}">
                  <a16:creationId xmlns:a16="http://schemas.microsoft.com/office/drawing/2014/main" id="{2F3F29BE-CE7F-59FA-4015-BAB229540B3C}"/>
                </a:ext>
              </a:extLst>
            </p:cNvPr>
            <p:cNvSpPr/>
            <p:nvPr/>
          </p:nvSpPr>
          <p:spPr>
            <a:xfrm>
              <a:off x="1219200" y="3450861"/>
              <a:ext cx="15925800" cy="2421271"/>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4" name="مربع نص 23">
              <a:extLst>
                <a:ext uri="{FF2B5EF4-FFF2-40B4-BE49-F238E27FC236}">
                  <a16:creationId xmlns:a16="http://schemas.microsoft.com/office/drawing/2014/main" id="{07564362-FFCC-F6FF-8AF0-2A7D6DDBE5ED}"/>
                </a:ext>
              </a:extLst>
            </p:cNvPr>
            <p:cNvSpPr txBox="1"/>
            <p:nvPr/>
          </p:nvSpPr>
          <p:spPr>
            <a:xfrm>
              <a:off x="2330971" y="3620675"/>
              <a:ext cx="13340341" cy="2018694"/>
            </a:xfrm>
            <a:prstGeom prst="rect">
              <a:avLst/>
            </a:prstGeom>
            <a:noFill/>
          </p:spPr>
          <p:txBody>
            <a:bodyPr wrap="square">
              <a:spAutoFit/>
            </a:bodyPr>
            <a:lstStyle/>
            <a:p>
              <a:pPr algn="ctr" rtl="1">
                <a:lnSpc>
                  <a:spcPct val="150000"/>
                </a:lnSpc>
              </a:pPr>
              <a:r>
                <a:rPr lang="ar-KW"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التحفيز الذاتي يشحن قدرات الفرد و يقوي احساسه و طاقته الداخلية للوصول الى تحقيق أهدافه</a:t>
              </a:r>
            </a:p>
          </p:txBody>
        </p:sp>
      </p:grpSp>
      <p:sp>
        <p:nvSpPr>
          <p:cNvPr id="26" name="TextBox 4">
            <a:extLst>
              <a:ext uri="{FF2B5EF4-FFF2-40B4-BE49-F238E27FC236}">
                <a16:creationId xmlns:a16="http://schemas.microsoft.com/office/drawing/2014/main" id="{CF352A2A-953C-62F2-53BC-A09029CE8F65}"/>
              </a:ext>
            </a:extLst>
          </p:cNvPr>
          <p:cNvSpPr txBox="1"/>
          <p:nvPr/>
        </p:nvSpPr>
        <p:spPr>
          <a:xfrm>
            <a:off x="1128283" y="1002796"/>
            <a:ext cx="15503605" cy="1862048"/>
          </a:xfrm>
          <a:prstGeom prst="rect">
            <a:avLst/>
          </a:prstGeom>
        </p:spPr>
        <p:txBody>
          <a:bodyPr wrap="square" lIns="0" tIns="0" rIns="0" bIns="0" rtlCol="0" anchor="t">
            <a:spAutoFit/>
          </a:bodyPr>
          <a:lstStyle/>
          <a:p>
            <a:pPr algn="ctr">
              <a:lnSpc>
                <a:spcPct val="150000"/>
              </a:lnSpc>
            </a:pPr>
            <a:r>
              <a:rPr lang="ar-KW" sz="8800" dirty="0">
                <a:solidFill>
                  <a:srgbClr val="0070C0"/>
                </a:solidFill>
                <a:latin typeface="ALMAS" panose="020B0503020002020004" pitchFamily="34" charset="0"/>
                <a:ea typeface="Beauty Salon Sans"/>
                <a:cs typeface="ALMAS" panose="020B0503020002020004" pitchFamily="34" charset="0"/>
                <a:sym typeface="Beauty Salon Sans"/>
              </a:rPr>
              <a:t>أهمية التحفيز في رفع قيمة الذات</a:t>
            </a:r>
            <a:endParaRPr lang="en-US" sz="8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grpSp>
        <p:nvGrpSpPr>
          <p:cNvPr id="6" name="مجموعة 5">
            <a:extLst>
              <a:ext uri="{FF2B5EF4-FFF2-40B4-BE49-F238E27FC236}">
                <a16:creationId xmlns:a16="http://schemas.microsoft.com/office/drawing/2014/main" id="{A2F0B227-25CF-C98C-FBE6-807A9CA75834}"/>
              </a:ext>
            </a:extLst>
          </p:cNvPr>
          <p:cNvGrpSpPr/>
          <p:nvPr/>
        </p:nvGrpSpPr>
        <p:grpSpPr>
          <a:xfrm>
            <a:off x="1061975" y="6006478"/>
            <a:ext cx="15925800" cy="2421271"/>
            <a:chOff x="1219200" y="3450861"/>
            <a:chExt cx="15925800" cy="2421271"/>
          </a:xfrm>
        </p:grpSpPr>
        <p:sp>
          <p:nvSpPr>
            <p:cNvPr id="10" name="Freeform 18">
              <a:extLst>
                <a:ext uri="{FF2B5EF4-FFF2-40B4-BE49-F238E27FC236}">
                  <a16:creationId xmlns:a16="http://schemas.microsoft.com/office/drawing/2014/main" id="{0982D205-F9A5-8110-419F-5235928798DD}"/>
                </a:ext>
              </a:extLst>
            </p:cNvPr>
            <p:cNvSpPr/>
            <p:nvPr/>
          </p:nvSpPr>
          <p:spPr>
            <a:xfrm>
              <a:off x="1219200" y="3450861"/>
              <a:ext cx="15925800" cy="2421271"/>
            </a:xfrm>
            <a:custGeom>
              <a:avLst/>
              <a:gdLst/>
              <a:ahLst/>
              <a:cxnLst/>
              <a:rect l="l" t="t" r="r" b="b"/>
              <a:pathLst>
                <a:path w="6387625" h="1753693">
                  <a:moveTo>
                    <a:pt x="0" y="0"/>
                  </a:moveTo>
                  <a:lnTo>
                    <a:pt x="6387625" y="0"/>
                  </a:lnTo>
                  <a:lnTo>
                    <a:pt x="6387625" y="1753693"/>
                  </a:lnTo>
                  <a:lnTo>
                    <a:pt x="0" y="175369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1" name="مربع نص 10">
              <a:extLst>
                <a:ext uri="{FF2B5EF4-FFF2-40B4-BE49-F238E27FC236}">
                  <a16:creationId xmlns:a16="http://schemas.microsoft.com/office/drawing/2014/main" id="{3E1626D4-983A-567C-4929-608535A8E2AB}"/>
                </a:ext>
              </a:extLst>
            </p:cNvPr>
            <p:cNvSpPr txBox="1"/>
            <p:nvPr/>
          </p:nvSpPr>
          <p:spPr>
            <a:xfrm>
              <a:off x="2313717" y="3948876"/>
              <a:ext cx="13340341" cy="1003031"/>
            </a:xfrm>
            <a:prstGeom prst="rect">
              <a:avLst/>
            </a:prstGeom>
            <a:noFill/>
          </p:spPr>
          <p:txBody>
            <a:bodyPr wrap="square">
              <a:spAutoFit/>
            </a:bodyPr>
            <a:lstStyle/>
            <a:p>
              <a:pPr algn="ctr" rtl="1">
                <a:lnSpc>
                  <a:spcPct val="150000"/>
                </a:lnSpc>
              </a:pPr>
              <a:r>
                <a:rPr lang="ar-KW"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التحفيز الذاتي يقود الى تحقيق النجاح و زيادة إنتاجية الأفراد</a:t>
              </a:r>
            </a:p>
          </p:txBody>
        </p:sp>
      </p:grpSp>
    </p:spTree>
    <p:extLst>
      <p:ext uri="{BB962C8B-B14F-4D97-AF65-F5344CB8AC3E}">
        <p14:creationId xmlns:p14="http://schemas.microsoft.com/office/powerpoint/2010/main" val="362803688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grpSp>
        <p:nvGrpSpPr>
          <p:cNvPr id="3" name="Group 3"/>
          <p:cNvGrpSpPr/>
          <p:nvPr/>
        </p:nvGrpSpPr>
        <p:grpSpPr>
          <a:xfrm rot="737582">
            <a:off x="-5424441" y="3796775"/>
            <a:ext cx="10375916" cy="8635185"/>
            <a:chOff x="0" y="0"/>
            <a:chExt cx="2732752" cy="2274287"/>
          </a:xfrm>
        </p:grpSpPr>
        <p:sp>
          <p:nvSpPr>
            <p:cNvPr id="4" name="Freeform 4"/>
            <p:cNvSpPr/>
            <p:nvPr/>
          </p:nvSpPr>
          <p:spPr>
            <a:xfrm>
              <a:off x="0" y="0"/>
              <a:ext cx="2732752" cy="2274288"/>
            </a:xfrm>
            <a:custGeom>
              <a:avLst/>
              <a:gdLst/>
              <a:ahLst/>
              <a:cxnLst/>
              <a:rect l="l" t="t" r="r" b="b"/>
              <a:pathLst>
                <a:path w="2732752" h="2274288">
                  <a:moveTo>
                    <a:pt x="0" y="0"/>
                  </a:moveTo>
                  <a:lnTo>
                    <a:pt x="2732752" y="0"/>
                  </a:lnTo>
                  <a:lnTo>
                    <a:pt x="2732752" y="2274288"/>
                  </a:lnTo>
                  <a:lnTo>
                    <a:pt x="0" y="2274288"/>
                  </a:lnTo>
                  <a:close/>
                </a:path>
              </a:pathLst>
            </a:custGeom>
            <a:solidFill>
              <a:srgbClr val="AED4DA"/>
            </a:solidFill>
          </p:spPr>
          <p:txBody>
            <a:bodyPr/>
            <a:lstStyle/>
            <a:p>
              <a:endParaRPr lang="en-GB"/>
            </a:p>
          </p:txBody>
        </p:sp>
        <p:sp>
          <p:nvSpPr>
            <p:cNvPr id="5" name="TextBox 5"/>
            <p:cNvSpPr txBox="1"/>
            <p:nvPr/>
          </p:nvSpPr>
          <p:spPr>
            <a:xfrm>
              <a:off x="0" y="-38100"/>
              <a:ext cx="2732752" cy="231238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rot="1202047">
            <a:off x="12163630" y="-3610760"/>
            <a:ext cx="8070263" cy="9261909"/>
            <a:chOff x="0" y="0"/>
            <a:chExt cx="2125501" cy="2439351"/>
          </a:xfrm>
        </p:grpSpPr>
        <p:sp>
          <p:nvSpPr>
            <p:cNvPr id="8" name="Freeform 8"/>
            <p:cNvSpPr/>
            <p:nvPr/>
          </p:nvSpPr>
          <p:spPr>
            <a:xfrm>
              <a:off x="0" y="0"/>
              <a:ext cx="2125501" cy="2439351"/>
            </a:xfrm>
            <a:custGeom>
              <a:avLst/>
              <a:gdLst/>
              <a:ahLst/>
              <a:cxnLst/>
              <a:rect l="l" t="t" r="r" b="b"/>
              <a:pathLst>
                <a:path w="2125501" h="2439351">
                  <a:moveTo>
                    <a:pt x="0" y="0"/>
                  </a:moveTo>
                  <a:lnTo>
                    <a:pt x="2125501" y="0"/>
                  </a:lnTo>
                  <a:lnTo>
                    <a:pt x="2125501" y="2439351"/>
                  </a:lnTo>
                  <a:lnTo>
                    <a:pt x="0" y="2439351"/>
                  </a:lnTo>
                  <a:close/>
                </a:path>
              </a:pathLst>
            </a:custGeom>
            <a:solidFill>
              <a:srgbClr val="C8B3EE"/>
            </a:solidFill>
          </p:spPr>
          <p:txBody>
            <a:bodyPr/>
            <a:lstStyle/>
            <a:p>
              <a:endParaRPr lang="en-GB"/>
            </a:p>
          </p:txBody>
        </p:sp>
        <p:sp>
          <p:nvSpPr>
            <p:cNvPr id="9" name="TextBox 9"/>
            <p:cNvSpPr txBox="1"/>
            <p:nvPr/>
          </p:nvSpPr>
          <p:spPr>
            <a:xfrm>
              <a:off x="0" y="-38100"/>
              <a:ext cx="2125501" cy="247745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2931082" y="353372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4111466" y="559393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Freeform 16"/>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Freeform 17"/>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9" name="TextBox 4">
            <a:extLst>
              <a:ext uri="{FF2B5EF4-FFF2-40B4-BE49-F238E27FC236}">
                <a16:creationId xmlns:a16="http://schemas.microsoft.com/office/drawing/2014/main" id="{F05048D5-681D-AC8D-3D84-2634C2A35B69}"/>
              </a:ext>
            </a:extLst>
          </p:cNvPr>
          <p:cNvSpPr txBox="1"/>
          <p:nvPr/>
        </p:nvSpPr>
        <p:spPr>
          <a:xfrm>
            <a:off x="2078304" y="1533554"/>
            <a:ext cx="12385711" cy="6105518"/>
          </a:xfrm>
          <a:prstGeom prst="rect">
            <a:avLst/>
          </a:prstGeom>
        </p:spPr>
        <p:txBody>
          <a:bodyPr wrap="square" lIns="0" tIns="0" rIns="0" bIns="0" rtlCol="0" anchor="t">
            <a:spAutoFit/>
          </a:bodyPr>
          <a:lstStyle/>
          <a:p>
            <a:pPr algn="ctr">
              <a:lnSpc>
                <a:spcPct val="150000"/>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أنواع </a:t>
            </a:r>
          </a:p>
          <a:p>
            <a:pPr algn="ctr">
              <a:lnSpc>
                <a:spcPct val="150000"/>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التحفيز</a:t>
            </a:r>
            <a:endParaRPr lang="en-US" sz="13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78966932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dirty="0"/>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28" name="TextBox 4">
            <a:extLst>
              <a:ext uri="{FF2B5EF4-FFF2-40B4-BE49-F238E27FC236}">
                <a16:creationId xmlns:a16="http://schemas.microsoft.com/office/drawing/2014/main" id="{ED8ADECE-5A20-5A30-22B0-FF06F17C8F2C}"/>
              </a:ext>
            </a:extLst>
          </p:cNvPr>
          <p:cNvSpPr txBox="1"/>
          <p:nvPr/>
        </p:nvSpPr>
        <p:spPr>
          <a:xfrm>
            <a:off x="3204968" y="365236"/>
            <a:ext cx="12385711" cy="2031325"/>
          </a:xfrm>
          <a:prstGeom prst="rect">
            <a:avLst/>
          </a:prstGeom>
        </p:spPr>
        <p:txBody>
          <a:bodyPr wrap="square" lIns="0" tIns="0" rIns="0" bIns="0" rtlCol="0" anchor="t">
            <a:spAutoFit/>
          </a:bodyPr>
          <a:lstStyle/>
          <a:p>
            <a:pPr algn="ctr">
              <a:lnSpc>
                <a:spcPct val="150000"/>
              </a:lnSpc>
            </a:pPr>
            <a:r>
              <a:rPr lang="ar-KW" sz="9600" dirty="0">
                <a:solidFill>
                  <a:srgbClr val="0070C0"/>
                </a:solidFill>
                <a:latin typeface="ALMAS" panose="020B0503020002020004" pitchFamily="34" charset="0"/>
                <a:ea typeface="Beauty Salon Sans"/>
                <a:cs typeface="ALMAS" panose="020B0503020002020004" pitchFamily="34" charset="0"/>
                <a:sym typeface="Beauty Salon Sans"/>
              </a:rPr>
              <a:t>أنواع التحفيز</a:t>
            </a:r>
            <a:endParaRPr lang="en-US" sz="9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grpSp>
        <p:nvGrpSpPr>
          <p:cNvPr id="36" name="مجموعة 35">
            <a:extLst>
              <a:ext uri="{FF2B5EF4-FFF2-40B4-BE49-F238E27FC236}">
                <a16:creationId xmlns:a16="http://schemas.microsoft.com/office/drawing/2014/main" id="{6CC10433-27BD-C6DA-8424-643EBE259440}"/>
              </a:ext>
            </a:extLst>
          </p:cNvPr>
          <p:cNvGrpSpPr/>
          <p:nvPr/>
        </p:nvGrpSpPr>
        <p:grpSpPr>
          <a:xfrm>
            <a:off x="9542827" y="2831870"/>
            <a:ext cx="6403018" cy="5520611"/>
            <a:chOff x="9542827" y="2831870"/>
            <a:chExt cx="6403018" cy="5520611"/>
          </a:xfrm>
        </p:grpSpPr>
        <p:grpSp>
          <p:nvGrpSpPr>
            <p:cNvPr id="18" name="Group 18"/>
            <p:cNvGrpSpPr/>
            <p:nvPr/>
          </p:nvGrpSpPr>
          <p:grpSpPr>
            <a:xfrm>
              <a:off x="9752145" y="2831870"/>
              <a:ext cx="6193699" cy="5520611"/>
              <a:chOff x="0" y="0"/>
              <a:chExt cx="1500952" cy="1467653"/>
            </a:xfrm>
          </p:grpSpPr>
          <p:sp>
            <p:nvSpPr>
              <p:cNvPr id="19" name="Freeform 19"/>
              <p:cNvSpPr/>
              <p:nvPr/>
            </p:nvSpPr>
            <p:spPr>
              <a:xfrm>
                <a:off x="0" y="0"/>
                <a:ext cx="1500952" cy="1467653"/>
              </a:xfrm>
              <a:custGeom>
                <a:avLst/>
                <a:gdLst/>
                <a:ahLst/>
                <a:cxnLst/>
                <a:rect l="l" t="t" r="r" b="b"/>
                <a:pathLst>
                  <a:path w="1500952" h="1467653">
                    <a:moveTo>
                      <a:pt x="69934" y="0"/>
                    </a:moveTo>
                    <a:lnTo>
                      <a:pt x="1431018" y="0"/>
                    </a:lnTo>
                    <a:cubicBezTo>
                      <a:pt x="1469641" y="0"/>
                      <a:pt x="1500952" y="31311"/>
                      <a:pt x="1500952" y="69934"/>
                    </a:cubicBezTo>
                    <a:lnTo>
                      <a:pt x="1500952" y="1397719"/>
                    </a:lnTo>
                    <a:cubicBezTo>
                      <a:pt x="1500952" y="1436343"/>
                      <a:pt x="1469641" y="1467653"/>
                      <a:pt x="1431018" y="1467653"/>
                    </a:cubicBezTo>
                    <a:lnTo>
                      <a:pt x="69934" y="1467653"/>
                    </a:lnTo>
                    <a:cubicBezTo>
                      <a:pt x="31311" y="1467653"/>
                      <a:pt x="0" y="1436343"/>
                      <a:pt x="0" y="1397719"/>
                    </a:cubicBezTo>
                    <a:lnTo>
                      <a:pt x="0" y="69934"/>
                    </a:lnTo>
                    <a:cubicBezTo>
                      <a:pt x="0" y="31311"/>
                      <a:pt x="31311" y="0"/>
                      <a:pt x="69934" y="0"/>
                    </a:cubicBezTo>
                    <a:close/>
                  </a:path>
                </a:pathLst>
              </a:custGeom>
              <a:solidFill>
                <a:srgbClr val="F6C6FA"/>
              </a:solidFill>
              <a:ln w="38100" cap="rnd">
                <a:solidFill>
                  <a:srgbClr val="000000"/>
                </a:solidFill>
                <a:prstDash val="solid"/>
                <a:round/>
              </a:ln>
            </p:spPr>
            <p:txBody>
              <a:bodyPr/>
              <a:lstStyle/>
              <a:p>
                <a:endParaRPr lang="en-GB"/>
              </a:p>
            </p:txBody>
          </p:sp>
          <p:sp>
            <p:nvSpPr>
              <p:cNvPr id="20" name="TextBox 20"/>
              <p:cNvSpPr txBox="1"/>
              <p:nvPr/>
            </p:nvSpPr>
            <p:spPr>
              <a:xfrm>
                <a:off x="0" y="-38100"/>
                <a:ext cx="1500952" cy="1505753"/>
              </a:xfrm>
              <a:prstGeom prst="rect">
                <a:avLst/>
              </a:prstGeom>
            </p:spPr>
            <p:txBody>
              <a:bodyPr lIns="50800" tIns="50800" rIns="50800" bIns="50800" rtlCol="0" anchor="ctr"/>
              <a:lstStyle/>
              <a:p>
                <a:pPr algn="ctr">
                  <a:lnSpc>
                    <a:spcPts val="2659"/>
                  </a:lnSpc>
                </a:pPr>
                <a:endParaRPr/>
              </a:p>
            </p:txBody>
          </p:sp>
        </p:grpSp>
        <p:grpSp>
          <p:nvGrpSpPr>
            <p:cNvPr id="23" name="Group 23"/>
            <p:cNvGrpSpPr/>
            <p:nvPr/>
          </p:nvGrpSpPr>
          <p:grpSpPr>
            <a:xfrm>
              <a:off x="11262671" y="2831870"/>
              <a:ext cx="4683174" cy="5520611"/>
              <a:chOff x="0" y="0"/>
              <a:chExt cx="812800" cy="958144"/>
            </a:xfrm>
          </p:grpSpPr>
          <p:sp>
            <p:nvSpPr>
              <p:cNvPr id="24" name="Freeform 24"/>
              <p:cNvSpPr/>
              <p:nvPr/>
            </p:nvSpPr>
            <p:spPr>
              <a:xfrm>
                <a:off x="0" y="0"/>
                <a:ext cx="812800" cy="958144"/>
              </a:xfrm>
              <a:custGeom>
                <a:avLst/>
                <a:gdLst/>
                <a:ahLst/>
                <a:cxnLst/>
                <a:rect l="l" t="t" r="r" b="b"/>
                <a:pathLst>
                  <a:path w="812800" h="958144">
                    <a:moveTo>
                      <a:pt x="0" y="0"/>
                    </a:moveTo>
                    <a:lnTo>
                      <a:pt x="812800" y="0"/>
                    </a:lnTo>
                    <a:lnTo>
                      <a:pt x="812800" y="958144"/>
                    </a:lnTo>
                    <a:lnTo>
                      <a:pt x="0" y="958144"/>
                    </a:lnTo>
                    <a:close/>
                  </a:path>
                </a:pathLst>
              </a:custGeom>
              <a:solidFill>
                <a:srgbClr val="FFF39B"/>
              </a:solidFill>
              <a:ln w="38100" cap="sq">
                <a:solidFill>
                  <a:srgbClr val="000000"/>
                </a:solidFill>
                <a:prstDash val="solid"/>
                <a:miter/>
              </a:ln>
            </p:spPr>
            <p:txBody>
              <a:bodyPr/>
              <a:lstStyle/>
              <a:p>
                <a:endParaRPr lang="en-GB"/>
              </a:p>
            </p:txBody>
          </p:sp>
          <p:sp>
            <p:nvSpPr>
              <p:cNvPr id="25" name="TextBox 25"/>
              <p:cNvSpPr txBox="1"/>
              <p:nvPr/>
            </p:nvSpPr>
            <p:spPr>
              <a:xfrm>
                <a:off x="0" y="-38100"/>
                <a:ext cx="812800" cy="996244"/>
              </a:xfrm>
              <a:prstGeom prst="rect">
                <a:avLst/>
              </a:prstGeom>
            </p:spPr>
            <p:txBody>
              <a:bodyPr lIns="50800" tIns="50800" rIns="50800" bIns="50800" rtlCol="0" anchor="ctr"/>
              <a:lstStyle/>
              <a:p>
                <a:pPr algn="ctr">
                  <a:lnSpc>
                    <a:spcPts val="2659"/>
                  </a:lnSpc>
                </a:pPr>
                <a:endParaRPr/>
              </a:p>
            </p:txBody>
          </p:sp>
        </p:grpSp>
        <p:sp>
          <p:nvSpPr>
            <p:cNvPr id="30" name="مربع نص 29">
              <a:extLst>
                <a:ext uri="{FF2B5EF4-FFF2-40B4-BE49-F238E27FC236}">
                  <a16:creationId xmlns:a16="http://schemas.microsoft.com/office/drawing/2014/main" id="{0DB19803-723C-D74B-9FA5-C3A261B7E22A}"/>
                </a:ext>
              </a:extLst>
            </p:cNvPr>
            <p:cNvSpPr txBox="1"/>
            <p:nvPr/>
          </p:nvSpPr>
          <p:spPr>
            <a:xfrm>
              <a:off x="11288060" y="3533721"/>
              <a:ext cx="4331115" cy="4154984"/>
            </a:xfrm>
            <a:prstGeom prst="rect">
              <a:avLst/>
            </a:prstGeom>
            <a:noFill/>
          </p:spPr>
          <p:txBody>
            <a:bodyPr wrap="square">
              <a:spAutoFit/>
            </a:bodyPr>
            <a:lstStyle/>
            <a:p>
              <a:pPr algn="ctr"/>
              <a:r>
                <a:rPr lang="ar-KW" sz="4400" b="1" i="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هو الدافع الذي ينبع من داخلنا ويشحن النفس بالمشاعر والطاقة الإيجابية للوصول للهدف وتحقيق النجاح</a:t>
              </a:r>
              <a:endParaRPr lang="en-GB"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1" name="TextBox 4">
              <a:extLst>
                <a:ext uri="{FF2B5EF4-FFF2-40B4-BE49-F238E27FC236}">
                  <a16:creationId xmlns:a16="http://schemas.microsoft.com/office/drawing/2014/main" id="{68601D90-4637-855F-19C3-DF3749B92857}"/>
                </a:ext>
              </a:extLst>
            </p:cNvPr>
            <p:cNvSpPr txBox="1"/>
            <p:nvPr/>
          </p:nvSpPr>
          <p:spPr>
            <a:xfrm rot="16200000">
              <a:off x="7762702" y="4830428"/>
              <a:ext cx="5083744" cy="1523494"/>
            </a:xfrm>
            <a:prstGeom prst="rect">
              <a:avLst/>
            </a:prstGeom>
          </p:spPr>
          <p:txBody>
            <a:bodyPr wrap="square" lIns="0" tIns="0" rIns="0" bIns="0" rtlCol="0" anchor="t">
              <a:spAutoFit/>
            </a:bodyPr>
            <a:lstStyle/>
            <a:p>
              <a:pPr algn="ctr">
                <a:lnSpc>
                  <a:spcPct val="150000"/>
                </a:lnSpc>
              </a:pPr>
              <a:r>
                <a:rPr lang="ar-KW" sz="7200" dirty="0">
                  <a:solidFill>
                    <a:srgbClr val="0070C0"/>
                  </a:solidFill>
                  <a:latin typeface="Calibri" panose="020F0502020204030204" pitchFamily="34" charset="0"/>
                  <a:ea typeface="Calibri" panose="020F0502020204030204" pitchFamily="34" charset="0"/>
                  <a:cs typeface="Calibri" panose="020F0502020204030204" pitchFamily="34" charset="0"/>
                  <a:sym typeface="Beauty Salon Sans"/>
                </a:rPr>
                <a:t>تحفيز داخلي</a:t>
              </a:r>
              <a:endParaRPr lang="en-US" sz="7200" dirty="0">
                <a:solidFill>
                  <a:srgbClr val="0070C0"/>
                </a:solidFill>
                <a:latin typeface="Calibri" panose="020F0502020204030204" pitchFamily="34" charset="0"/>
                <a:ea typeface="Calibri" panose="020F0502020204030204" pitchFamily="34" charset="0"/>
                <a:cs typeface="Calibri" panose="020F0502020204030204" pitchFamily="34" charset="0"/>
                <a:sym typeface="Beauty Salon Sans"/>
              </a:endParaRPr>
            </a:p>
          </p:txBody>
        </p:sp>
      </p:grpSp>
      <p:grpSp>
        <p:nvGrpSpPr>
          <p:cNvPr id="37" name="مجموعة 36">
            <a:extLst>
              <a:ext uri="{FF2B5EF4-FFF2-40B4-BE49-F238E27FC236}">
                <a16:creationId xmlns:a16="http://schemas.microsoft.com/office/drawing/2014/main" id="{934AC61D-3A1D-DDA6-0120-A2B73110BFAA}"/>
              </a:ext>
            </a:extLst>
          </p:cNvPr>
          <p:cNvGrpSpPr/>
          <p:nvPr/>
        </p:nvGrpSpPr>
        <p:grpSpPr>
          <a:xfrm>
            <a:off x="2312630" y="2831870"/>
            <a:ext cx="6360057" cy="5632311"/>
            <a:chOff x="2312630" y="2831870"/>
            <a:chExt cx="6360057" cy="5632311"/>
          </a:xfrm>
        </p:grpSpPr>
        <p:grpSp>
          <p:nvGrpSpPr>
            <p:cNvPr id="10" name="Group 10"/>
            <p:cNvGrpSpPr/>
            <p:nvPr/>
          </p:nvGrpSpPr>
          <p:grpSpPr>
            <a:xfrm>
              <a:off x="2478989" y="2831870"/>
              <a:ext cx="6193698" cy="5520611"/>
              <a:chOff x="0" y="0"/>
              <a:chExt cx="1500952" cy="1467653"/>
            </a:xfrm>
          </p:grpSpPr>
          <p:sp>
            <p:nvSpPr>
              <p:cNvPr id="11" name="Freeform 11"/>
              <p:cNvSpPr/>
              <p:nvPr/>
            </p:nvSpPr>
            <p:spPr>
              <a:xfrm>
                <a:off x="0" y="0"/>
                <a:ext cx="1500952" cy="1467653"/>
              </a:xfrm>
              <a:custGeom>
                <a:avLst/>
                <a:gdLst/>
                <a:ahLst/>
                <a:cxnLst/>
                <a:rect l="l" t="t" r="r" b="b"/>
                <a:pathLst>
                  <a:path w="1500952" h="1467653">
                    <a:moveTo>
                      <a:pt x="69934" y="0"/>
                    </a:moveTo>
                    <a:lnTo>
                      <a:pt x="1431018" y="0"/>
                    </a:lnTo>
                    <a:cubicBezTo>
                      <a:pt x="1469641" y="0"/>
                      <a:pt x="1500952" y="31311"/>
                      <a:pt x="1500952" y="69934"/>
                    </a:cubicBezTo>
                    <a:lnTo>
                      <a:pt x="1500952" y="1397719"/>
                    </a:lnTo>
                    <a:cubicBezTo>
                      <a:pt x="1500952" y="1436343"/>
                      <a:pt x="1469641" y="1467653"/>
                      <a:pt x="1431018" y="1467653"/>
                    </a:cubicBezTo>
                    <a:lnTo>
                      <a:pt x="69934" y="1467653"/>
                    </a:lnTo>
                    <a:cubicBezTo>
                      <a:pt x="31311" y="1467653"/>
                      <a:pt x="0" y="1436343"/>
                      <a:pt x="0" y="1397719"/>
                    </a:cubicBezTo>
                    <a:lnTo>
                      <a:pt x="0" y="69934"/>
                    </a:lnTo>
                    <a:cubicBezTo>
                      <a:pt x="0" y="31311"/>
                      <a:pt x="31311" y="0"/>
                      <a:pt x="69934" y="0"/>
                    </a:cubicBezTo>
                    <a:close/>
                  </a:path>
                </a:pathLst>
              </a:custGeom>
              <a:solidFill>
                <a:srgbClr val="F6C6FA"/>
              </a:solidFill>
              <a:ln w="38100" cap="rnd">
                <a:solidFill>
                  <a:srgbClr val="000000"/>
                </a:solidFill>
                <a:prstDash val="solid"/>
                <a:round/>
              </a:ln>
            </p:spPr>
            <p:txBody>
              <a:bodyPr/>
              <a:lstStyle/>
              <a:p>
                <a:endParaRPr lang="en-GB"/>
              </a:p>
            </p:txBody>
          </p:sp>
          <p:sp>
            <p:nvSpPr>
              <p:cNvPr id="12" name="TextBox 12"/>
              <p:cNvSpPr txBox="1"/>
              <p:nvPr/>
            </p:nvSpPr>
            <p:spPr>
              <a:xfrm>
                <a:off x="0" y="-38100"/>
                <a:ext cx="1500952" cy="1505753"/>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3989512" y="2831870"/>
              <a:ext cx="4683174" cy="5520611"/>
              <a:chOff x="0" y="0"/>
              <a:chExt cx="812800" cy="958144"/>
            </a:xfrm>
          </p:grpSpPr>
          <p:sp>
            <p:nvSpPr>
              <p:cNvPr id="16" name="Freeform 16"/>
              <p:cNvSpPr/>
              <p:nvPr/>
            </p:nvSpPr>
            <p:spPr>
              <a:xfrm>
                <a:off x="0" y="0"/>
                <a:ext cx="812800" cy="958144"/>
              </a:xfrm>
              <a:custGeom>
                <a:avLst/>
                <a:gdLst/>
                <a:ahLst/>
                <a:cxnLst/>
                <a:rect l="l" t="t" r="r" b="b"/>
                <a:pathLst>
                  <a:path w="812800" h="958144">
                    <a:moveTo>
                      <a:pt x="0" y="0"/>
                    </a:moveTo>
                    <a:lnTo>
                      <a:pt x="812800" y="0"/>
                    </a:lnTo>
                    <a:lnTo>
                      <a:pt x="812800" y="958144"/>
                    </a:lnTo>
                    <a:lnTo>
                      <a:pt x="0" y="958144"/>
                    </a:lnTo>
                    <a:close/>
                  </a:path>
                </a:pathLst>
              </a:custGeom>
              <a:solidFill>
                <a:srgbClr val="FFF39B"/>
              </a:solidFill>
              <a:ln w="38100" cap="sq">
                <a:solidFill>
                  <a:srgbClr val="000000"/>
                </a:solidFill>
                <a:prstDash val="solid"/>
                <a:miter/>
              </a:ln>
            </p:spPr>
            <p:txBody>
              <a:bodyPr/>
              <a:lstStyle/>
              <a:p>
                <a:endParaRPr lang="en-GB"/>
              </a:p>
            </p:txBody>
          </p:sp>
          <p:sp>
            <p:nvSpPr>
              <p:cNvPr id="17" name="TextBox 17"/>
              <p:cNvSpPr txBox="1"/>
              <p:nvPr/>
            </p:nvSpPr>
            <p:spPr>
              <a:xfrm>
                <a:off x="0" y="-38100"/>
                <a:ext cx="812800" cy="996244"/>
              </a:xfrm>
              <a:prstGeom prst="rect">
                <a:avLst/>
              </a:prstGeom>
            </p:spPr>
            <p:txBody>
              <a:bodyPr lIns="50800" tIns="50800" rIns="50800" bIns="50800" rtlCol="0" anchor="ctr"/>
              <a:lstStyle/>
              <a:p>
                <a:pPr algn="ctr">
                  <a:lnSpc>
                    <a:spcPts val="2659"/>
                  </a:lnSpc>
                </a:pPr>
                <a:endParaRPr/>
              </a:p>
            </p:txBody>
          </p:sp>
        </p:grpSp>
        <p:sp>
          <p:nvSpPr>
            <p:cNvPr id="32" name="TextBox 4">
              <a:extLst>
                <a:ext uri="{FF2B5EF4-FFF2-40B4-BE49-F238E27FC236}">
                  <a16:creationId xmlns:a16="http://schemas.microsoft.com/office/drawing/2014/main" id="{1B3C2684-7322-C54E-65E9-C9C0D5D48F37}"/>
                </a:ext>
              </a:extLst>
            </p:cNvPr>
            <p:cNvSpPr txBox="1"/>
            <p:nvPr/>
          </p:nvSpPr>
          <p:spPr>
            <a:xfrm rot="16200000">
              <a:off x="532505" y="4648988"/>
              <a:ext cx="5083744" cy="1523494"/>
            </a:xfrm>
            <a:prstGeom prst="rect">
              <a:avLst/>
            </a:prstGeom>
          </p:spPr>
          <p:txBody>
            <a:bodyPr wrap="square" lIns="0" tIns="0" rIns="0" bIns="0" rtlCol="0" anchor="t">
              <a:spAutoFit/>
            </a:bodyPr>
            <a:lstStyle/>
            <a:p>
              <a:pPr algn="ctr">
                <a:lnSpc>
                  <a:spcPct val="150000"/>
                </a:lnSpc>
              </a:pPr>
              <a:r>
                <a:rPr lang="ar-KW" sz="7200" dirty="0">
                  <a:solidFill>
                    <a:srgbClr val="0070C0"/>
                  </a:solidFill>
                  <a:latin typeface="Calibri" panose="020F0502020204030204" pitchFamily="34" charset="0"/>
                  <a:ea typeface="Calibri" panose="020F0502020204030204" pitchFamily="34" charset="0"/>
                  <a:cs typeface="Calibri" panose="020F0502020204030204" pitchFamily="34" charset="0"/>
                  <a:sym typeface="Beauty Salon Sans"/>
                </a:rPr>
                <a:t>تحفيز خارجي</a:t>
              </a:r>
              <a:endParaRPr lang="en-US" sz="7200" dirty="0">
                <a:solidFill>
                  <a:srgbClr val="0070C0"/>
                </a:solidFill>
                <a:latin typeface="Calibri" panose="020F0502020204030204" pitchFamily="34" charset="0"/>
                <a:ea typeface="Calibri" panose="020F0502020204030204" pitchFamily="34" charset="0"/>
                <a:cs typeface="Calibri" panose="020F0502020204030204" pitchFamily="34" charset="0"/>
                <a:sym typeface="Beauty Salon Sans"/>
              </a:endParaRPr>
            </a:p>
          </p:txBody>
        </p:sp>
        <p:sp>
          <p:nvSpPr>
            <p:cNvPr id="34" name="مربع نص 33">
              <a:extLst>
                <a:ext uri="{FF2B5EF4-FFF2-40B4-BE49-F238E27FC236}">
                  <a16:creationId xmlns:a16="http://schemas.microsoft.com/office/drawing/2014/main" id="{FB68350C-5E52-76D6-6225-0200852C71F7}"/>
                </a:ext>
              </a:extLst>
            </p:cNvPr>
            <p:cNvSpPr txBox="1"/>
            <p:nvPr/>
          </p:nvSpPr>
          <p:spPr>
            <a:xfrm>
              <a:off x="4296419" y="2831870"/>
              <a:ext cx="4036878" cy="5632311"/>
            </a:xfrm>
            <a:prstGeom prst="rect">
              <a:avLst/>
            </a:prstGeom>
            <a:noFill/>
          </p:spPr>
          <p:txBody>
            <a:bodyPr wrap="square">
              <a:spAutoFit/>
            </a:bodyPr>
            <a:lstStyle/>
            <a:p>
              <a:pPr algn="ctr"/>
              <a:r>
                <a:rPr lang="ar-KW" sz="3600" b="1" i="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هو الدافع المستمد من الأشخاص المحيطين كأن يقوم شخصٌ ما بتحفيز شخصٍ آخر لإنجاز الهدف المطلوب، مثل التحفيز من الأصدقاء والزملاء وكبار السن في مكان العمل والزوج والأطفال وغيرهم للقيام بعمل ما</a:t>
              </a:r>
              <a:endParaRPr lang="en-GB"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5" name="Group 5"/>
          <p:cNvGrpSpPr/>
          <p:nvPr/>
        </p:nvGrpSpPr>
        <p:grpSpPr>
          <a:xfrm>
            <a:off x="1722537" y="2805928"/>
            <a:ext cx="14842926" cy="5572495"/>
            <a:chOff x="0" y="0"/>
            <a:chExt cx="3909248" cy="1467653"/>
          </a:xfrm>
        </p:grpSpPr>
        <p:sp>
          <p:nvSpPr>
            <p:cNvPr id="6" name="Freeform 6"/>
            <p:cNvSpPr/>
            <p:nvPr/>
          </p:nvSpPr>
          <p:spPr>
            <a:xfrm>
              <a:off x="0" y="0"/>
              <a:ext cx="3909248" cy="1467653"/>
            </a:xfrm>
            <a:custGeom>
              <a:avLst/>
              <a:gdLst/>
              <a:ahLst/>
              <a:cxnLst/>
              <a:rect l="l" t="t" r="r" b="b"/>
              <a:pathLst>
                <a:path w="3909248" h="1467653">
                  <a:moveTo>
                    <a:pt x="26601" y="0"/>
                  </a:moveTo>
                  <a:lnTo>
                    <a:pt x="3882647" y="0"/>
                  </a:lnTo>
                  <a:cubicBezTo>
                    <a:pt x="3889702" y="0"/>
                    <a:pt x="3896468" y="2803"/>
                    <a:pt x="3901457" y="7791"/>
                  </a:cubicBezTo>
                  <a:cubicBezTo>
                    <a:pt x="3906446" y="12780"/>
                    <a:pt x="3909248" y="19546"/>
                    <a:pt x="3909248" y="26601"/>
                  </a:cubicBezTo>
                  <a:lnTo>
                    <a:pt x="3909248" y="1441052"/>
                  </a:lnTo>
                  <a:cubicBezTo>
                    <a:pt x="3909248" y="1455743"/>
                    <a:pt x="3897338" y="1467653"/>
                    <a:pt x="3882647" y="1467653"/>
                  </a:cubicBezTo>
                  <a:lnTo>
                    <a:pt x="26601" y="1467653"/>
                  </a:lnTo>
                  <a:cubicBezTo>
                    <a:pt x="11910" y="1467653"/>
                    <a:pt x="0" y="1455743"/>
                    <a:pt x="0" y="1441052"/>
                  </a:cubicBezTo>
                  <a:lnTo>
                    <a:pt x="0" y="26601"/>
                  </a:lnTo>
                  <a:cubicBezTo>
                    <a:pt x="0" y="11910"/>
                    <a:pt x="11910" y="0"/>
                    <a:pt x="26601" y="0"/>
                  </a:cubicBezTo>
                  <a:close/>
                </a:path>
              </a:pathLst>
            </a:custGeom>
            <a:solidFill>
              <a:srgbClr val="FFF39B"/>
            </a:solidFill>
            <a:ln w="38100" cap="rnd">
              <a:solidFill>
                <a:srgbClr val="000000"/>
              </a:solidFill>
              <a:prstDash val="solid"/>
              <a:round/>
            </a:ln>
          </p:spPr>
          <p:txBody>
            <a:bodyPr/>
            <a:lstStyle/>
            <a:p>
              <a:endParaRPr lang="en-GB"/>
            </a:p>
          </p:txBody>
        </p:sp>
        <p:sp>
          <p:nvSpPr>
            <p:cNvPr id="7" name="TextBox 7"/>
            <p:cNvSpPr txBox="1"/>
            <p:nvPr/>
          </p:nvSpPr>
          <p:spPr>
            <a:xfrm>
              <a:off x="0" y="-38100"/>
              <a:ext cx="3909248" cy="1505753"/>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10" name="Freeform 10"/>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11" name="Freeform 11"/>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 name="Freeform 12"/>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23" name="TextBox 4">
            <a:extLst>
              <a:ext uri="{FF2B5EF4-FFF2-40B4-BE49-F238E27FC236}">
                <a16:creationId xmlns:a16="http://schemas.microsoft.com/office/drawing/2014/main" id="{D9FF253D-5AE2-2788-AF35-F433A77B8503}"/>
              </a:ext>
            </a:extLst>
          </p:cNvPr>
          <p:cNvSpPr txBox="1"/>
          <p:nvPr/>
        </p:nvSpPr>
        <p:spPr>
          <a:xfrm>
            <a:off x="3204968" y="365236"/>
            <a:ext cx="12385711" cy="2031325"/>
          </a:xfrm>
          <a:prstGeom prst="rect">
            <a:avLst/>
          </a:prstGeom>
        </p:spPr>
        <p:txBody>
          <a:bodyPr wrap="square" lIns="0" tIns="0" rIns="0" bIns="0" rtlCol="0" anchor="t">
            <a:spAutoFit/>
          </a:bodyPr>
          <a:lstStyle/>
          <a:p>
            <a:pPr algn="ctr">
              <a:lnSpc>
                <a:spcPct val="150000"/>
              </a:lnSpc>
            </a:pPr>
            <a:r>
              <a:rPr lang="ar-KW" sz="9600" dirty="0">
                <a:solidFill>
                  <a:srgbClr val="0070C0"/>
                </a:solidFill>
                <a:latin typeface="ALMAS" panose="020B0503020002020004" pitchFamily="34" charset="0"/>
                <a:ea typeface="Beauty Salon Sans"/>
                <a:cs typeface="ALMAS" panose="020B0503020002020004" pitchFamily="34" charset="0"/>
                <a:sym typeface="Beauty Salon Sans"/>
              </a:rPr>
              <a:t>تمرين ....</a:t>
            </a:r>
            <a:endParaRPr lang="en-US" sz="9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grpSp>
        <p:nvGrpSpPr>
          <p:cNvPr id="29" name="مجموعة 28">
            <a:extLst>
              <a:ext uri="{FF2B5EF4-FFF2-40B4-BE49-F238E27FC236}">
                <a16:creationId xmlns:a16="http://schemas.microsoft.com/office/drawing/2014/main" id="{1BB5DCDC-5C77-8151-A82E-86641A800346}"/>
              </a:ext>
            </a:extLst>
          </p:cNvPr>
          <p:cNvGrpSpPr/>
          <p:nvPr/>
        </p:nvGrpSpPr>
        <p:grpSpPr>
          <a:xfrm>
            <a:off x="7276871" y="2761797"/>
            <a:ext cx="9118357" cy="1142620"/>
            <a:chOff x="7276871" y="2761797"/>
            <a:chExt cx="9118357" cy="1142620"/>
          </a:xfrm>
        </p:grpSpPr>
        <p:grpSp>
          <p:nvGrpSpPr>
            <p:cNvPr id="13" name="Group 13"/>
            <p:cNvGrpSpPr/>
            <p:nvPr/>
          </p:nvGrpSpPr>
          <p:grpSpPr>
            <a:xfrm>
              <a:off x="7276871" y="3145365"/>
              <a:ext cx="8948123" cy="677082"/>
              <a:chOff x="0" y="0"/>
              <a:chExt cx="1723951" cy="130447"/>
            </a:xfrm>
          </p:grpSpPr>
          <p:sp>
            <p:nvSpPr>
              <p:cNvPr id="14" name="Freeform 14"/>
              <p:cNvSpPr/>
              <p:nvPr/>
            </p:nvSpPr>
            <p:spPr>
              <a:xfrm>
                <a:off x="0" y="0"/>
                <a:ext cx="1723951" cy="130447"/>
              </a:xfrm>
              <a:custGeom>
                <a:avLst/>
                <a:gdLst/>
                <a:ahLst/>
                <a:cxnLst/>
                <a:rect l="l" t="t" r="r" b="b"/>
                <a:pathLst>
                  <a:path w="1723951" h="130447">
                    <a:moveTo>
                      <a:pt x="0" y="0"/>
                    </a:moveTo>
                    <a:lnTo>
                      <a:pt x="1723951" y="0"/>
                    </a:lnTo>
                    <a:lnTo>
                      <a:pt x="1723951" y="130447"/>
                    </a:lnTo>
                    <a:lnTo>
                      <a:pt x="0" y="130447"/>
                    </a:lnTo>
                    <a:close/>
                  </a:path>
                </a:pathLst>
              </a:custGeom>
              <a:solidFill>
                <a:srgbClr val="FCDCFF"/>
              </a:solidFill>
              <a:ln w="38100" cap="sq">
                <a:solidFill>
                  <a:srgbClr val="000000"/>
                </a:solidFill>
                <a:prstDash val="solid"/>
                <a:miter/>
              </a:ln>
            </p:spPr>
            <p:txBody>
              <a:bodyPr/>
              <a:lstStyle/>
              <a:p>
                <a:endParaRPr lang="en-GB"/>
              </a:p>
            </p:txBody>
          </p:sp>
          <p:sp>
            <p:nvSpPr>
              <p:cNvPr id="15" name="TextBox 15"/>
              <p:cNvSpPr txBox="1"/>
              <p:nvPr/>
            </p:nvSpPr>
            <p:spPr>
              <a:xfrm>
                <a:off x="0" y="-38100"/>
                <a:ext cx="1723951" cy="168547"/>
              </a:xfrm>
              <a:prstGeom prst="rect">
                <a:avLst/>
              </a:prstGeom>
            </p:spPr>
            <p:txBody>
              <a:bodyPr lIns="50800" tIns="50800" rIns="50800" bIns="50800" rtlCol="0" anchor="ctr"/>
              <a:lstStyle/>
              <a:p>
                <a:pPr algn="ctr">
                  <a:lnSpc>
                    <a:spcPts val="2659"/>
                  </a:lnSpc>
                </a:pPr>
                <a:endParaRPr/>
              </a:p>
            </p:txBody>
          </p:sp>
        </p:grpSp>
        <p:sp>
          <p:nvSpPr>
            <p:cNvPr id="24" name="TextBox 4">
              <a:extLst>
                <a:ext uri="{FF2B5EF4-FFF2-40B4-BE49-F238E27FC236}">
                  <a16:creationId xmlns:a16="http://schemas.microsoft.com/office/drawing/2014/main" id="{69E56A9F-6E5F-B8BD-DA61-09F653032E5F}"/>
                </a:ext>
              </a:extLst>
            </p:cNvPr>
            <p:cNvSpPr txBox="1"/>
            <p:nvPr/>
          </p:nvSpPr>
          <p:spPr>
            <a:xfrm>
              <a:off x="12013499" y="2761797"/>
              <a:ext cx="4381729" cy="1142620"/>
            </a:xfrm>
            <a:prstGeom prst="rect">
              <a:avLst/>
            </a:prstGeom>
          </p:spPr>
          <p:txBody>
            <a:bodyPr wrap="square" lIns="0" tIns="0" rIns="0" bIns="0" rtlCol="0" anchor="t">
              <a:spAutoFit/>
            </a:bodyPr>
            <a:lstStyle/>
            <a:p>
              <a:pPr algn="ctr">
                <a:lnSpc>
                  <a:spcPct val="150000"/>
                </a:lnSpc>
              </a:pPr>
              <a:r>
                <a:rPr lang="ar-KW" sz="5400" dirty="0">
                  <a:latin typeface="ALMAS" panose="020B0503020002020004" pitchFamily="34" charset="0"/>
                  <a:ea typeface="Beauty Salon Sans"/>
                  <a:cs typeface="ALMAS" panose="020B0503020002020004" pitchFamily="34" charset="0"/>
                  <a:sym typeface="Beauty Salon Sans"/>
                </a:rPr>
                <a:t>خطوة 1</a:t>
              </a:r>
              <a:endParaRPr lang="en-US" sz="5400" dirty="0">
                <a:latin typeface="ALMAS" panose="020B0503020002020004" pitchFamily="34" charset="0"/>
                <a:ea typeface="Beauty Salon Sans"/>
                <a:cs typeface="ALMAS" panose="020B0503020002020004" pitchFamily="34" charset="0"/>
                <a:sym typeface="Beauty Salon Sans"/>
              </a:endParaRPr>
            </a:p>
          </p:txBody>
        </p:sp>
      </p:grpSp>
      <p:grpSp>
        <p:nvGrpSpPr>
          <p:cNvPr id="30" name="مجموعة 29">
            <a:extLst>
              <a:ext uri="{FF2B5EF4-FFF2-40B4-BE49-F238E27FC236}">
                <a16:creationId xmlns:a16="http://schemas.microsoft.com/office/drawing/2014/main" id="{60B2CDE6-E00D-2012-90F1-AFD48F8843E0}"/>
              </a:ext>
            </a:extLst>
          </p:cNvPr>
          <p:cNvGrpSpPr/>
          <p:nvPr/>
        </p:nvGrpSpPr>
        <p:grpSpPr>
          <a:xfrm>
            <a:off x="7238146" y="5266901"/>
            <a:ext cx="9225233" cy="1142620"/>
            <a:chOff x="7238146" y="5266901"/>
            <a:chExt cx="9225233" cy="1142620"/>
          </a:xfrm>
        </p:grpSpPr>
        <p:grpSp>
          <p:nvGrpSpPr>
            <p:cNvPr id="18" name="Group 18"/>
            <p:cNvGrpSpPr/>
            <p:nvPr/>
          </p:nvGrpSpPr>
          <p:grpSpPr>
            <a:xfrm>
              <a:off x="7238146" y="5635991"/>
              <a:ext cx="8948123" cy="677082"/>
              <a:chOff x="0" y="0"/>
              <a:chExt cx="1723951" cy="130447"/>
            </a:xfrm>
          </p:grpSpPr>
          <p:sp>
            <p:nvSpPr>
              <p:cNvPr id="19" name="Freeform 19"/>
              <p:cNvSpPr/>
              <p:nvPr/>
            </p:nvSpPr>
            <p:spPr>
              <a:xfrm>
                <a:off x="0" y="0"/>
                <a:ext cx="1723951" cy="130447"/>
              </a:xfrm>
              <a:custGeom>
                <a:avLst/>
                <a:gdLst/>
                <a:ahLst/>
                <a:cxnLst/>
                <a:rect l="l" t="t" r="r" b="b"/>
                <a:pathLst>
                  <a:path w="1723951" h="130447">
                    <a:moveTo>
                      <a:pt x="0" y="0"/>
                    </a:moveTo>
                    <a:lnTo>
                      <a:pt x="1723951" y="0"/>
                    </a:lnTo>
                    <a:lnTo>
                      <a:pt x="1723951" y="130447"/>
                    </a:lnTo>
                    <a:lnTo>
                      <a:pt x="0" y="130447"/>
                    </a:lnTo>
                    <a:close/>
                  </a:path>
                </a:pathLst>
              </a:custGeom>
              <a:solidFill>
                <a:srgbClr val="FCDCFF"/>
              </a:solidFill>
              <a:ln w="38100" cap="sq">
                <a:solidFill>
                  <a:srgbClr val="000000"/>
                </a:solidFill>
                <a:prstDash val="solid"/>
                <a:miter/>
              </a:ln>
            </p:spPr>
            <p:txBody>
              <a:bodyPr/>
              <a:lstStyle/>
              <a:p>
                <a:endParaRPr lang="en-GB"/>
              </a:p>
            </p:txBody>
          </p:sp>
          <p:sp>
            <p:nvSpPr>
              <p:cNvPr id="20" name="TextBox 20"/>
              <p:cNvSpPr txBox="1"/>
              <p:nvPr/>
            </p:nvSpPr>
            <p:spPr>
              <a:xfrm>
                <a:off x="0" y="-38100"/>
                <a:ext cx="1723951" cy="168547"/>
              </a:xfrm>
              <a:prstGeom prst="rect">
                <a:avLst/>
              </a:prstGeom>
            </p:spPr>
            <p:txBody>
              <a:bodyPr lIns="50800" tIns="50800" rIns="50800" bIns="50800" rtlCol="0" anchor="ctr"/>
              <a:lstStyle/>
              <a:p>
                <a:pPr algn="ctr">
                  <a:lnSpc>
                    <a:spcPts val="2659"/>
                  </a:lnSpc>
                </a:pPr>
                <a:endParaRPr/>
              </a:p>
            </p:txBody>
          </p:sp>
        </p:grpSp>
        <p:sp>
          <p:nvSpPr>
            <p:cNvPr id="25" name="TextBox 4">
              <a:extLst>
                <a:ext uri="{FF2B5EF4-FFF2-40B4-BE49-F238E27FC236}">
                  <a16:creationId xmlns:a16="http://schemas.microsoft.com/office/drawing/2014/main" id="{9834CF09-AA98-1629-4F54-6B80BB27AB6A}"/>
                </a:ext>
              </a:extLst>
            </p:cNvPr>
            <p:cNvSpPr txBox="1"/>
            <p:nvPr/>
          </p:nvSpPr>
          <p:spPr>
            <a:xfrm>
              <a:off x="12081650" y="5266901"/>
              <a:ext cx="4381729" cy="1142620"/>
            </a:xfrm>
            <a:prstGeom prst="rect">
              <a:avLst/>
            </a:prstGeom>
          </p:spPr>
          <p:txBody>
            <a:bodyPr wrap="square" lIns="0" tIns="0" rIns="0" bIns="0" rtlCol="0" anchor="t">
              <a:spAutoFit/>
            </a:bodyPr>
            <a:lstStyle/>
            <a:p>
              <a:pPr algn="ctr">
                <a:lnSpc>
                  <a:spcPct val="150000"/>
                </a:lnSpc>
              </a:pPr>
              <a:r>
                <a:rPr lang="ar-KW" sz="5400" dirty="0">
                  <a:latin typeface="ALMAS" panose="020B0503020002020004" pitchFamily="34" charset="0"/>
                  <a:ea typeface="Beauty Salon Sans"/>
                  <a:cs typeface="ALMAS" panose="020B0503020002020004" pitchFamily="34" charset="0"/>
                  <a:sym typeface="Beauty Salon Sans"/>
                </a:rPr>
                <a:t>خطوة 2</a:t>
              </a:r>
              <a:endParaRPr lang="en-US" sz="5400" dirty="0">
                <a:latin typeface="ALMAS" panose="020B0503020002020004" pitchFamily="34" charset="0"/>
                <a:ea typeface="Beauty Salon Sans"/>
                <a:cs typeface="ALMAS" panose="020B0503020002020004" pitchFamily="34" charset="0"/>
                <a:sym typeface="Beauty Salon Sans"/>
              </a:endParaRPr>
            </a:p>
          </p:txBody>
        </p:sp>
      </p:grpSp>
      <p:sp>
        <p:nvSpPr>
          <p:cNvPr id="26" name="TextBox 4">
            <a:extLst>
              <a:ext uri="{FF2B5EF4-FFF2-40B4-BE49-F238E27FC236}">
                <a16:creationId xmlns:a16="http://schemas.microsoft.com/office/drawing/2014/main" id="{6B1DDDAE-CF82-31B7-79B1-614BAD9A3583}"/>
              </a:ext>
            </a:extLst>
          </p:cNvPr>
          <p:cNvSpPr txBox="1"/>
          <p:nvPr/>
        </p:nvSpPr>
        <p:spPr>
          <a:xfrm>
            <a:off x="6705600" y="4097279"/>
            <a:ext cx="9554371" cy="1117678"/>
          </a:xfrm>
          <a:prstGeom prst="rect">
            <a:avLst/>
          </a:prstGeom>
        </p:spPr>
        <p:txBody>
          <a:bodyPr wrap="square" lIns="0" tIns="0" rIns="0" bIns="0" rtlCol="0" anchor="t">
            <a:spAutoFit/>
          </a:bodyPr>
          <a:lstStyle/>
          <a:p>
            <a:pPr algn="ctr">
              <a:lnSpc>
                <a:spcPct val="150000"/>
              </a:lnSpc>
            </a:pPr>
            <a:r>
              <a:rPr lang="ar-KW" sz="5400" dirty="0">
                <a:latin typeface="Calibri" panose="020F0502020204030204" pitchFamily="34" charset="0"/>
                <a:ea typeface="Calibri" panose="020F0502020204030204" pitchFamily="34" charset="0"/>
                <a:cs typeface="Calibri" panose="020F0502020204030204" pitchFamily="34" charset="0"/>
                <a:sym typeface="Beauty Salon Sans"/>
              </a:rPr>
              <a:t>اكتبي أبرز 3 نقاط </a:t>
            </a:r>
            <a:r>
              <a:rPr lang="ar-KW" sz="5400">
                <a:latin typeface="Calibri" panose="020F0502020204030204" pitchFamily="34" charset="0"/>
                <a:ea typeface="Calibri" panose="020F0502020204030204" pitchFamily="34" charset="0"/>
                <a:cs typeface="Calibri" panose="020F0502020204030204" pitchFamily="34" charset="0"/>
                <a:sym typeface="Beauty Salon Sans"/>
              </a:rPr>
              <a:t>من نقاط </a:t>
            </a:r>
            <a:r>
              <a:rPr lang="ar-KW" sz="5400" dirty="0">
                <a:latin typeface="Calibri" panose="020F0502020204030204" pitchFamily="34" charset="0"/>
                <a:ea typeface="Calibri" panose="020F0502020204030204" pitchFamily="34" charset="0"/>
                <a:cs typeface="Calibri" panose="020F0502020204030204" pitchFamily="34" charset="0"/>
                <a:sym typeface="Beauty Salon Sans"/>
              </a:rPr>
              <a:t>قوتك</a:t>
            </a:r>
            <a:endParaRPr lang="en-US" sz="5400" dirty="0">
              <a:latin typeface="Calibri" panose="020F0502020204030204" pitchFamily="34" charset="0"/>
              <a:ea typeface="Calibri" panose="020F0502020204030204" pitchFamily="34" charset="0"/>
              <a:cs typeface="Calibri" panose="020F0502020204030204" pitchFamily="34" charset="0"/>
              <a:sym typeface="Beauty Salon Sans"/>
            </a:endParaRPr>
          </a:p>
        </p:txBody>
      </p:sp>
      <p:sp>
        <p:nvSpPr>
          <p:cNvPr id="27" name="TextBox 4">
            <a:extLst>
              <a:ext uri="{FF2B5EF4-FFF2-40B4-BE49-F238E27FC236}">
                <a16:creationId xmlns:a16="http://schemas.microsoft.com/office/drawing/2014/main" id="{019A77F6-81C1-A2A6-0654-D41D394E70D5}"/>
              </a:ext>
            </a:extLst>
          </p:cNvPr>
          <p:cNvSpPr txBox="1"/>
          <p:nvPr/>
        </p:nvSpPr>
        <p:spPr>
          <a:xfrm>
            <a:off x="7037325" y="6409521"/>
            <a:ext cx="9554371" cy="1117678"/>
          </a:xfrm>
          <a:prstGeom prst="rect">
            <a:avLst/>
          </a:prstGeom>
        </p:spPr>
        <p:txBody>
          <a:bodyPr wrap="square" lIns="0" tIns="0" rIns="0" bIns="0" rtlCol="0" anchor="t">
            <a:spAutoFit/>
          </a:bodyPr>
          <a:lstStyle/>
          <a:p>
            <a:pPr algn="ctr">
              <a:lnSpc>
                <a:spcPct val="150000"/>
              </a:lnSpc>
            </a:pPr>
            <a:r>
              <a:rPr lang="ar-KW" sz="5400" dirty="0">
                <a:latin typeface="Calibri" panose="020F0502020204030204" pitchFamily="34" charset="0"/>
                <a:ea typeface="Calibri" panose="020F0502020204030204" pitchFamily="34" charset="0"/>
                <a:cs typeface="Calibri" panose="020F0502020204030204" pitchFamily="34" charset="0"/>
                <a:sym typeface="Beauty Salon Sans"/>
              </a:rPr>
              <a:t>اكتبي رسالة إيجابية لنفسك</a:t>
            </a:r>
            <a:endParaRPr lang="en-US" sz="5400" dirty="0">
              <a:latin typeface="Calibri" panose="020F0502020204030204" pitchFamily="34" charset="0"/>
              <a:ea typeface="Calibri" panose="020F0502020204030204" pitchFamily="34" charset="0"/>
              <a:cs typeface="Calibri" panose="020F0502020204030204" pitchFamily="34" charset="0"/>
              <a:sym typeface="Beauty Salon Sans"/>
            </a:endParaRPr>
          </a:p>
        </p:txBody>
      </p:sp>
      <p:sp>
        <p:nvSpPr>
          <p:cNvPr id="28" name="Freeform 9"/>
          <p:cNvSpPr/>
          <p:nvPr/>
        </p:nvSpPr>
        <p:spPr>
          <a:xfrm>
            <a:off x="2101730" y="3145365"/>
            <a:ext cx="3645203" cy="5091391"/>
          </a:xfrm>
          <a:custGeom>
            <a:avLst/>
            <a:gdLst/>
            <a:ahLst/>
            <a:cxnLst/>
            <a:rect l="l" t="t" r="r" b="b"/>
            <a:pathLst>
              <a:path w="2348522" h="3505257">
                <a:moveTo>
                  <a:pt x="0" y="0"/>
                </a:moveTo>
                <a:lnTo>
                  <a:pt x="2348522" y="0"/>
                </a:lnTo>
                <a:lnTo>
                  <a:pt x="2348522" y="3505257"/>
                </a:lnTo>
                <a:lnTo>
                  <a:pt x="0" y="3505257"/>
                </a:lnTo>
                <a:lnTo>
                  <a:pt x="0" y="0"/>
                </a:lnTo>
                <a:close/>
              </a:path>
            </a:pathLst>
          </a:custGeom>
          <a:blipFill>
            <a:blip r:embed="rId9"/>
            <a:stretch>
              <a:fillRect/>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grpSp>
        <p:nvGrpSpPr>
          <p:cNvPr id="3" name="Group 3"/>
          <p:cNvGrpSpPr/>
          <p:nvPr/>
        </p:nvGrpSpPr>
        <p:grpSpPr>
          <a:xfrm rot="737582">
            <a:off x="-5424441" y="3796775"/>
            <a:ext cx="10375916" cy="8635185"/>
            <a:chOff x="0" y="0"/>
            <a:chExt cx="2732752" cy="2274287"/>
          </a:xfrm>
        </p:grpSpPr>
        <p:sp>
          <p:nvSpPr>
            <p:cNvPr id="4" name="Freeform 4"/>
            <p:cNvSpPr/>
            <p:nvPr/>
          </p:nvSpPr>
          <p:spPr>
            <a:xfrm>
              <a:off x="0" y="0"/>
              <a:ext cx="2732752" cy="2274288"/>
            </a:xfrm>
            <a:custGeom>
              <a:avLst/>
              <a:gdLst/>
              <a:ahLst/>
              <a:cxnLst/>
              <a:rect l="l" t="t" r="r" b="b"/>
              <a:pathLst>
                <a:path w="2732752" h="2274288">
                  <a:moveTo>
                    <a:pt x="0" y="0"/>
                  </a:moveTo>
                  <a:lnTo>
                    <a:pt x="2732752" y="0"/>
                  </a:lnTo>
                  <a:lnTo>
                    <a:pt x="2732752" y="2274288"/>
                  </a:lnTo>
                  <a:lnTo>
                    <a:pt x="0" y="2274288"/>
                  </a:lnTo>
                  <a:close/>
                </a:path>
              </a:pathLst>
            </a:custGeom>
            <a:solidFill>
              <a:srgbClr val="AED4DA"/>
            </a:solidFill>
          </p:spPr>
          <p:txBody>
            <a:bodyPr/>
            <a:lstStyle/>
            <a:p>
              <a:endParaRPr lang="en-GB"/>
            </a:p>
          </p:txBody>
        </p:sp>
        <p:sp>
          <p:nvSpPr>
            <p:cNvPr id="5" name="TextBox 5"/>
            <p:cNvSpPr txBox="1"/>
            <p:nvPr/>
          </p:nvSpPr>
          <p:spPr>
            <a:xfrm>
              <a:off x="0" y="-38100"/>
              <a:ext cx="2732752" cy="231238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rot="1202047">
            <a:off x="12163630" y="-3610760"/>
            <a:ext cx="8070263" cy="9261909"/>
            <a:chOff x="0" y="0"/>
            <a:chExt cx="2125501" cy="2439351"/>
          </a:xfrm>
        </p:grpSpPr>
        <p:sp>
          <p:nvSpPr>
            <p:cNvPr id="8" name="Freeform 8"/>
            <p:cNvSpPr/>
            <p:nvPr/>
          </p:nvSpPr>
          <p:spPr>
            <a:xfrm>
              <a:off x="0" y="0"/>
              <a:ext cx="2125501" cy="2439351"/>
            </a:xfrm>
            <a:custGeom>
              <a:avLst/>
              <a:gdLst/>
              <a:ahLst/>
              <a:cxnLst/>
              <a:rect l="l" t="t" r="r" b="b"/>
              <a:pathLst>
                <a:path w="2125501" h="2439351">
                  <a:moveTo>
                    <a:pt x="0" y="0"/>
                  </a:moveTo>
                  <a:lnTo>
                    <a:pt x="2125501" y="0"/>
                  </a:lnTo>
                  <a:lnTo>
                    <a:pt x="2125501" y="2439351"/>
                  </a:lnTo>
                  <a:lnTo>
                    <a:pt x="0" y="2439351"/>
                  </a:lnTo>
                  <a:close/>
                </a:path>
              </a:pathLst>
            </a:custGeom>
            <a:solidFill>
              <a:srgbClr val="C8B3EE"/>
            </a:solidFill>
          </p:spPr>
          <p:txBody>
            <a:bodyPr/>
            <a:lstStyle/>
            <a:p>
              <a:endParaRPr lang="en-GB"/>
            </a:p>
          </p:txBody>
        </p:sp>
        <p:sp>
          <p:nvSpPr>
            <p:cNvPr id="9" name="TextBox 9"/>
            <p:cNvSpPr txBox="1"/>
            <p:nvPr/>
          </p:nvSpPr>
          <p:spPr>
            <a:xfrm>
              <a:off x="0" y="-38100"/>
              <a:ext cx="2125501" cy="247745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2931082" y="353372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4111466" y="559393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Freeform 16"/>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Freeform 17"/>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9" name="TextBox 4">
            <a:extLst>
              <a:ext uri="{FF2B5EF4-FFF2-40B4-BE49-F238E27FC236}">
                <a16:creationId xmlns:a16="http://schemas.microsoft.com/office/drawing/2014/main" id="{F05048D5-681D-AC8D-3D84-2634C2A35B69}"/>
              </a:ext>
            </a:extLst>
          </p:cNvPr>
          <p:cNvSpPr txBox="1"/>
          <p:nvPr/>
        </p:nvSpPr>
        <p:spPr>
          <a:xfrm>
            <a:off x="2918766" y="1759379"/>
            <a:ext cx="12385711" cy="6105518"/>
          </a:xfrm>
          <a:prstGeom prst="rect">
            <a:avLst/>
          </a:prstGeom>
        </p:spPr>
        <p:txBody>
          <a:bodyPr wrap="square" lIns="0" tIns="0" rIns="0" bIns="0" rtlCol="0" anchor="t">
            <a:spAutoFit/>
          </a:bodyPr>
          <a:lstStyle/>
          <a:p>
            <a:pPr algn="ctr">
              <a:lnSpc>
                <a:spcPct val="150000"/>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العوامل المؤثرة في التحفيز</a:t>
            </a:r>
            <a:endParaRPr lang="en-US" sz="13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205389858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9980" y="16221"/>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27" name="Group 10">
            <a:extLst>
              <a:ext uri="{FF2B5EF4-FFF2-40B4-BE49-F238E27FC236}">
                <a16:creationId xmlns:a16="http://schemas.microsoft.com/office/drawing/2014/main" id="{90BCF325-1890-80BF-5ECA-2622CAD7A543}"/>
              </a:ext>
            </a:extLst>
          </p:cNvPr>
          <p:cNvGrpSpPr/>
          <p:nvPr/>
        </p:nvGrpSpPr>
        <p:grpSpPr>
          <a:xfrm>
            <a:off x="1371600" y="2081959"/>
            <a:ext cx="15383965" cy="6685871"/>
            <a:chOff x="0" y="0"/>
            <a:chExt cx="1954624" cy="1467653"/>
          </a:xfrm>
        </p:grpSpPr>
        <p:sp>
          <p:nvSpPr>
            <p:cNvPr id="28" name="Freeform 11">
              <a:extLst>
                <a:ext uri="{FF2B5EF4-FFF2-40B4-BE49-F238E27FC236}">
                  <a16:creationId xmlns:a16="http://schemas.microsoft.com/office/drawing/2014/main" id="{195C848E-A427-B620-4577-126CFD28CE40}"/>
                </a:ext>
              </a:extLst>
            </p:cNvPr>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29" name="TextBox 12">
              <a:extLst>
                <a:ext uri="{FF2B5EF4-FFF2-40B4-BE49-F238E27FC236}">
                  <a16:creationId xmlns:a16="http://schemas.microsoft.com/office/drawing/2014/main" id="{FAA9C914-DFB5-07E3-79B2-32D0B5D9E8E0}"/>
                </a:ext>
              </a:extLst>
            </p:cNvPr>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5" name="مربع نص 24">
            <a:extLst>
              <a:ext uri="{FF2B5EF4-FFF2-40B4-BE49-F238E27FC236}">
                <a16:creationId xmlns:a16="http://schemas.microsoft.com/office/drawing/2014/main" id="{56BF9139-B755-19B9-7A95-3A8D2F52F9CC}"/>
              </a:ext>
            </a:extLst>
          </p:cNvPr>
          <p:cNvSpPr txBox="1"/>
          <p:nvPr/>
        </p:nvSpPr>
        <p:spPr>
          <a:xfrm>
            <a:off x="863486" y="2419677"/>
            <a:ext cx="15773399" cy="5632311"/>
          </a:xfrm>
          <a:prstGeom prst="rect">
            <a:avLst/>
          </a:prstGeom>
          <a:noFill/>
        </p:spPr>
        <p:txBody>
          <a:bodyPr wrap="square">
            <a:spAutoFit/>
          </a:bodyPr>
          <a:lstStyle/>
          <a:p>
            <a:pPr algn="r" rtl="1"/>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الأهداف الشخصية: </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وجود أهداف واضحة وقابلة للتحقيق يمكن أن يساعد الأفراد على البقاء متحفزين.</a:t>
            </a:r>
          </a:p>
          <a:p>
            <a:pPr algn="r" rtl="1"/>
            <a:b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الاهتمامات الشخصية:</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غالبًا ما يكون الأشخاص أكثر تحفيزًا للقيام بشيء يستمتعون به أو يجدونه مثيرًا للاهتمام.</a:t>
            </a:r>
            <a:endParaRPr lang="en-GB"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6" name="TextBox 4">
            <a:extLst>
              <a:ext uri="{FF2B5EF4-FFF2-40B4-BE49-F238E27FC236}">
                <a16:creationId xmlns:a16="http://schemas.microsoft.com/office/drawing/2014/main" id="{1B723C54-0C76-9337-3622-B6C34ED23B90}"/>
              </a:ext>
            </a:extLst>
          </p:cNvPr>
          <p:cNvSpPr txBox="1"/>
          <p:nvPr/>
        </p:nvSpPr>
        <p:spPr>
          <a:xfrm>
            <a:off x="2951144" y="253679"/>
            <a:ext cx="12385711" cy="1396536"/>
          </a:xfrm>
          <a:prstGeom prst="rect">
            <a:avLst/>
          </a:prstGeom>
        </p:spPr>
        <p:txBody>
          <a:bodyPr wrap="square" lIns="0" tIns="0" rIns="0" bIns="0" rtlCol="0" anchor="t">
            <a:spAutoFit/>
          </a:bodyPr>
          <a:lstStyle/>
          <a:p>
            <a:pPr algn="ctr">
              <a:lnSpc>
                <a:spcPct val="150000"/>
              </a:lnSpc>
            </a:pPr>
            <a:r>
              <a:rPr lang="ar-KW" sz="6600" dirty="0">
                <a:solidFill>
                  <a:srgbClr val="0070C0"/>
                </a:solidFill>
                <a:latin typeface="ALMAS" panose="020B0503020002020004" pitchFamily="34" charset="0"/>
                <a:ea typeface="Beauty Salon Sans"/>
                <a:cs typeface="ALMAS" panose="020B0503020002020004" pitchFamily="34" charset="0"/>
                <a:sym typeface="Beauty Salon Sans"/>
              </a:rPr>
              <a:t>العوامل المؤثرة في التحفيز الذاتي</a:t>
            </a:r>
            <a:endParaRPr lang="en-US" sz="6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368999971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9980" y="16221"/>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27" name="Group 10">
            <a:extLst>
              <a:ext uri="{FF2B5EF4-FFF2-40B4-BE49-F238E27FC236}">
                <a16:creationId xmlns:a16="http://schemas.microsoft.com/office/drawing/2014/main" id="{90BCF325-1890-80BF-5ECA-2622CAD7A543}"/>
              </a:ext>
            </a:extLst>
          </p:cNvPr>
          <p:cNvGrpSpPr/>
          <p:nvPr/>
        </p:nvGrpSpPr>
        <p:grpSpPr>
          <a:xfrm>
            <a:off x="1371600" y="2081959"/>
            <a:ext cx="15383965" cy="6685871"/>
            <a:chOff x="0" y="0"/>
            <a:chExt cx="1954624" cy="1467653"/>
          </a:xfrm>
        </p:grpSpPr>
        <p:sp>
          <p:nvSpPr>
            <p:cNvPr id="28" name="Freeform 11">
              <a:extLst>
                <a:ext uri="{FF2B5EF4-FFF2-40B4-BE49-F238E27FC236}">
                  <a16:creationId xmlns:a16="http://schemas.microsoft.com/office/drawing/2014/main" id="{195C848E-A427-B620-4577-126CFD28CE40}"/>
                </a:ext>
              </a:extLst>
            </p:cNvPr>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29" name="TextBox 12">
              <a:extLst>
                <a:ext uri="{FF2B5EF4-FFF2-40B4-BE49-F238E27FC236}">
                  <a16:creationId xmlns:a16="http://schemas.microsoft.com/office/drawing/2014/main" id="{FAA9C914-DFB5-07E3-79B2-32D0B5D9E8E0}"/>
                </a:ext>
              </a:extLst>
            </p:cNvPr>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5" name="مربع نص 24">
            <a:extLst>
              <a:ext uri="{FF2B5EF4-FFF2-40B4-BE49-F238E27FC236}">
                <a16:creationId xmlns:a16="http://schemas.microsoft.com/office/drawing/2014/main" id="{56BF9139-B755-19B9-7A95-3A8D2F52F9CC}"/>
              </a:ext>
            </a:extLst>
          </p:cNvPr>
          <p:cNvSpPr txBox="1"/>
          <p:nvPr/>
        </p:nvSpPr>
        <p:spPr>
          <a:xfrm>
            <a:off x="1752600" y="2419677"/>
            <a:ext cx="14884285" cy="6247864"/>
          </a:xfrm>
          <a:prstGeom prst="rect">
            <a:avLst/>
          </a:prstGeom>
          <a:noFill/>
        </p:spPr>
        <p:txBody>
          <a:bodyPr wrap="square">
            <a:spAutoFit/>
          </a:bodyPr>
          <a:lstStyle/>
          <a:p>
            <a:pPr algn="r" rtl="1"/>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التعزيز الإيجابي: </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إن الحصول على الثناء أو المكافآت أو التقدير على العمل الجيد الذي تم إنجازه يمكن أن يزيد من التحفيز.</a:t>
            </a:r>
          </a:p>
          <a:p>
            <a:pPr algn="r" rtl="1"/>
            <a:b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الإنجازات الشخصية: </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إن التفكير في الإنجازات السابقة يمكن أن يساعد الأفراد على الشعور بدافع أكبر لمواصلة العمل لتحقيق أهدافهم.</a:t>
            </a:r>
            <a:b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lang="en-GB"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6" name="TextBox 4">
            <a:extLst>
              <a:ext uri="{FF2B5EF4-FFF2-40B4-BE49-F238E27FC236}">
                <a16:creationId xmlns:a16="http://schemas.microsoft.com/office/drawing/2014/main" id="{1B723C54-0C76-9337-3622-B6C34ED23B90}"/>
              </a:ext>
            </a:extLst>
          </p:cNvPr>
          <p:cNvSpPr txBox="1"/>
          <p:nvPr/>
        </p:nvSpPr>
        <p:spPr>
          <a:xfrm>
            <a:off x="2951144" y="253679"/>
            <a:ext cx="12385711" cy="1396536"/>
          </a:xfrm>
          <a:prstGeom prst="rect">
            <a:avLst/>
          </a:prstGeom>
        </p:spPr>
        <p:txBody>
          <a:bodyPr wrap="square" lIns="0" tIns="0" rIns="0" bIns="0" rtlCol="0" anchor="t">
            <a:spAutoFit/>
          </a:bodyPr>
          <a:lstStyle/>
          <a:p>
            <a:pPr algn="ctr">
              <a:lnSpc>
                <a:spcPct val="150000"/>
              </a:lnSpc>
            </a:pPr>
            <a:r>
              <a:rPr lang="ar-KW" sz="6600" dirty="0">
                <a:solidFill>
                  <a:srgbClr val="0070C0"/>
                </a:solidFill>
                <a:latin typeface="ALMAS" panose="020B0503020002020004" pitchFamily="34" charset="0"/>
                <a:ea typeface="Beauty Salon Sans"/>
                <a:cs typeface="ALMAS" panose="020B0503020002020004" pitchFamily="34" charset="0"/>
                <a:sym typeface="Beauty Salon Sans"/>
              </a:rPr>
              <a:t>العوامل المؤثرة في التحفيز الذاتي</a:t>
            </a:r>
            <a:endParaRPr lang="en-US" sz="6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36906199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9980" y="16221"/>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27" name="Group 10">
            <a:extLst>
              <a:ext uri="{FF2B5EF4-FFF2-40B4-BE49-F238E27FC236}">
                <a16:creationId xmlns:a16="http://schemas.microsoft.com/office/drawing/2014/main" id="{90BCF325-1890-80BF-5ECA-2622CAD7A543}"/>
              </a:ext>
            </a:extLst>
          </p:cNvPr>
          <p:cNvGrpSpPr/>
          <p:nvPr/>
        </p:nvGrpSpPr>
        <p:grpSpPr>
          <a:xfrm>
            <a:off x="1371600" y="2081959"/>
            <a:ext cx="15383965" cy="6685871"/>
            <a:chOff x="0" y="0"/>
            <a:chExt cx="1954624" cy="1467653"/>
          </a:xfrm>
        </p:grpSpPr>
        <p:sp>
          <p:nvSpPr>
            <p:cNvPr id="28" name="Freeform 11">
              <a:extLst>
                <a:ext uri="{FF2B5EF4-FFF2-40B4-BE49-F238E27FC236}">
                  <a16:creationId xmlns:a16="http://schemas.microsoft.com/office/drawing/2014/main" id="{195C848E-A427-B620-4577-126CFD28CE40}"/>
                </a:ext>
              </a:extLst>
            </p:cNvPr>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29" name="TextBox 12">
              <a:extLst>
                <a:ext uri="{FF2B5EF4-FFF2-40B4-BE49-F238E27FC236}">
                  <a16:creationId xmlns:a16="http://schemas.microsoft.com/office/drawing/2014/main" id="{FAA9C914-DFB5-07E3-79B2-32D0B5D9E8E0}"/>
                </a:ext>
              </a:extLst>
            </p:cNvPr>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5" name="مربع نص 24">
            <a:extLst>
              <a:ext uri="{FF2B5EF4-FFF2-40B4-BE49-F238E27FC236}">
                <a16:creationId xmlns:a16="http://schemas.microsoft.com/office/drawing/2014/main" id="{56BF9139-B755-19B9-7A95-3A8D2F52F9CC}"/>
              </a:ext>
            </a:extLst>
          </p:cNvPr>
          <p:cNvSpPr txBox="1"/>
          <p:nvPr/>
        </p:nvSpPr>
        <p:spPr>
          <a:xfrm>
            <a:off x="1752600" y="2419677"/>
            <a:ext cx="14884285" cy="5632311"/>
          </a:xfrm>
          <a:prstGeom prst="rect">
            <a:avLst/>
          </a:prstGeom>
          <a:noFill/>
        </p:spPr>
        <p:txBody>
          <a:bodyPr wrap="square">
            <a:spAutoFit/>
          </a:bodyPr>
          <a:lstStyle/>
          <a:p>
            <a:pPr algn="r" rtl="1"/>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الدعم الاجتماعي: </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إن وجود شبكة داعمة من الأصدقاء أو العائلة أو الزملاء يمكن أن يساعد الأفراد على البقاء متحمسين.</a:t>
            </a:r>
          </a:p>
          <a:p>
            <a:pPr algn="r" rtl="1"/>
            <a:b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التوتر والقلق:</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يمكن أن تؤثر المستويات المرتفعة من التوتر أو القلق سلبًا على التحفيز.</a:t>
            </a:r>
            <a:b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lang="en-GB"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6" name="TextBox 4">
            <a:extLst>
              <a:ext uri="{FF2B5EF4-FFF2-40B4-BE49-F238E27FC236}">
                <a16:creationId xmlns:a16="http://schemas.microsoft.com/office/drawing/2014/main" id="{1B723C54-0C76-9337-3622-B6C34ED23B90}"/>
              </a:ext>
            </a:extLst>
          </p:cNvPr>
          <p:cNvSpPr txBox="1"/>
          <p:nvPr/>
        </p:nvSpPr>
        <p:spPr>
          <a:xfrm>
            <a:off x="2951144" y="253679"/>
            <a:ext cx="12385711" cy="1396536"/>
          </a:xfrm>
          <a:prstGeom prst="rect">
            <a:avLst/>
          </a:prstGeom>
        </p:spPr>
        <p:txBody>
          <a:bodyPr wrap="square" lIns="0" tIns="0" rIns="0" bIns="0" rtlCol="0" anchor="t">
            <a:spAutoFit/>
          </a:bodyPr>
          <a:lstStyle/>
          <a:p>
            <a:pPr algn="ctr">
              <a:lnSpc>
                <a:spcPct val="150000"/>
              </a:lnSpc>
            </a:pPr>
            <a:r>
              <a:rPr lang="ar-KW" sz="6600" dirty="0">
                <a:solidFill>
                  <a:srgbClr val="0070C0"/>
                </a:solidFill>
                <a:latin typeface="ALMAS" panose="020B0503020002020004" pitchFamily="34" charset="0"/>
                <a:ea typeface="Beauty Salon Sans"/>
                <a:cs typeface="ALMAS" panose="020B0503020002020004" pitchFamily="34" charset="0"/>
                <a:sym typeface="Beauty Salon Sans"/>
              </a:rPr>
              <a:t>العوامل المؤثرة في التحفيز الذاتي</a:t>
            </a:r>
            <a:endParaRPr lang="en-US" sz="6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134609024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9980" y="16221"/>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27" name="Group 10">
            <a:extLst>
              <a:ext uri="{FF2B5EF4-FFF2-40B4-BE49-F238E27FC236}">
                <a16:creationId xmlns:a16="http://schemas.microsoft.com/office/drawing/2014/main" id="{90BCF325-1890-80BF-5ECA-2622CAD7A543}"/>
              </a:ext>
            </a:extLst>
          </p:cNvPr>
          <p:cNvGrpSpPr/>
          <p:nvPr/>
        </p:nvGrpSpPr>
        <p:grpSpPr>
          <a:xfrm>
            <a:off x="1371600" y="2081959"/>
            <a:ext cx="15383965" cy="6685871"/>
            <a:chOff x="0" y="0"/>
            <a:chExt cx="1954624" cy="1467653"/>
          </a:xfrm>
        </p:grpSpPr>
        <p:sp>
          <p:nvSpPr>
            <p:cNvPr id="28" name="Freeform 11">
              <a:extLst>
                <a:ext uri="{FF2B5EF4-FFF2-40B4-BE49-F238E27FC236}">
                  <a16:creationId xmlns:a16="http://schemas.microsoft.com/office/drawing/2014/main" id="{195C848E-A427-B620-4577-126CFD28CE40}"/>
                </a:ext>
              </a:extLst>
            </p:cNvPr>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29" name="TextBox 12">
              <a:extLst>
                <a:ext uri="{FF2B5EF4-FFF2-40B4-BE49-F238E27FC236}">
                  <a16:creationId xmlns:a16="http://schemas.microsoft.com/office/drawing/2014/main" id="{FAA9C914-DFB5-07E3-79B2-32D0B5D9E8E0}"/>
                </a:ext>
              </a:extLst>
            </p:cNvPr>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5" name="مربع نص 24">
            <a:extLst>
              <a:ext uri="{FF2B5EF4-FFF2-40B4-BE49-F238E27FC236}">
                <a16:creationId xmlns:a16="http://schemas.microsoft.com/office/drawing/2014/main" id="{56BF9139-B755-19B9-7A95-3A8D2F52F9CC}"/>
              </a:ext>
            </a:extLst>
          </p:cNvPr>
          <p:cNvSpPr txBox="1"/>
          <p:nvPr/>
        </p:nvSpPr>
        <p:spPr>
          <a:xfrm>
            <a:off x="1752600" y="2419677"/>
            <a:ext cx="14884285" cy="6247864"/>
          </a:xfrm>
          <a:prstGeom prst="rect">
            <a:avLst/>
          </a:prstGeom>
          <a:noFill/>
        </p:spPr>
        <p:txBody>
          <a:bodyPr wrap="square">
            <a:spAutoFit/>
          </a:bodyPr>
          <a:lstStyle/>
          <a:p>
            <a:pPr algn="r" rtl="1"/>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الصحة البدنية:</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التمتع بصحة بدنية جيدة يمكن أن يساعد الأفراد على الشعور بمزيد من التحفيز، في حين أن الأمراض الجسدية يمكن أن تقلل من الحافز.</a:t>
            </a:r>
          </a:p>
          <a:p>
            <a:pPr algn="r" rtl="1"/>
            <a:b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نقص الموارد:</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يمكن أن يؤدي الوصول المحدود إلى الموارد أو المواد اللازمة لإكمال المهمة إلى تقليل الحافز.</a:t>
            </a:r>
            <a:b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lang="en-GB"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6" name="TextBox 4">
            <a:extLst>
              <a:ext uri="{FF2B5EF4-FFF2-40B4-BE49-F238E27FC236}">
                <a16:creationId xmlns:a16="http://schemas.microsoft.com/office/drawing/2014/main" id="{1B723C54-0C76-9337-3622-B6C34ED23B90}"/>
              </a:ext>
            </a:extLst>
          </p:cNvPr>
          <p:cNvSpPr txBox="1"/>
          <p:nvPr/>
        </p:nvSpPr>
        <p:spPr>
          <a:xfrm>
            <a:off x="2951144" y="253679"/>
            <a:ext cx="12385711" cy="1396536"/>
          </a:xfrm>
          <a:prstGeom prst="rect">
            <a:avLst/>
          </a:prstGeom>
        </p:spPr>
        <p:txBody>
          <a:bodyPr wrap="square" lIns="0" tIns="0" rIns="0" bIns="0" rtlCol="0" anchor="t">
            <a:spAutoFit/>
          </a:bodyPr>
          <a:lstStyle/>
          <a:p>
            <a:pPr algn="ctr">
              <a:lnSpc>
                <a:spcPct val="150000"/>
              </a:lnSpc>
            </a:pPr>
            <a:r>
              <a:rPr lang="ar-KW" sz="6600" dirty="0">
                <a:solidFill>
                  <a:srgbClr val="0070C0"/>
                </a:solidFill>
                <a:latin typeface="ALMAS" panose="020B0503020002020004" pitchFamily="34" charset="0"/>
                <a:ea typeface="Beauty Salon Sans"/>
                <a:cs typeface="ALMAS" panose="020B0503020002020004" pitchFamily="34" charset="0"/>
                <a:sym typeface="Beauty Salon Sans"/>
              </a:rPr>
              <a:t>العوامل المؤثرة في التحفيز الذاتي</a:t>
            </a:r>
            <a:endParaRPr lang="en-US" sz="6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41638557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9980" y="16221"/>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27" name="Group 10">
            <a:extLst>
              <a:ext uri="{FF2B5EF4-FFF2-40B4-BE49-F238E27FC236}">
                <a16:creationId xmlns:a16="http://schemas.microsoft.com/office/drawing/2014/main" id="{90BCF325-1890-80BF-5ECA-2622CAD7A543}"/>
              </a:ext>
            </a:extLst>
          </p:cNvPr>
          <p:cNvGrpSpPr/>
          <p:nvPr/>
        </p:nvGrpSpPr>
        <p:grpSpPr>
          <a:xfrm>
            <a:off x="1371600" y="2081959"/>
            <a:ext cx="15383965" cy="6685871"/>
            <a:chOff x="0" y="0"/>
            <a:chExt cx="1954624" cy="1467653"/>
          </a:xfrm>
        </p:grpSpPr>
        <p:sp>
          <p:nvSpPr>
            <p:cNvPr id="28" name="Freeform 11">
              <a:extLst>
                <a:ext uri="{FF2B5EF4-FFF2-40B4-BE49-F238E27FC236}">
                  <a16:creationId xmlns:a16="http://schemas.microsoft.com/office/drawing/2014/main" id="{195C848E-A427-B620-4577-126CFD28CE40}"/>
                </a:ext>
              </a:extLst>
            </p:cNvPr>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29" name="TextBox 12">
              <a:extLst>
                <a:ext uri="{FF2B5EF4-FFF2-40B4-BE49-F238E27FC236}">
                  <a16:creationId xmlns:a16="http://schemas.microsoft.com/office/drawing/2014/main" id="{FAA9C914-DFB5-07E3-79B2-32D0B5D9E8E0}"/>
                </a:ext>
              </a:extLst>
            </p:cNvPr>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5" name="مربع نص 24">
            <a:extLst>
              <a:ext uri="{FF2B5EF4-FFF2-40B4-BE49-F238E27FC236}">
                <a16:creationId xmlns:a16="http://schemas.microsoft.com/office/drawing/2014/main" id="{56BF9139-B755-19B9-7A95-3A8D2F52F9CC}"/>
              </a:ext>
            </a:extLst>
          </p:cNvPr>
          <p:cNvSpPr txBox="1"/>
          <p:nvPr/>
        </p:nvSpPr>
        <p:spPr>
          <a:xfrm>
            <a:off x="1752600" y="2419677"/>
            <a:ext cx="14884285" cy="4893647"/>
          </a:xfrm>
          <a:prstGeom prst="rect">
            <a:avLst/>
          </a:prstGeom>
          <a:noFill/>
        </p:spPr>
        <p:txBody>
          <a:bodyPr wrap="square">
            <a:spAutoFit/>
          </a:bodyPr>
          <a:lstStyle/>
          <a:p>
            <a:pPr algn="r" rtl="1"/>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انعدام الثقة: </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يمكن أن يؤثر تدني احترام الذات أو انعدام الثقة سلبًا على التحفيز.</a:t>
            </a:r>
          </a:p>
          <a:p>
            <a:pPr algn="r" rtl="1"/>
            <a:b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6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الافتقار إلى المهارات: </a:t>
            </a:r>
          </a:p>
          <a:p>
            <a:pPr algn="r" rtl="1"/>
            <a:r>
              <a:rPr lang="ar-KW" sz="48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الشعور بعدم الاستعداد أو عدم الكفاءة في مجال معين يمكن أن يقلل من الدافع.</a:t>
            </a:r>
            <a:endParaRPr lang="en-GB"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6" name="TextBox 4">
            <a:extLst>
              <a:ext uri="{FF2B5EF4-FFF2-40B4-BE49-F238E27FC236}">
                <a16:creationId xmlns:a16="http://schemas.microsoft.com/office/drawing/2014/main" id="{1B723C54-0C76-9337-3622-B6C34ED23B90}"/>
              </a:ext>
            </a:extLst>
          </p:cNvPr>
          <p:cNvSpPr txBox="1"/>
          <p:nvPr/>
        </p:nvSpPr>
        <p:spPr>
          <a:xfrm>
            <a:off x="2951144" y="253679"/>
            <a:ext cx="12385711" cy="1396536"/>
          </a:xfrm>
          <a:prstGeom prst="rect">
            <a:avLst/>
          </a:prstGeom>
        </p:spPr>
        <p:txBody>
          <a:bodyPr wrap="square" lIns="0" tIns="0" rIns="0" bIns="0" rtlCol="0" anchor="t">
            <a:spAutoFit/>
          </a:bodyPr>
          <a:lstStyle/>
          <a:p>
            <a:pPr algn="ctr">
              <a:lnSpc>
                <a:spcPct val="150000"/>
              </a:lnSpc>
            </a:pPr>
            <a:r>
              <a:rPr lang="ar-KW" sz="6600" dirty="0">
                <a:solidFill>
                  <a:srgbClr val="0070C0"/>
                </a:solidFill>
                <a:latin typeface="ALMAS" panose="020B0503020002020004" pitchFamily="34" charset="0"/>
                <a:ea typeface="Beauty Salon Sans"/>
                <a:cs typeface="ALMAS" panose="020B0503020002020004" pitchFamily="34" charset="0"/>
                <a:sym typeface="Beauty Salon Sans"/>
              </a:rPr>
              <a:t>العوامل المؤثرة في التحفيز الذاتي</a:t>
            </a:r>
            <a:endParaRPr lang="en-US" sz="66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148646629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grpSp>
        <p:nvGrpSpPr>
          <p:cNvPr id="3" name="Group 3"/>
          <p:cNvGrpSpPr/>
          <p:nvPr/>
        </p:nvGrpSpPr>
        <p:grpSpPr>
          <a:xfrm rot="737582">
            <a:off x="-5424441" y="3796775"/>
            <a:ext cx="10375916" cy="8635185"/>
            <a:chOff x="0" y="0"/>
            <a:chExt cx="2732752" cy="2274287"/>
          </a:xfrm>
        </p:grpSpPr>
        <p:sp>
          <p:nvSpPr>
            <p:cNvPr id="4" name="Freeform 4"/>
            <p:cNvSpPr/>
            <p:nvPr/>
          </p:nvSpPr>
          <p:spPr>
            <a:xfrm>
              <a:off x="0" y="0"/>
              <a:ext cx="2732752" cy="2274288"/>
            </a:xfrm>
            <a:custGeom>
              <a:avLst/>
              <a:gdLst/>
              <a:ahLst/>
              <a:cxnLst/>
              <a:rect l="l" t="t" r="r" b="b"/>
              <a:pathLst>
                <a:path w="2732752" h="2274288">
                  <a:moveTo>
                    <a:pt x="0" y="0"/>
                  </a:moveTo>
                  <a:lnTo>
                    <a:pt x="2732752" y="0"/>
                  </a:lnTo>
                  <a:lnTo>
                    <a:pt x="2732752" y="2274288"/>
                  </a:lnTo>
                  <a:lnTo>
                    <a:pt x="0" y="2274288"/>
                  </a:lnTo>
                  <a:close/>
                </a:path>
              </a:pathLst>
            </a:custGeom>
            <a:solidFill>
              <a:srgbClr val="AED4DA"/>
            </a:solidFill>
          </p:spPr>
          <p:txBody>
            <a:bodyPr/>
            <a:lstStyle/>
            <a:p>
              <a:endParaRPr lang="en-GB"/>
            </a:p>
          </p:txBody>
        </p:sp>
        <p:sp>
          <p:nvSpPr>
            <p:cNvPr id="5" name="TextBox 5"/>
            <p:cNvSpPr txBox="1"/>
            <p:nvPr/>
          </p:nvSpPr>
          <p:spPr>
            <a:xfrm>
              <a:off x="0" y="-38100"/>
              <a:ext cx="2732752" cy="231238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rot="1202047">
            <a:off x="12163630" y="-3610760"/>
            <a:ext cx="8070263" cy="9261909"/>
            <a:chOff x="0" y="0"/>
            <a:chExt cx="2125501" cy="2439351"/>
          </a:xfrm>
        </p:grpSpPr>
        <p:sp>
          <p:nvSpPr>
            <p:cNvPr id="8" name="Freeform 8"/>
            <p:cNvSpPr/>
            <p:nvPr/>
          </p:nvSpPr>
          <p:spPr>
            <a:xfrm>
              <a:off x="0" y="0"/>
              <a:ext cx="2125501" cy="2439351"/>
            </a:xfrm>
            <a:custGeom>
              <a:avLst/>
              <a:gdLst/>
              <a:ahLst/>
              <a:cxnLst/>
              <a:rect l="l" t="t" r="r" b="b"/>
              <a:pathLst>
                <a:path w="2125501" h="2439351">
                  <a:moveTo>
                    <a:pt x="0" y="0"/>
                  </a:moveTo>
                  <a:lnTo>
                    <a:pt x="2125501" y="0"/>
                  </a:lnTo>
                  <a:lnTo>
                    <a:pt x="2125501" y="2439351"/>
                  </a:lnTo>
                  <a:lnTo>
                    <a:pt x="0" y="2439351"/>
                  </a:lnTo>
                  <a:close/>
                </a:path>
              </a:pathLst>
            </a:custGeom>
            <a:solidFill>
              <a:srgbClr val="C8B3EE"/>
            </a:solidFill>
          </p:spPr>
          <p:txBody>
            <a:bodyPr/>
            <a:lstStyle/>
            <a:p>
              <a:endParaRPr lang="en-GB"/>
            </a:p>
          </p:txBody>
        </p:sp>
        <p:sp>
          <p:nvSpPr>
            <p:cNvPr id="9" name="TextBox 9"/>
            <p:cNvSpPr txBox="1"/>
            <p:nvPr/>
          </p:nvSpPr>
          <p:spPr>
            <a:xfrm>
              <a:off x="0" y="-38100"/>
              <a:ext cx="2125501" cy="247745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2931082" y="353372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4111466" y="559393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Freeform 16"/>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Freeform 17"/>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9" name="TextBox 4">
            <a:extLst>
              <a:ext uri="{FF2B5EF4-FFF2-40B4-BE49-F238E27FC236}">
                <a16:creationId xmlns:a16="http://schemas.microsoft.com/office/drawing/2014/main" id="{F05048D5-681D-AC8D-3D84-2634C2A35B69}"/>
              </a:ext>
            </a:extLst>
          </p:cNvPr>
          <p:cNvSpPr txBox="1"/>
          <p:nvPr/>
        </p:nvSpPr>
        <p:spPr>
          <a:xfrm>
            <a:off x="2918766" y="1759379"/>
            <a:ext cx="12385711" cy="6105518"/>
          </a:xfrm>
          <a:prstGeom prst="rect">
            <a:avLst/>
          </a:prstGeom>
        </p:spPr>
        <p:txBody>
          <a:bodyPr wrap="square" lIns="0" tIns="0" rIns="0" bIns="0" rtlCol="0" anchor="t">
            <a:spAutoFit/>
          </a:bodyPr>
          <a:lstStyle/>
          <a:p>
            <a:pPr algn="ctr">
              <a:lnSpc>
                <a:spcPct val="150000"/>
              </a:lnSpc>
            </a:pPr>
            <a:r>
              <a:rPr lang="ar-KW" sz="13800" dirty="0">
                <a:solidFill>
                  <a:srgbClr val="0070C0"/>
                </a:solidFill>
                <a:latin typeface="ALMAS" panose="020B0503020002020004" pitchFamily="34" charset="0"/>
                <a:ea typeface="Beauty Salon Sans"/>
                <a:cs typeface="ALMAS" panose="020B0503020002020004" pitchFamily="34" charset="0"/>
                <a:sym typeface="Beauty Salon Sans"/>
              </a:rPr>
              <a:t>تقنيات تحفيز النفس ايجابيا</a:t>
            </a:r>
            <a:endParaRPr lang="en-US" sz="13800" dirty="0">
              <a:solidFill>
                <a:srgbClr val="0070C0"/>
              </a:solidFill>
              <a:latin typeface="ALMAS" panose="020B0503020002020004" pitchFamily="34" charset="0"/>
              <a:ea typeface="Beauty Salon Sans"/>
              <a:cs typeface="ALMAS" panose="020B0503020002020004" pitchFamily="34" charset="0"/>
              <a:sym typeface="Beauty Salon Sans"/>
            </a:endParaRPr>
          </a:p>
        </p:txBody>
      </p:sp>
    </p:spTree>
    <p:extLst>
      <p:ext uri="{BB962C8B-B14F-4D97-AF65-F5344CB8AC3E}">
        <p14:creationId xmlns:p14="http://schemas.microsoft.com/office/powerpoint/2010/main" val="6808524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10" name="Group 10"/>
          <p:cNvGrpSpPr/>
          <p:nvPr/>
        </p:nvGrpSpPr>
        <p:grpSpPr>
          <a:xfrm>
            <a:off x="1722537" y="1590903"/>
            <a:ext cx="14736663" cy="7193147"/>
            <a:chOff x="0" y="0"/>
            <a:chExt cx="1954624" cy="1467653"/>
          </a:xfrm>
        </p:grpSpPr>
        <p:sp>
          <p:nvSpPr>
            <p:cNvPr id="11" name="Freeform 11"/>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12" name="TextBox 12"/>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3" name="مربع نص 22">
            <a:extLst>
              <a:ext uri="{FF2B5EF4-FFF2-40B4-BE49-F238E27FC236}">
                <a16:creationId xmlns:a16="http://schemas.microsoft.com/office/drawing/2014/main" id="{3E64DB0F-119D-C373-3BD8-607F4EDC200B}"/>
              </a:ext>
            </a:extLst>
          </p:cNvPr>
          <p:cNvSpPr txBox="1"/>
          <p:nvPr/>
        </p:nvSpPr>
        <p:spPr>
          <a:xfrm>
            <a:off x="2811862" y="2333219"/>
            <a:ext cx="12483059" cy="1446550"/>
          </a:xfrm>
          <a:prstGeom prst="rect">
            <a:avLst/>
          </a:prstGeom>
          <a:noFill/>
        </p:spPr>
        <p:txBody>
          <a:bodyPr wrap="square">
            <a:spAutoFit/>
          </a:bodyPr>
          <a:lstStyle/>
          <a:p>
            <a:pPr algn="ctr"/>
            <a:r>
              <a:rPr lang="ar-KW"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عندما تشعر بانخفاض قوتك أو بأن نشاطك البدني أو النفسي، قد قل ولم يعد له الأثر في تحقيق أهدافك. </a:t>
            </a:r>
            <a:endParaRPr lang="en-GB"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4" name="مربع نص 23">
            <a:extLst>
              <a:ext uri="{FF2B5EF4-FFF2-40B4-BE49-F238E27FC236}">
                <a16:creationId xmlns:a16="http://schemas.microsoft.com/office/drawing/2014/main" id="{C8422999-F929-C95A-AC7B-724AB3FF1658}"/>
              </a:ext>
            </a:extLst>
          </p:cNvPr>
          <p:cNvSpPr txBox="1"/>
          <p:nvPr/>
        </p:nvSpPr>
        <p:spPr>
          <a:xfrm>
            <a:off x="2721824" y="7546396"/>
            <a:ext cx="12483059" cy="769441"/>
          </a:xfrm>
          <a:prstGeom prst="rect">
            <a:avLst/>
          </a:prstGeom>
          <a:noFill/>
        </p:spPr>
        <p:txBody>
          <a:bodyPr wrap="square">
            <a:spAutoFit/>
          </a:bodyPr>
          <a:lstStyle/>
          <a:p>
            <a:pPr algn="ctr"/>
            <a:r>
              <a:rPr lang="ar-KW"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عندما تراودك مشاعر بأنه لا داعي ولا جدوى من تحقيق أهدافك</a:t>
            </a:r>
            <a:endParaRPr lang="en-GB"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5" name="Freeform 7"/>
          <p:cNvSpPr/>
          <p:nvPr/>
        </p:nvSpPr>
        <p:spPr>
          <a:xfrm>
            <a:off x="7277659" y="4112433"/>
            <a:ext cx="3551463" cy="3315933"/>
          </a:xfrm>
          <a:custGeom>
            <a:avLst/>
            <a:gdLst/>
            <a:ahLst/>
            <a:cxnLst/>
            <a:rect l="l" t="t" r="r" b="b"/>
            <a:pathLst>
              <a:path w="5289513" h="4114800">
                <a:moveTo>
                  <a:pt x="0" y="0"/>
                </a:moveTo>
                <a:lnTo>
                  <a:pt x="5289513" y="0"/>
                </a:lnTo>
                <a:lnTo>
                  <a:pt x="5289513"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10" name="Group 10"/>
          <p:cNvGrpSpPr/>
          <p:nvPr/>
        </p:nvGrpSpPr>
        <p:grpSpPr>
          <a:xfrm>
            <a:off x="1722537" y="1590903"/>
            <a:ext cx="14736663" cy="7193147"/>
            <a:chOff x="0" y="0"/>
            <a:chExt cx="1954624" cy="1467653"/>
          </a:xfrm>
        </p:grpSpPr>
        <p:sp>
          <p:nvSpPr>
            <p:cNvPr id="11" name="Freeform 11"/>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12" name="TextBox 12"/>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5" name="Freeform 6"/>
          <p:cNvSpPr/>
          <p:nvPr/>
        </p:nvSpPr>
        <p:spPr>
          <a:xfrm>
            <a:off x="2667000" y="2273842"/>
            <a:ext cx="12724175" cy="5701270"/>
          </a:xfrm>
          <a:custGeom>
            <a:avLst/>
            <a:gdLst/>
            <a:ahLst/>
            <a:cxnLst/>
            <a:rect l="l" t="t" r="r" b="b"/>
            <a:pathLst>
              <a:path w="5064839" h="2519758">
                <a:moveTo>
                  <a:pt x="0" y="0"/>
                </a:moveTo>
                <a:lnTo>
                  <a:pt x="5064840" y="0"/>
                </a:lnTo>
                <a:lnTo>
                  <a:pt x="5064840" y="2519758"/>
                </a:lnTo>
                <a:lnTo>
                  <a:pt x="0" y="2519758"/>
                </a:lnTo>
                <a:lnTo>
                  <a:pt x="0" y="0"/>
                </a:lnTo>
                <a:close/>
              </a:path>
            </a:pathLst>
          </a:custGeom>
          <a:blipFill>
            <a:blip r:embed="rId9"/>
            <a:stretch>
              <a:fillRect/>
            </a:stretch>
          </a:blipFill>
        </p:spPr>
        <p:txBody>
          <a:bodyPr/>
          <a:lstStyle/>
          <a:p>
            <a:endParaRPr lang="en-GB"/>
          </a:p>
        </p:txBody>
      </p:sp>
      <p:sp>
        <p:nvSpPr>
          <p:cNvPr id="23" name="مربع نص 22">
            <a:extLst>
              <a:ext uri="{FF2B5EF4-FFF2-40B4-BE49-F238E27FC236}">
                <a16:creationId xmlns:a16="http://schemas.microsoft.com/office/drawing/2014/main" id="{3E64DB0F-119D-C373-3BD8-607F4EDC200B}"/>
              </a:ext>
            </a:extLst>
          </p:cNvPr>
          <p:cNvSpPr txBox="1"/>
          <p:nvPr/>
        </p:nvSpPr>
        <p:spPr>
          <a:xfrm>
            <a:off x="-275975" y="4358670"/>
            <a:ext cx="12483059" cy="1569660"/>
          </a:xfrm>
          <a:prstGeom prst="rect">
            <a:avLst/>
          </a:prstGeom>
          <a:noFill/>
        </p:spPr>
        <p:txBody>
          <a:bodyPr wrap="square">
            <a:spAutoFit/>
          </a:bodyPr>
          <a:lstStyle/>
          <a:p>
            <a:pPr algn="ctr"/>
            <a:r>
              <a:rPr lang="ar-KW" sz="9600" b="1" dirty="0">
                <a:solidFill>
                  <a:schemeClr val="bg1"/>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rPr>
              <a:t>اشحن نفسك </a:t>
            </a:r>
            <a:endParaRPr lang="en-GB" sz="9600" b="1" dirty="0">
              <a:solidFill>
                <a:schemeClr val="bg1"/>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endParaRPr>
          </a:p>
        </p:txBody>
      </p:sp>
    </p:spTree>
    <p:extLst>
      <p:ext uri="{BB962C8B-B14F-4D97-AF65-F5344CB8AC3E}">
        <p14:creationId xmlns:p14="http://schemas.microsoft.com/office/powerpoint/2010/main" val="316584724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a:ln cap="sq">
            <a:noFill/>
            <a:prstDash val="solid"/>
            <a:miter/>
          </a:ln>
        </p:spPr>
        <p:txBody>
          <a:bodyPr/>
          <a:lstStyle/>
          <a:p>
            <a:endParaRPr lang="en-GB"/>
          </a:p>
        </p:txBody>
      </p:sp>
      <p:grpSp>
        <p:nvGrpSpPr>
          <p:cNvPr id="10" name="Group 10"/>
          <p:cNvGrpSpPr/>
          <p:nvPr/>
        </p:nvGrpSpPr>
        <p:grpSpPr>
          <a:xfrm>
            <a:off x="1722537" y="1892686"/>
            <a:ext cx="14736663" cy="6891364"/>
            <a:chOff x="0" y="0"/>
            <a:chExt cx="1954624" cy="1467653"/>
          </a:xfrm>
        </p:grpSpPr>
        <p:sp>
          <p:nvSpPr>
            <p:cNvPr id="11" name="Freeform 11"/>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12" name="TextBox 12"/>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3" name="مربع نص 22">
            <a:extLst>
              <a:ext uri="{FF2B5EF4-FFF2-40B4-BE49-F238E27FC236}">
                <a16:creationId xmlns:a16="http://schemas.microsoft.com/office/drawing/2014/main" id="{3E64DB0F-119D-C373-3BD8-607F4EDC200B}"/>
              </a:ext>
            </a:extLst>
          </p:cNvPr>
          <p:cNvSpPr txBox="1"/>
          <p:nvPr/>
        </p:nvSpPr>
        <p:spPr>
          <a:xfrm>
            <a:off x="2686678" y="438471"/>
            <a:ext cx="12483059" cy="1569660"/>
          </a:xfrm>
          <a:prstGeom prst="rect">
            <a:avLst/>
          </a:prstGeom>
          <a:noFill/>
        </p:spPr>
        <p:txBody>
          <a:bodyPr wrap="square">
            <a:spAutoFit/>
          </a:bodyPr>
          <a:lstStyle/>
          <a:p>
            <a:pPr algn="ctr"/>
            <a:r>
              <a:rPr lang="ar-KW"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rPr>
              <a:t>اشحن نفسك </a:t>
            </a:r>
            <a:endParaRPr lang="en-GB"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endParaRPr>
          </a:p>
        </p:txBody>
      </p:sp>
      <p:sp>
        <p:nvSpPr>
          <p:cNvPr id="13" name="مربع نص 12">
            <a:extLst>
              <a:ext uri="{FF2B5EF4-FFF2-40B4-BE49-F238E27FC236}">
                <a16:creationId xmlns:a16="http://schemas.microsoft.com/office/drawing/2014/main" id="{5ADF2EA1-0DC0-63A5-76AB-6B81C1C2B348}"/>
              </a:ext>
            </a:extLst>
          </p:cNvPr>
          <p:cNvSpPr txBox="1"/>
          <p:nvPr/>
        </p:nvSpPr>
        <p:spPr>
          <a:xfrm>
            <a:off x="2849338" y="2543864"/>
            <a:ext cx="12483059" cy="2123658"/>
          </a:xfrm>
          <a:prstGeom prst="rect">
            <a:avLst/>
          </a:prstGeom>
          <a:noFill/>
        </p:spPr>
        <p:txBody>
          <a:bodyPr wrap="square">
            <a:spAutoFit/>
          </a:bodyPr>
          <a:lstStyle/>
          <a:p>
            <a:pPr algn="ctr"/>
            <a:r>
              <a:rPr lang="ar-KW"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عن طريق الألفاظ و الكلمات و الأقوال  التشجيعية لنفسك</a:t>
            </a:r>
            <a:endParaRPr lang="en-GB"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14" name="Picture 8">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1"/>
          <a:srcRect/>
          <a:stretch>
            <a:fillRect/>
          </a:stretch>
        </p:blipFill>
        <p:spPr>
          <a:xfrm>
            <a:off x="5649333" y="5057259"/>
            <a:ext cx="6557751" cy="3475608"/>
          </a:xfrm>
          <a:prstGeom prst="rect">
            <a:avLst/>
          </a:prstGeom>
        </p:spPr>
      </p:pic>
    </p:spTree>
    <p:extLst>
      <p:ext uri="{BB962C8B-B14F-4D97-AF65-F5344CB8AC3E}">
        <p14:creationId xmlns:p14="http://schemas.microsoft.com/office/powerpoint/2010/main" val="424887763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video>
              <p:cMediaNode vol="100000">
                <p:cTn id="2" fill="hold" display="0">
                  <p:stCondLst>
                    <p:cond delay="indefinite"/>
                  </p:stCondLst>
                </p:cTn>
                <p:tgtEl>
                  <p:spTgt spid="14"/>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10" name="Group 10"/>
          <p:cNvGrpSpPr/>
          <p:nvPr/>
        </p:nvGrpSpPr>
        <p:grpSpPr>
          <a:xfrm>
            <a:off x="1722537" y="1892686"/>
            <a:ext cx="14736663" cy="6891364"/>
            <a:chOff x="0" y="0"/>
            <a:chExt cx="1954624" cy="1467653"/>
          </a:xfrm>
        </p:grpSpPr>
        <p:sp>
          <p:nvSpPr>
            <p:cNvPr id="11" name="Freeform 11"/>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12" name="TextBox 12"/>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3" name="مربع نص 22">
            <a:extLst>
              <a:ext uri="{FF2B5EF4-FFF2-40B4-BE49-F238E27FC236}">
                <a16:creationId xmlns:a16="http://schemas.microsoft.com/office/drawing/2014/main" id="{3E64DB0F-119D-C373-3BD8-607F4EDC200B}"/>
              </a:ext>
            </a:extLst>
          </p:cNvPr>
          <p:cNvSpPr txBox="1"/>
          <p:nvPr/>
        </p:nvSpPr>
        <p:spPr>
          <a:xfrm>
            <a:off x="2686678" y="438471"/>
            <a:ext cx="12483059" cy="1569660"/>
          </a:xfrm>
          <a:prstGeom prst="rect">
            <a:avLst/>
          </a:prstGeom>
          <a:noFill/>
        </p:spPr>
        <p:txBody>
          <a:bodyPr wrap="square">
            <a:spAutoFit/>
          </a:bodyPr>
          <a:lstStyle/>
          <a:p>
            <a:pPr algn="ctr"/>
            <a:r>
              <a:rPr lang="ar-KW"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rPr>
              <a:t>اشحن نفسك </a:t>
            </a:r>
            <a:endParaRPr lang="en-GB"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endParaRPr>
          </a:p>
        </p:txBody>
      </p:sp>
      <p:sp>
        <p:nvSpPr>
          <p:cNvPr id="13" name="مربع نص 12">
            <a:extLst>
              <a:ext uri="{FF2B5EF4-FFF2-40B4-BE49-F238E27FC236}">
                <a16:creationId xmlns:a16="http://schemas.microsoft.com/office/drawing/2014/main" id="{5ADF2EA1-0DC0-63A5-76AB-6B81C1C2B348}"/>
              </a:ext>
            </a:extLst>
          </p:cNvPr>
          <p:cNvSpPr txBox="1"/>
          <p:nvPr/>
        </p:nvSpPr>
        <p:spPr>
          <a:xfrm>
            <a:off x="2849338" y="2543864"/>
            <a:ext cx="12483059" cy="1107996"/>
          </a:xfrm>
          <a:prstGeom prst="rect">
            <a:avLst/>
          </a:prstGeom>
          <a:noFill/>
        </p:spPr>
        <p:txBody>
          <a:bodyPr wrap="square">
            <a:spAutoFit/>
          </a:bodyPr>
          <a:lstStyle/>
          <a:p>
            <a:pPr algn="ctr"/>
            <a:r>
              <a:rPr lang="ar-KW"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عن طريق مكافأة نفسك</a:t>
            </a:r>
            <a:endParaRPr lang="en-GB"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5" name="Freeform 3"/>
          <p:cNvSpPr/>
          <p:nvPr/>
        </p:nvSpPr>
        <p:spPr>
          <a:xfrm>
            <a:off x="6977533" y="4024483"/>
            <a:ext cx="3975926" cy="4114800"/>
          </a:xfrm>
          <a:custGeom>
            <a:avLst/>
            <a:gdLst/>
            <a:ahLst/>
            <a:cxnLst/>
            <a:rect l="l" t="t" r="r" b="b"/>
            <a:pathLst>
              <a:path w="3975926" h="4114800">
                <a:moveTo>
                  <a:pt x="0" y="0"/>
                </a:moveTo>
                <a:lnTo>
                  <a:pt x="3975926" y="0"/>
                </a:lnTo>
                <a:lnTo>
                  <a:pt x="3975926"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extLst>
      <p:ext uri="{BB962C8B-B14F-4D97-AF65-F5344CB8AC3E}">
        <p14:creationId xmlns:p14="http://schemas.microsoft.com/office/powerpoint/2010/main" val="40438889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10" name="Group 10"/>
          <p:cNvGrpSpPr/>
          <p:nvPr/>
        </p:nvGrpSpPr>
        <p:grpSpPr>
          <a:xfrm>
            <a:off x="1722537" y="1892686"/>
            <a:ext cx="14736663" cy="6891364"/>
            <a:chOff x="0" y="0"/>
            <a:chExt cx="1954624" cy="1467653"/>
          </a:xfrm>
        </p:grpSpPr>
        <p:sp>
          <p:nvSpPr>
            <p:cNvPr id="11" name="Freeform 11"/>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12" name="TextBox 12"/>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3" name="مربع نص 22">
            <a:extLst>
              <a:ext uri="{FF2B5EF4-FFF2-40B4-BE49-F238E27FC236}">
                <a16:creationId xmlns:a16="http://schemas.microsoft.com/office/drawing/2014/main" id="{3E64DB0F-119D-C373-3BD8-607F4EDC200B}"/>
              </a:ext>
            </a:extLst>
          </p:cNvPr>
          <p:cNvSpPr txBox="1"/>
          <p:nvPr/>
        </p:nvSpPr>
        <p:spPr>
          <a:xfrm>
            <a:off x="2686678" y="438471"/>
            <a:ext cx="12483059" cy="1569660"/>
          </a:xfrm>
          <a:prstGeom prst="rect">
            <a:avLst/>
          </a:prstGeom>
          <a:noFill/>
        </p:spPr>
        <p:txBody>
          <a:bodyPr wrap="square">
            <a:spAutoFit/>
          </a:bodyPr>
          <a:lstStyle/>
          <a:p>
            <a:pPr algn="ctr"/>
            <a:r>
              <a:rPr lang="ar-KW"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rPr>
              <a:t>اشحن نفسك </a:t>
            </a:r>
            <a:endParaRPr lang="en-GB"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endParaRPr>
          </a:p>
        </p:txBody>
      </p:sp>
      <p:sp>
        <p:nvSpPr>
          <p:cNvPr id="13" name="مربع نص 12">
            <a:extLst>
              <a:ext uri="{FF2B5EF4-FFF2-40B4-BE49-F238E27FC236}">
                <a16:creationId xmlns:a16="http://schemas.microsoft.com/office/drawing/2014/main" id="{5ADF2EA1-0DC0-63A5-76AB-6B81C1C2B348}"/>
              </a:ext>
            </a:extLst>
          </p:cNvPr>
          <p:cNvSpPr txBox="1"/>
          <p:nvPr/>
        </p:nvSpPr>
        <p:spPr>
          <a:xfrm>
            <a:off x="2849338" y="2543864"/>
            <a:ext cx="12483059" cy="1107996"/>
          </a:xfrm>
          <a:prstGeom prst="rect">
            <a:avLst/>
          </a:prstGeom>
          <a:noFill/>
        </p:spPr>
        <p:txBody>
          <a:bodyPr wrap="square">
            <a:spAutoFit/>
          </a:bodyPr>
          <a:lstStyle/>
          <a:p>
            <a:pPr algn="ctr"/>
            <a:r>
              <a:rPr lang="ar-KW"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تحديد أهدافك</a:t>
            </a:r>
            <a:endParaRPr lang="en-GB"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5" name="Freeform 4"/>
          <p:cNvSpPr/>
          <p:nvPr/>
        </p:nvSpPr>
        <p:spPr>
          <a:xfrm>
            <a:off x="5699284" y="4020988"/>
            <a:ext cx="6697076" cy="4276099"/>
          </a:xfrm>
          <a:custGeom>
            <a:avLst/>
            <a:gdLst/>
            <a:ahLst/>
            <a:cxnLst/>
            <a:rect l="l" t="t" r="r" b="b"/>
            <a:pathLst>
              <a:path w="4656073" h="2863485">
                <a:moveTo>
                  <a:pt x="0" y="0"/>
                </a:moveTo>
                <a:lnTo>
                  <a:pt x="4656073" y="0"/>
                </a:lnTo>
                <a:lnTo>
                  <a:pt x="4656073" y="2863485"/>
                </a:lnTo>
                <a:lnTo>
                  <a:pt x="0" y="2863485"/>
                </a:lnTo>
                <a:lnTo>
                  <a:pt x="0" y="0"/>
                </a:lnTo>
                <a:close/>
              </a:path>
            </a:pathLst>
          </a:custGeom>
          <a:blipFill>
            <a:blip r:embed="rId9"/>
            <a:stretch>
              <a:fillRect/>
            </a:stretch>
          </a:blipFill>
        </p:spPr>
        <p:txBody>
          <a:bodyPr/>
          <a:lstStyle/>
          <a:p>
            <a:endParaRPr lang="en-GB"/>
          </a:p>
        </p:txBody>
      </p:sp>
    </p:spTree>
    <p:extLst>
      <p:ext uri="{BB962C8B-B14F-4D97-AF65-F5344CB8AC3E}">
        <p14:creationId xmlns:p14="http://schemas.microsoft.com/office/powerpoint/2010/main" val="260528040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grpSp>
        <p:nvGrpSpPr>
          <p:cNvPr id="10" name="Group 10"/>
          <p:cNvGrpSpPr/>
          <p:nvPr/>
        </p:nvGrpSpPr>
        <p:grpSpPr>
          <a:xfrm>
            <a:off x="1722537" y="1892686"/>
            <a:ext cx="14736663" cy="6891364"/>
            <a:chOff x="0" y="0"/>
            <a:chExt cx="1954624" cy="1467653"/>
          </a:xfrm>
        </p:grpSpPr>
        <p:sp>
          <p:nvSpPr>
            <p:cNvPr id="11" name="Freeform 11"/>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12" name="TextBox 12"/>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3" name="مربع نص 22">
            <a:extLst>
              <a:ext uri="{FF2B5EF4-FFF2-40B4-BE49-F238E27FC236}">
                <a16:creationId xmlns:a16="http://schemas.microsoft.com/office/drawing/2014/main" id="{3E64DB0F-119D-C373-3BD8-607F4EDC200B}"/>
              </a:ext>
            </a:extLst>
          </p:cNvPr>
          <p:cNvSpPr txBox="1"/>
          <p:nvPr/>
        </p:nvSpPr>
        <p:spPr>
          <a:xfrm>
            <a:off x="2686678" y="438471"/>
            <a:ext cx="12483059" cy="1569660"/>
          </a:xfrm>
          <a:prstGeom prst="rect">
            <a:avLst/>
          </a:prstGeom>
          <a:noFill/>
        </p:spPr>
        <p:txBody>
          <a:bodyPr wrap="square">
            <a:spAutoFit/>
          </a:bodyPr>
          <a:lstStyle/>
          <a:p>
            <a:pPr algn="ctr"/>
            <a:r>
              <a:rPr lang="ar-KW"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rPr>
              <a:t>اشحن نفسك </a:t>
            </a:r>
            <a:endParaRPr lang="en-GB"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endParaRPr>
          </a:p>
        </p:txBody>
      </p:sp>
      <p:sp>
        <p:nvSpPr>
          <p:cNvPr id="13" name="مربع نص 12">
            <a:extLst>
              <a:ext uri="{FF2B5EF4-FFF2-40B4-BE49-F238E27FC236}">
                <a16:creationId xmlns:a16="http://schemas.microsoft.com/office/drawing/2014/main" id="{5ADF2EA1-0DC0-63A5-76AB-6B81C1C2B348}"/>
              </a:ext>
            </a:extLst>
          </p:cNvPr>
          <p:cNvSpPr txBox="1"/>
          <p:nvPr/>
        </p:nvSpPr>
        <p:spPr>
          <a:xfrm>
            <a:off x="2849338" y="2543864"/>
            <a:ext cx="12483059" cy="1107996"/>
          </a:xfrm>
          <a:prstGeom prst="rect">
            <a:avLst/>
          </a:prstGeom>
          <a:noFill/>
        </p:spPr>
        <p:txBody>
          <a:bodyPr wrap="square">
            <a:spAutoFit/>
          </a:bodyPr>
          <a:lstStyle/>
          <a:p>
            <a:pPr algn="ctr"/>
            <a:r>
              <a:rPr lang="ar-KW"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لا تحاول انجاز كل الأعمال في آن واحد</a:t>
            </a:r>
            <a:endParaRPr lang="en-GB"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5" name="Freeform 5"/>
          <p:cNvSpPr/>
          <p:nvPr/>
        </p:nvSpPr>
        <p:spPr>
          <a:xfrm>
            <a:off x="5974653" y="4187593"/>
            <a:ext cx="6050103" cy="3964662"/>
          </a:xfrm>
          <a:custGeom>
            <a:avLst/>
            <a:gdLst/>
            <a:ahLst/>
            <a:cxnLst/>
            <a:rect l="l" t="t" r="r" b="b"/>
            <a:pathLst>
              <a:path w="4694221" h="3074715">
                <a:moveTo>
                  <a:pt x="0" y="0"/>
                </a:moveTo>
                <a:lnTo>
                  <a:pt x="4694221" y="0"/>
                </a:lnTo>
                <a:lnTo>
                  <a:pt x="4694221" y="3074715"/>
                </a:lnTo>
                <a:lnTo>
                  <a:pt x="0" y="3074715"/>
                </a:lnTo>
                <a:lnTo>
                  <a:pt x="0" y="0"/>
                </a:lnTo>
                <a:close/>
              </a:path>
            </a:pathLst>
          </a:custGeom>
          <a:blipFill>
            <a:blip r:embed="rId9"/>
            <a:stretch>
              <a:fillRect/>
            </a:stretch>
          </a:blipFill>
        </p:spPr>
        <p:txBody>
          <a:bodyPr/>
          <a:lstStyle/>
          <a:p>
            <a:endParaRPr lang="en-GB"/>
          </a:p>
        </p:txBody>
      </p:sp>
    </p:spTree>
    <p:extLst>
      <p:ext uri="{BB962C8B-B14F-4D97-AF65-F5344CB8AC3E}">
        <p14:creationId xmlns:p14="http://schemas.microsoft.com/office/powerpoint/2010/main" val="400594573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l="-55" r="-55"/>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a:ln cap="sq">
            <a:noFill/>
            <a:prstDash val="solid"/>
            <a:miter/>
          </a:ln>
        </p:spPr>
        <p:txBody>
          <a:bodyPr/>
          <a:lstStyle/>
          <a:p>
            <a:endParaRPr lang="en-GB"/>
          </a:p>
        </p:txBody>
      </p:sp>
      <p:grpSp>
        <p:nvGrpSpPr>
          <p:cNvPr id="10" name="Group 10"/>
          <p:cNvGrpSpPr/>
          <p:nvPr/>
        </p:nvGrpSpPr>
        <p:grpSpPr>
          <a:xfrm>
            <a:off x="1722537" y="1892686"/>
            <a:ext cx="14736663" cy="6891364"/>
            <a:chOff x="0" y="0"/>
            <a:chExt cx="1954624" cy="1467653"/>
          </a:xfrm>
        </p:grpSpPr>
        <p:sp>
          <p:nvSpPr>
            <p:cNvPr id="11" name="Freeform 11"/>
            <p:cNvSpPr/>
            <p:nvPr/>
          </p:nvSpPr>
          <p:spPr>
            <a:xfrm>
              <a:off x="0" y="0"/>
              <a:ext cx="1954624" cy="1467653"/>
            </a:xfrm>
            <a:custGeom>
              <a:avLst/>
              <a:gdLst/>
              <a:ahLst/>
              <a:cxnLst/>
              <a:rect l="l" t="t" r="r" b="b"/>
              <a:pathLst>
                <a:path w="1954624" h="1467653">
                  <a:moveTo>
                    <a:pt x="53202" y="0"/>
                  </a:moveTo>
                  <a:lnTo>
                    <a:pt x="1901422" y="0"/>
                  </a:lnTo>
                  <a:cubicBezTo>
                    <a:pt x="1915532" y="0"/>
                    <a:pt x="1929064" y="5605"/>
                    <a:pt x="1939042" y="15583"/>
                  </a:cubicBezTo>
                  <a:cubicBezTo>
                    <a:pt x="1949019" y="25560"/>
                    <a:pt x="1954624" y="39092"/>
                    <a:pt x="1954624" y="53202"/>
                  </a:cubicBezTo>
                  <a:lnTo>
                    <a:pt x="1954624" y="1414451"/>
                  </a:lnTo>
                  <a:cubicBezTo>
                    <a:pt x="1954624" y="1428561"/>
                    <a:pt x="1949019" y="1442093"/>
                    <a:pt x="1939042" y="1452071"/>
                  </a:cubicBezTo>
                  <a:cubicBezTo>
                    <a:pt x="1929064" y="1462048"/>
                    <a:pt x="1915532" y="1467653"/>
                    <a:pt x="1901422" y="1467653"/>
                  </a:cubicBezTo>
                  <a:lnTo>
                    <a:pt x="53202" y="1467653"/>
                  </a:lnTo>
                  <a:cubicBezTo>
                    <a:pt x="39092" y="1467653"/>
                    <a:pt x="25560" y="1462048"/>
                    <a:pt x="15583" y="1452071"/>
                  </a:cubicBezTo>
                  <a:cubicBezTo>
                    <a:pt x="5605" y="1442093"/>
                    <a:pt x="0" y="1428561"/>
                    <a:pt x="0" y="1414451"/>
                  </a:cubicBezTo>
                  <a:lnTo>
                    <a:pt x="0" y="53202"/>
                  </a:lnTo>
                  <a:cubicBezTo>
                    <a:pt x="0" y="39092"/>
                    <a:pt x="5605" y="25560"/>
                    <a:pt x="15583" y="15583"/>
                  </a:cubicBezTo>
                  <a:cubicBezTo>
                    <a:pt x="25560" y="5605"/>
                    <a:pt x="39092" y="0"/>
                    <a:pt x="53202" y="0"/>
                  </a:cubicBezTo>
                  <a:close/>
                </a:path>
              </a:pathLst>
            </a:custGeom>
            <a:solidFill>
              <a:srgbClr val="FFF39B"/>
            </a:solidFill>
            <a:ln w="38100" cap="rnd">
              <a:solidFill>
                <a:srgbClr val="000000"/>
              </a:solidFill>
              <a:prstDash val="solid"/>
              <a:round/>
            </a:ln>
          </p:spPr>
          <p:txBody>
            <a:bodyPr/>
            <a:lstStyle/>
            <a:p>
              <a:endParaRPr lang="en-GB"/>
            </a:p>
          </p:txBody>
        </p:sp>
        <p:sp>
          <p:nvSpPr>
            <p:cNvPr id="12" name="TextBox 12"/>
            <p:cNvSpPr txBox="1"/>
            <p:nvPr/>
          </p:nvSpPr>
          <p:spPr>
            <a:xfrm>
              <a:off x="0" y="-38100"/>
              <a:ext cx="1954624" cy="1505753"/>
            </a:xfrm>
            <a:prstGeom prst="rect">
              <a:avLst/>
            </a:prstGeom>
          </p:spPr>
          <p:txBody>
            <a:bodyPr lIns="50800" tIns="50800" rIns="50800" bIns="50800" rtlCol="0" anchor="ctr"/>
            <a:lstStyle/>
            <a:p>
              <a:pPr algn="ctr">
                <a:lnSpc>
                  <a:spcPts val="2659"/>
                </a:lnSpc>
              </a:pPr>
              <a:endParaRPr/>
            </a:p>
          </p:txBody>
        </p:sp>
      </p:grpSp>
      <p:sp>
        <p:nvSpPr>
          <p:cNvPr id="23" name="مربع نص 22">
            <a:extLst>
              <a:ext uri="{FF2B5EF4-FFF2-40B4-BE49-F238E27FC236}">
                <a16:creationId xmlns:a16="http://schemas.microsoft.com/office/drawing/2014/main" id="{3E64DB0F-119D-C373-3BD8-607F4EDC200B}"/>
              </a:ext>
            </a:extLst>
          </p:cNvPr>
          <p:cNvSpPr txBox="1"/>
          <p:nvPr/>
        </p:nvSpPr>
        <p:spPr>
          <a:xfrm>
            <a:off x="2686678" y="438471"/>
            <a:ext cx="12483059" cy="1569660"/>
          </a:xfrm>
          <a:prstGeom prst="rect">
            <a:avLst/>
          </a:prstGeom>
          <a:noFill/>
        </p:spPr>
        <p:txBody>
          <a:bodyPr wrap="square">
            <a:spAutoFit/>
          </a:bodyPr>
          <a:lstStyle/>
          <a:p>
            <a:pPr algn="ctr"/>
            <a:r>
              <a:rPr lang="ar-KW"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rPr>
              <a:t>اشحن نفسك </a:t>
            </a:r>
            <a:endParaRPr lang="en-GB" sz="9600" b="1" dirty="0">
              <a:solidFill>
                <a:srgbClr val="0070C0"/>
              </a:solidFill>
              <a:effectLst>
                <a:outerShdw blurRad="38100" dist="38100" dir="2700000" algn="tl">
                  <a:srgbClr val="000000">
                    <a:alpha val="43137"/>
                  </a:srgbClr>
                </a:outerShdw>
              </a:effectLst>
              <a:latin typeface="ALMAS" panose="020B0503020002020004" pitchFamily="34" charset="0"/>
              <a:ea typeface="Calibri" panose="020F0502020204030204" pitchFamily="34" charset="0"/>
              <a:cs typeface="ALMAS" panose="020B0503020002020004" pitchFamily="34" charset="0"/>
            </a:endParaRPr>
          </a:p>
        </p:txBody>
      </p:sp>
      <p:sp>
        <p:nvSpPr>
          <p:cNvPr id="13" name="مربع نص 12">
            <a:extLst>
              <a:ext uri="{FF2B5EF4-FFF2-40B4-BE49-F238E27FC236}">
                <a16:creationId xmlns:a16="http://schemas.microsoft.com/office/drawing/2014/main" id="{5ADF2EA1-0DC0-63A5-76AB-6B81C1C2B348}"/>
              </a:ext>
            </a:extLst>
          </p:cNvPr>
          <p:cNvSpPr txBox="1"/>
          <p:nvPr/>
        </p:nvSpPr>
        <p:spPr>
          <a:xfrm>
            <a:off x="2849338" y="2543864"/>
            <a:ext cx="12483059" cy="1107996"/>
          </a:xfrm>
          <a:prstGeom prst="rect">
            <a:avLst/>
          </a:prstGeom>
          <a:noFill/>
        </p:spPr>
        <p:txBody>
          <a:bodyPr wrap="square">
            <a:spAutoFit/>
          </a:bodyPr>
          <a:lstStyle/>
          <a:p>
            <a:pPr algn="ctr"/>
            <a:r>
              <a:rPr lang="ar-KW"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تعلم الجديد و تحقيق نتائج</a:t>
            </a:r>
            <a:endParaRPr lang="en-GB" sz="66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5" name="Picture 9">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1"/>
          <a:srcRect/>
          <a:stretch>
            <a:fillRect/>
          </a:stretch>
        </p:blipFill>
        <p:spPr>
          <a:xfrm>
            <a:off x="5608159" y="4076700"/>
            <a:ext cx="7071681" cy="3990948"/>
          </a:xfrm>
          <a:prstGeom prst="rect">
            <a:avLst/>
          </a:prstGeom>
        </p:spPr>
      </p:pic>
    </p:spTree>
    <p:extLst>
      <p:ext uri="{BB962C8B-B14F-4D97-AF65-F5344CB8AC3E}">
        <p14:creationId xmlns:p14="http://schemas.microsoft.com/office/powerpoint/2010/main" val="35501700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video>
              <p:cMediaNode vol="100000">
                <p:cTn id="2" fill="hold" display="0">
                  <p:stCondLst>
                    <p:cond delay="indefinite"/>
                  </p:stCondLst>
                </p:cTn>
                <p:tgtEl>
                  <p:spTgt spid="5"/>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2800</TotalTime>
  <Words>632</Words>
  <Application>Microsoft Office PowerPoint</Application>
  <PresentationFormat>مخصص</PresentationFormat>
  <Paragraphs>100</Paragraphs>
  <Slides>29</Slides>
  <Notes>0</Notes>
  <HiddenSlides>0</HiddenSlides>
  <MMClips>2</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29</vt:i4>
      </vt:variant>
    </vt:vector>
  </HeadingPairs>
  <TitlesOfParts>
    <vt:vector size="34" baseType="lpstr">
      <vt:lpstr>Cranberry</vt:lpstr>
      <vt:lpstr>ALMAS</vt:lpstr>
      <vt:lpstr>Calibri</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dc:creator>
  <cp:lastModifiedBy>Amal .</cp:lastModifiedBy>
  <cp:revision>9</cp:revision>
  <dcterms:created xsi:type="dcterms:W3CDTF">2006-08-16T00:00:00Z</dcterms:created>
  <dcterms:modified xsi:type="dcterms:W3CDTF">2026-01-30T19:04:31Z</dcterms:modified>
  <dc:identifier>DAGLR5ymP8M</dc:identifier>
</cp:coreProperties>
</file>