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79" r:id="rId3"/>
    <p:sldId id="280" r:id="rId4"/>
    <p:sldId id="281" r:id="rId5"/>
    <p:sldId id="282" r:id="rId6"/>
    <p:sldId id="283" r:id="rId7"/>
    <p:sldId id="285" r:id="rId8"/>
    <p:sldId id="286" r:id="rId9"/>
    <p:sldId id="287" r:id="rId10"/>
    <p:sldId id="288" r:id="rId11"/>
    <p:sldId id="289" r:id="rId12"/>
    <p:sldId id="290" r:id="rId13"/>
    <p:sldId id="291" r:id="rId14"/>
    <p:sldId id="292" r:id="rId15"/>
    <p:sldId id="293" r:id="rId16"/>
    <p:sldId id="294" r:id="rId17"/>
    <p:sldId id="295" r:id="rId18"/>
    <p:sldId id="297" r:id="rId19"/>
    <p:sldId id="296" r:id="rId20"/>
    <p:sldId id="298" r:id="rId21"/>
    <p:sldId id="299" r:id="rId22"/>
    <p:sldId id="304" r:id="rId23"/>
    <p:sldId id="300" r:id="rId24"/>
    <p:sldId id="301" r:id="rId25"/>
    <p:sldId id="302" r:id="rId26"/>
    <p:sldId id="303" r:id="rId27"/>
    <p:sldId id="305" r:id="rId28"/>
    <p:sldId id="306" r:id="rId29"/>
    <p:sldId id="307" r:id="rId30"/>
    <p:sldId id="308" r:id="rId31"/>
    <p:sldId id="310" r:id="rId32"/>
    <p:sldId id="311" r:id="rId33"/>
    <p:sldId id="313" r:id="rId34"/>
    <p:sldId id="312" r:id="rId35"/>
    <p:sldId id="314" r:id="rId36"/>
    <p:sldId id="315" r:id="rId37"/>
    <p:sldId id="316" r:id="rId38"/>
    <p:sldId id="317" r:id="rId39"/>
    <p:sldId id="318" r:id="rId40"/>
    <p:sldId id="319" r:id="rId41"/>
    <p:sldId id="320" r:id="rId42"/>
    <p:sldId id="322" r:id="rId43"/>
    <p:sldId id="323" r:id="rId44"/>
    <p:sldId id="321" r:id="rId45"/>
    <p:sldId id="324" r:id="rId46"/>
    <p:sldId id="325" r:id="rId47"/>
    <p:sldId id="326" r:id="rId48"/>
    <p:sldId id="327" r:id="rId49"/>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p:scale>
          <a:sx n="70" d="100"/>
          <a:sy n="70" d="100"/>
        </p:scale>
        <p:origin x="1138" y="1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416E589-33C9-47D9-7F75-3E05AC0C5D5F}"/>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F58ED010-048E-425A-B9FF-108C0DD7E3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71C531B7-1086-84D1-E35A-46D52E4F54A9}"/>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5" name="عنصر نائب للتذييل 4">
            <a:extLst>
              <a:ext uri="{FF2B5EF4-FFF2-40B4-BE49-F238E27FC236}">
                <a16:creationId xmlns:a16="http://schemas.microsoft.com/office/drawing/2014/main" id="{0A939709-7267-1722-CBBE-494851A3FEF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DF6A67F-9591-5BC7-D0D2-B53A217CEEA1}"/>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2302075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44F8451-E22A-C0A9-076E-2EE7035384C6}"/>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C15C521-9A3F-4D4D-1C9B-F8735DBE2E3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274E1FE-B3B2-CF9D-4505-28D28B1005A3}"/>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5" name="عنصر نائب للتذييل 4">
            <a:extLst>
              <a:ext uri="{FF2B5EF4-FFF2-40B4-BE49-F238E27FC236}">
                <a16:creationId xmlns:a16="http://schemas.microsoft.com/office/drawing/2014/main" id="{8F0A4277-F537-5E3B-D750-A5E753046E6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D30C4A9-809E-234C-61C6-3DE2198017BF}"/>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581166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0E81129-8C7B-9F5C-D957-DD02C87DFF7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F8C5627-39C1-F990-3F52-7F5173D44A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243E1379-F4B8-4CD9-6E16-284CAD3991F9}"/>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5" name="عنصر نائب للتذييل 4">
            <a:extLst>
              <a:ext uri="{FF2B5EF4-FFF2-40B4-BE49-F238E27FC236}">
                <a16:creationId xmlns:a16="http://schemas.microsoft.com/office/drawing/2014/main" id="{B3AB576A-F70E-31F7-A01A-56F31C0C71C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9D8ABE9-F628-5746-37E6-36F9CC5829A4}"/>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4160002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F832DE6-746D-DC44-6C4F-7954C6BA6999}"/>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0956BB5-2CA4-A422-549A-768F5BDD3E7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4D173F16-0210-3264-E354-7DF1E9ED2AFB}"/>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4237F40-AEC5-231C-8DAA-154EC704933B}"/>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6" name="عنصر نائب للتذييل 5">
            <a:extLst>
              <a:ext uri="{FF2B5EF4-FFF2-40B4-BE49-F238E27FC236}">
                <a16:creationId xmlns:a16="http://schemas.microsoft.com/office/drawing/2014/main" id="{F30C06DF-7E41-F839-D672-7E4F9D76B196}"/>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F598E7F-37FF-878F-6E75-E6B8578718F9}"/>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1992123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A14FEF-D278-F269-7FA7-D060FCCD31AA}"/>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3036C52B-332A-99EC-29BB-35231B54D6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1FB64A4-CBC2-E46D-9B28-D1B5DEF27ED3}"/>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FA3325AD-21C9-4643-4CF1-6A8E3E0C20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4710A8C6-BBE6-68B0-9B5F-7E070B596059}"/>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F4C3521-0B82-5729-B36D-A67410D22E95}"/>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8" name="عنصر نائب للتذييل 7">
            <a:extLst>
              <a:ext uri="{FF2B5EF4-FFF2-40B4-BE49-F238E27FC236}">
                <a16:creationId xmlns:a16="http://schemas.microsoft.com/office/drawing/2014/main" id="{201D2278-2FAA-1E4F-8025-F4EE99F79454}"/>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7ACA3E2F-2B6A-17D0-B85E-480EA821B599}"/>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3961168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BFD647C-654E-3B98-24E7-24B789C7533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60E43D3-7977-C5DF-C246-8C3322000947}"/>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4" name="عنصر نائب للتذييل 3">
            <a:extLst>
              <a:ext uri="{FF2B5EF4-FFF2-40B4-BE49-F238E27FC236}">
                <a16:creationId xmlns:a16="http://schemas.microsoft.com/office/drawing/2014/main" id="{8941BB9F-6D28-5FD0-8435-6094F2B3B59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11B28DD7-BB11-380E-CB05-870F68E52634}"/>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1996063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EAC98CA8-24F8-D2D7-F7C5-A80D646DFC36}"/>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3" name="عنصر نائب للتذييل 2">
            <a:extLst>
              <a:ext uri="{FF2B5EF4-FFF2-40B4-BE49-F238E27FC236}">
                <a16:creationId xmlns:a16="http://schemas.microsoft.com/office/drawing/2014/main" id="{63F438FC-74D5-D1AE-F375-282AACC1216C}"/>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24CC235E-3F32-3C40-E9CA-581466EABA55}"/>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272948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3697A3C-2568-4F35-93C1-CC1AB86835C1}"/>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5EDDFE4-B93A-8B65-783F-5BF1E1B7FE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25E87E73-CF5F-881B-13DF-1377DD0BAA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1F5A519-D5C4-E4D1-AF0D-E04842DBA1A5}"/>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6" name="عنصر نائب للتذييل 5">
            <a:extLst>
              <a:ext uri="{FF2B5EF4-FFF2-40B4-BE49-F238E27FC236}">
                <a16:creationId xmlns:a16="http://schemas.microsoft.com/office/drawing/2014/main" id="{C35D1887-2BB2-DD3B-4551-F80E72A37A4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7E607B74-D1E3-0C07-68F0-5618E8E1CCDE}"/>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4231552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5AE4211-AD2C-5E66-525F-CA9A61D578DD}"/>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67BAD7E8-7B1B-F13C-5101-0445A0E44C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B769C268-06C3-438F-5249-23A65412D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C366DBF8-BFBD-E63D-026D-D09CF2D11F0C}"/>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6" name="عنصر نائب للتذييل 5">
            <a:extLst>
              <a:ext uri="{FF2B5EF4-FFF2-40B4-BE49-F238E27FC236}">
                <a16:creationId xmlns:a16="http://schemas.microsoft.com/office/drawing/2014/main" id="{C2BDB871-F9ED-985D-BBF4-9F8B2DF0B47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D74BF64-BCA8-60B6-02BF-A4FFE30E3A0E}"/>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3000415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A820E75-44A8-AD3C-DA3A-E201466CD6B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0837FC1-E4A5-C351-0BE3-9F55B1BE7BFF}"/>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F9A5F563-01CB-C578-30F4-1D58911FEF3B}"/>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5" name="عنصر نائب للتذييل 4">
            <a:extLst>
              <a:ext uri="{FF2B5EF4-FFF2-40B4-BE49-F238E27FC236}">
                <a16:creationId xmlns:a16="http://schemas.microsoft.com/office/drawing/2014/main" id="{99748373-5AB7-F0B1-4737-9B5810D0AD5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7BEB47E-A5B6-125C-BF5B-DF4E5813D040}"/>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2115353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1A551C6-2F0C-8061-F91D-D7491CFEF886}"/>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70E109CD-9C06-ACF4-4C0C-A60EB3708BC9}"/>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5E4B558-1952-ED30-1C47-0CB758828DE3}"/>
              </a:ext>
            </a:extLst>
          </p:cNvPr>
          <p:cNvSpPr>
            <a:spLocks noGrp="1"/>
          </p:cNvSpPr>
          <p:nvPr>
            <p:ph type="dt" sz="half" idx="10"/>
          </p:nvPr>
        </p:nvSpPr>
        <p:spPr/>
        <p:txBody>
          <a:bodyPr/>
          <a:lstStyle/>
          <a:p>
            <a:fld id="{C92A36E6-BA72-48DD-A72E-2E959497B5CE}" type="datetimeFigureOut">
              <a:rPr lang="ar-SA" smtClean="0"/>
              <a:t>11/03/46</a:t>
            </a:fld>
            <a:endParaRPr lang="ar-SA"/>
          </a:p>
        </p:txBody>
      </p:sp>
      <p:sp>
        <p:nvSpPr>
          <p:cNvPr id="5" name="عنصر نائب للتذييل 4">
            <a:extLst>
              <a:ext uri="{FF2B5EF4-FFF2-40B4-BE49-F238E27FC236}">
                <a16:creationId xmlns:a16="http://schemas.microsoft.com/office/drawing/2014/main" id="{D004899A-5F89-B9B4-7F8A-2AE7C5D375D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57E06B1-EA4E-B3D3-B44C-018438092C75}"/>
              </a:ext>
            </a:extLst>
          </p:cNvPr>
          <p:cNvSpPr>
            <a:spLocks noGrp="1"/>
          </p:cNvSpPr>
          <p:nvPr>
            <p:ph type="sldNum" sz="quarter" idx="12"/>
          </p:nvPr>
        </p:nvSpPr>
        <p:spPr/>
        <p:txBody>
          <a:bodyPr/>
          <a:lstStyle/>
          <a:p>
            <a:fld id="{9CDDD6E6-8205-4000-ABE0-BE53F494210C}" type="slidenum">
              <a:rPr lang="ar-SA" smtClean="0"/>
              <a:t>‹#›</a:t>
            </a:fld>
            <a:endParaRPr lang="ar-SA"/>
          </a:p>
        </p:txBody>
      </p:sp>
    </p:spTree>
    <p:extLst>
      <p:ext uri="{BB962C8B-B14F-4D97-AF65-F5344CB8AC3E}">
        <p14:creationId xmlns:p14="http://schemas.microsoft.com/office/powerpoint/2010/main" val="71440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44280" y="2909165"/>
            <a:ext cx="6324334" cy="962305"/>
          </a:xfrm>
          <a:prstGeom prst="rect">
            <a:avLst/>
          </a:prstGeom>
        </p:spPr>
        <p:txBody>
          <a:bodyPr anchor="b">
            <a:normAutofit/>
          </a:bodyPr>
          <a:lstStyle>
            <a:lvl1pPr algn="r" rtl="1">
              <a:defRPr sz="4300" b="1" i="0" baseline="0">
                <a:solidFill>
                  <a:srgbClr val="CC0000"/>
                </a:solidFill>
                <a:latin typeface="Frutiger LT Arabic 65"/>
                <a:ea typeface="Frutiger LT Arabic 65"/>
                <a:cs typeface="+mj-cs"/>
              </a:defRPr>
            </a:lvl1pPr>
          </a:lstStyle>
          <a:p>
            <a:r>
              <a:rPr lang="ar-SA" dirty="0"/>
              <a:t>عنوان العرض الرئيسي</a:t>
            </a:r>
            <a:endParaRPr lang="en-US" dirty="0"/>
          </a:p>
        </p:txBody>
      </p:sp>
      <p:sp>
        <p:nvSpPr>
          <p:cNvPr id="3" name="Subtitle 2"/>
          <p:cNvSpPr>
            <a:spLocks noGrp="1"/>
          </p:cNvSpPr>
          <p:nvPr>
            <p:ph type="subTitle" idx="1" hasCustomPrompt="1"/>
          </p:nvPr>
        </p:nvSpPr>
        <p:spPr>
          <a:xfrm>
            <a:off x="744280" y="3991971"/>
            <a:ext cx="6324334" cy="721242"/>
          </a:xfrm>
          <a:prstGeom prst="rect">
            <a:avLst/>
          </a:prstGeom>
        </p:spPr>
        <p:txBody>
          <a:bodyPr>
            <a:normAutofit/>
          </a:bodyPr>
          <a:lstStyle>
            <a:lvl1pPr marL="0" indent="0" algn="r" rtl="1" fontAlgn="ctr">
              <a:lnSpc>
                <a:spcPct val="100000"/>
              </a:lnSpc>
              <a:buNone/>
              <a:defRPr sz="3000" b="0" i="0">
                <a:solidFill>
                  <a:srgbClr val="00994B"/>
                </a:solidFill>
                <a:latin typeface="Frutiger LT Arabic 55 Roman" panose="01000000000000000000" pitchFamily="2" charset="-78"/>
                <a:ea typeface="Frutiger LT Arabic 55 Roman" panose="01000000000000000000" pitchFamily="2" charset="-78"/>
                <a:cs typeface="+mj-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dirty="0"/>
              <a:t>عنوان ثانوي افتراضي</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960546" y="629296"/>
            <a:ext cx="5733086" cy="1432767"/>
          </a:xfrm>
          <a:prstGeom prst="rect">
            <a:avLst/>
          </a:prstGeom>
        </p:spPr>
      </p:pic>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25317" y="4087633"/>
            <a:ext cx="4081939" cy="2772000"/>
          </a:xfrm>
          <a:prstGeom prst="rect">
            <a:avLst/>
          </a:prstGeom>
        </p:spPr>
      </p:pic>
    </p:spTree>
    <p:extLst>
      <p:ext uri="{BB962C8B-B14F-4D97-AF65-F5344CB8AC3E}">
        <p14:creationId xmlns:p14="http://schemas.microsoft.com/office/powerpoint/2010/main" val="2523943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with chart">
    <p:bg>
      <p:bgPr>
        <a:solidFill>
          <a:schemeClr val="bg1"/>
        </a:solidFill>
        <a:effectLst/>
      </p:bgPr>
    </p:bg>
    <p:spTree>
      <p:nvGrpSpPr>
        <p:cNvPr id="1" name=""/>
        <p:cNvGrpSpPr/>
        <p:nvPr/>
      </p:nvGrpSpPr>
      <p:grpSpPr>
        <a:xfrm>
          <a:off x="0" y="0"/>
          <a:ext cx="0" cy="0"/>
          <a:chOff x="0" y="0"/>
          <a:chExt cx="0" cy="0"/>
        </a:xfrm>
      </p:grpSpPr>
      <p:sp>
        <p:nvSpPr>
          <p:cNvPr id="20" name="Rectangle 6"/>
          <p:cNvSpPr/>
          <p:nvPr userDrawn="1"/>
        </p:nvSpPr>
        <p:spPr>
          <a:xfrm>
            <a:off x="0" y="6356350"/>
            <a:ext cx="9535886" cy="501650"/>
          </a:xfrm>
          <a:custGeom>
            <a:avLst/>
            <a:gdLst>
              <a:gd name="connsiteX0" fmla="*/ 0 w 9209314"/>
              <a:gd name="connsiteY0" fmla="*/ 0 h 501650"/>
              <a:gd name="connsiteX1" fmla="*/ 9209314 w 9209314"/>
              <a:gd name="connsiteY1" fmla="*/ 0 h 501650"/>
              <a:gd name="connsiteX2" fmla="*/ 9209314 w 9209314"/>
              <a:gd name="connsiteY2" fmla="*/ 501650 h 501650"/>
              <a:gd name="connsiteX3" fmla="*/ 0 w 9209314"/>
              <a:gd name="connsiteY3" fmla="*/ 501650 h 501650"/>
              <a:gd name="connsiteX4" fmla="*/ 0 w 9209314"/>
              <a:gd name="connsiteY4" fmla="*/ 0 h 501650"/>
              <a:gd name="connsiteX0" fmla="*/ 0 w 9535886"/>
              <a:gd name="connsiteY0" fmla="*/ 0 h 501650"/>
              <a:gd name="connsiteX1" fmla="*/ 9535886 w 9535886"/>
              <a:gd name="connsiteY1" fmla="*/ 18662 h 501650"/>
              <a:gd name="connsiteX2" fmla="*/ 9209314 w 9535886"/>
              <a:gd name="connsiteY2" fmla="*/ 501650 h 501650"/>
              <a:gd name="connsiteX3" fmla="*/ 0 w 9535886"/>
              <a:gd name="connsiteY3" fmla="*/ 501650 h 501650"/>
              <a:gd name="connsiteX4" fmla="*/ 0 w 9535886"/>
              <a:gd name="connsiteY4" fmla="*/ 0 h 50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5886" h="501650">
                <a:moveTo>
                  <a:pt x="0" y="0"/>
                </a:moveTo>
                <a:lnTo>
                  <a:pt x="9535886" y="18662"/>
                </a:lnTo>
                <a:lnTo>
                  <a:pt x="9209314" y="501650"/>
                </a:lnTo>
                <a:lnTo>
                  <a:pt x="0" y="501650"/>
                </a:lnTo>
                <a:lnTo>
                  <a:pt x="0" y="0"/>
                </a:lnTo>
                <a:close/>
              </a:path>
            </a:pathLst>
          </a:custGeom>
          <a:solidFill>
            <a:srgbClr val="EDEDE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a:spLocks noGrp="1"/>
          </p:cNvSpPr>
          <p:nvPr>
            <p:ph type="title" hasCustomPrompt="1"/>
          </p:nvPr>
        </p:nvSpPr>
        <p:spPr>
          <a:xfrm>
            <a:off x="6428792" y="394117"/>
            <a:ext cx="5338536" cy="678898"/>
          </a:xfrm>
          <a:prstGeom prst="rect">
            <a:avLst/>
          </a:prstGeom>
        </p:spPr>
        <p:txBody>
          <a:bodyPr anchor="b">
            <a:normAutofit/>
          </a:bodyPr>
          <a:lstStyle>
            <a:lvl1pPr algn="r" rtl="1" fontAlgn="ctr">
              <a:lnSpc>
                <a:spcPct val="100000"/>
              </a:lnSpc>
              <a:defRPr sz="3500" b="1" i="0">
                <a:solidFill>
                  <a:srgbClr val="CC0000"/>
                </a:solidFill>
                <a:latin typeface="Frutiger LT Arabic 65" charset="0"/>
                <a:ea typeface="Frutiger LT Arabic 65" charset="0"/>
                <a:cs typeface="+mj-cs"/>
              </a:defRPr>
            </a:lvl1pPr>
          </a:lstStyle>
          <a:p>
            <a:r>
              <a:rPr lang="ar-SA" dirty="0"/>
              <a:t>عنوان العرض الرئيسي</a:t>
            </a:r>
            <a:endParaRPr lang="en-US" dirty="0"/>
          </a:p>
        </p:txBody>
      </p:sp>
      <p:sp>
        <p:nvSpPr>
          <p:cNvPr id="11" name="Text Placeholder 2"/>
          <p:cNvSpPr>
            <a:spLocks noGrp="1"/>
          </p:cNvSpPr>
          <p:nvPr>
            <p:ph type="body" idx="1" hasCustomPrompt="1"/>
          </p:nvPr>
        </p:nvSpPr>
        <p:spPr>
          <a:xfrm>
            <a:off x="6428792" y="1286423"/>
            <a:ext cx="5338536" cy="439737"/>
          </a:xfrm>
          <a:prstGeom prst="rect">
            <a:avLst/>
          </a:prstGeom>
        </p:spPr>
        <p:txBody>
          <a:bodyPr>
            <a:noAutofit/>
          </a:bodyPr>
          <a:lstStyle>
            <a:lvl1pPr marL="0" indent="0" algn="r" rtl="1">
              <a:buNone/>
              <a:defRPr sz="2600" b="0" i="0">
                <a:solidFill>
                  <a:srgbClr val="00994B"/>
                </a:solidFill>
                <a:latin typeface="Frutiger LT Arabic 55 Roman" charset="0"/>
                <a:ea typeface="Frutiger LT Arabic 55 Roman" charset="0"/>
                <a:cs typeface="+mj-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dirty="0"/>
              <a:t>عنوان ثانوي افتراضي</a:t>
            </a:r>
            <a:endParaRPr lang="en-US" dirty="0"/>
          </a:p>
        </p:txBody>
      </p:sp>
      <p:sp>
        <p:nvSpPr>
          <p:cNvPr id="12" name="Text Placeholder 10"/>
          <p:cNvSpPr>
            <a:spLocks noGrp="1"/>
          </p:cNvSpPr>
          <p:nvPr>
            <p:ph type="body" sz="quarter" idx="15" hasCustomPrompt="1"/>
          </p:nvPr>
        </p:nvSpPr>
        <p:spPr>
          <a:xfrm>
            <a:off x="6428792" y="1986774"/>
            <a:ext cx="5328427" cy="392113"/>
          </a:xfrm>
          <a:prstGeom prst="rect">
            <a:avLst/>
          </a:prstGeom>
        </p:spPr>
        <p:txBody>
          <a:bodyPr>
            <a:noAutofit/>
          </a:bodyPr>
          <a:lstStyle>
            <a:lvl1pPr marL="0" indent="0" algn="r" rtl="1">
              <a:buFontTx/>
              <a:buNone/>
              <a:defRPr sz="2200" b="0" i="0">
                <a:solidFill>
                  <a:srgbClr val="CC0000"/>
                </a:solidFill>
                <a:latin typeface="Frutiger LT Arabic 55 Roman" charset="0"/>
                <a:ea typeface="Frutiger LT Arabic 55 Roman" charset="0"/>
                <a:cs typeface="+mj-cs"/>
              </a:defRPr>
            </a:lvl1pPr>
            <a:lvl2pPr marL="457200" indent="0" algn="r" rtl="1">
              <a:buFontTx/>
              <a:buNone/>
              <a:defRPr/>
            </a:lvl2pPr>
            <a:lvl3pPr marL="914400" indent="0" algn="r" rtl="1">
              <a:buFontTx/>
              <a:buNone/>
              <a:defRPr/>
            </a:lvl3pPr>
            <a:lvl4pPr marL="1371600" indent="0" algn="r" rtl="1">
              <a:buFontTx/>
              <a:buNone/>
              <a:defRPr/>
            </a:lvl4pPr>
            <a:lvl5pPr marL="1828800" indent="0" algn="r" rtl="1">
              <a:buFontTx/>
              <a:buNone/>
              <a:defRPr/>
            </a:lvl5pPr>
          </a:lstStyle>
          <a:p>
            <a:pPr lvl="0"/>
            <a:r>
              <a:rPr lang="ar-SA" dirty="0"/>
              <a:t>عنوان الفقرة</a:t>
            </a:r>
          </a:p>
        </p:txBody>
      </p:sp>
      <p:sp>
        <p:nvSpPr>
          <p:cNvPr id="14" name="Chart Placeholder 13"/>
          <p:cNvSpPr>
            <a:spLocks noGrp="1"/>
          </p:cNvSpPr>
          <p:nvPr>
            <p:ph type="chart" sz="quarter" idx="16"/>
          </p:nvPr>
        </p:nvSpPr>
        <p:spPr>
          <a:xfrm>
            <a:off x="541338" y="2379663"/>
            <a:ext cx="5364940" cy="3416852"/>
          </a:xfrm>
          <a:prstGeom prst="rect">
            <a:avLst/>
          </a:prstGeom>
        </p:spPr>
        <p:txBody>
          <a:bodyPr/>
          <a:lstStyle/>
          <a:p>
            <a:r>
              <a:rPr lang="en-US"/>
              <a:t>Click icon to add chart</a:t>
            </a:r>
          </a:p>
        </p:txBody>
      </p:sp>
      <p:sp>
        <p:nvSpPr>
          <p:cNvPr id="15" name="Content Placeholder 3"/>
          <p:cNvSpPr>
            <a:spLocks noGrp="1"/>
          </p:cNvSpPr>
          <p:nvPr>
            <p:ph sz="half" idx="2" hasCustomPrompt="1"/>
          </p:nvPr>
        </p:nvSpPr>
        <p:spPr>
          <a:xfrm>
            <a:off x="6428792" y="2444620"/>
            <a:ext cx="5338536" cy="3351895"/>
          </a:xfrm>
          <a:prstGeom prst="rect">
            <a:avLst/>
          </a:prstGeom>
        </p:spPr>
        <p:txBody>
          <a:bodyPr/>
          <a:lstStyle>
            <a:lvl1pPr marL="0" indent="0" algn="r" rtl="1">
              <a:buFontTx/>
              <a:buNone/>
              <a:defRPr sz="1500" b="0" i="0">
                <a:solidFill>
                  <a:schemeClr val="tx1"/>
                </a:solidFill>
                <a:latin typeface="Frutiger LT Arabic 45 Light" charset="0"/>
                <a:ea typeface="Frutiger LT Arabic 45 Light" charset="0"/>
                <a:cs typeface="+mn-cs"/>
              </a:defRPr>
            </a:lvl1pPr>
            <a:lvl2pPr marL="457200" indent="0" algn="r" rtl="1">
              <a:buFontTx/>
              <a:buNone/>
              <a:defRPr/>
            </a:lvl2pPr>
            <a:lvl3pPr marL="914400" indent="0" algn="r" rtl="1">
              <a:buFontTx/>
              <a:buNone/>
              <a:defRPr/>
            </a:lvl3pPr>
            <a:lvl4pPr marL="1371600" indent="0" algn="r" rtl="1">
              <a:buFontTx/>
              <a:buNone/>
              <a:defRPr/>
            </a:lvl4pPr>
            <a:lvl5pPr marL="1828800" indent="0" algn="r" rtl="1">
              <a:buFontTx/>
              <a:buNone/>
              <a:defRPr/>
            </a:lvl5pPr>
          </a:lstStyle>
          <a:p>
            <a:pPr lvl="0"/>
            <a:r>
              <a:rPr lang="ar-SA" dirty="0" err="1"/>
              <a:t>لوريم</a:t>
            </a:r>
            <a:r>
              <a:rPr lang="ar-SA" dirty="0"/>
              <a:t> </a:t>
            </a:r>
            <a:r>
              <a:rPr lang="ar-SA" dirty="0" err="1"/>
              <a:t>إيبسوم</a:t>
            </a:r>
            <a:r>
              <a:rPr lang="ar-SA" dirty="0"/>
              <a:t> هو ببساطة نص شكلي (بمعنى أن الغاية هي الشكل وليس المحتوى) ويُستخدم في صناعات المطابع ودور النشر. كان </a:t>
            </a:r>
            <a:r>
              <a:rPr lang="ar-SA" dirty="0" err="1"/>
              <a:t>لوريم</a:t>
            </a:r>
            <a:r>
              <a:rPr lang="ar-SA" dirty="0"/>
              <a:t> </a:t>
            </a:r>
            <a:r>
              <a:rPr lang="ar-SA" dirty="0" err="1"/>
              <a:t>إيبسوم</a:t>
            </a:r>
            <a:r>
              <a:rPr lang="ar-SA" dirty="0"/>
              <a:t> ولايزال المعيار للنص الشكلي منذ القرن الخامس عشر عندما قامت مطبعة مجهولة برص مجموعة من الأحرف بشكل عشوائي أخذتها من نص، لتكوّن كتيّب بمثابة دليل أو مرجع شكلي لهذه الأحرف. خمسة قرون من الزمن لم تقضي على هذا النص، بل انه حتى صار مستخدماً وبشكله الأصلي في الطباعة والتنضيد الإلكتروني</a:t>
            </a:r>
            <a:endParaRPr lang="en-US" dirty="0"/>
          </a:p>
        </p:txBody>
      </p:sp>
      <p:sp>
        <p:nvSpPr>
          <p:cNvPr id="16" name="Date Placeholder 3"/>
          <p:cNvSpPr>
            <a:spLocks noGrp="1"/>
          </p:cNvSpPr>
          <p:nvPr>
            <p:ph type="dt" sz="half" idx="10"/>
          </p:nvPr>
        </p:nvSpPr>
        <p:spPr>
          <a:xfrm>
            <a:off x="797767" y="6440329"/>
            <a:ext cx="2419739" cy="365125"/>
          </a:xfrm>
          <a:prstGeom prst="rect">
            <a:avLst/>
          </a:prstGeom>
        </p:spPr>
        <p:txBody>
          <a:bodyPr/>
          <a:lstStyle>
            <a:lvl1pPr>
              <a:defRPr sz="1100" b="0" i="0">
                <a:solidFill>
                  <a:schemeClr val="tx1"/>
                </a:solidFill>
                <a:latin typeface="Frutiger LT Arabic 55 Roman" charset="0"/>
                <a:ea typeface="Frutiger LT Arabic 55 Roman" charset="0"/>
                <a:cs typeface="+mn-cs"/>
              </a:defRPr>
            </a:lvl1pPr>
          </a:lstStyle>
          <a:p>
            <a:pPr fontAlgn="ctr"/>
            <a:fld id="{6E1882F5-28E0-4E8C-AFD5-2ECE1897D0DD}" type="uaqdatetime4">
              <a:rPr lang="ar-SA" smtClean="0"/>
              <a:t>11/03/1446</a:t>
            </a:fld>
            <a:endParaRPr lang="en-US" dirty="0"/>
          </a:p>
        </p:txBody>
      </p:sp>
      <p:sp>
        <p:nvSpPr>
          <p:cNvPr id="17" name="Footer Placeholder 4"/>
          <p:cNvSpPr>
            <a:spLocks noGrp="1"/>
          </p:cNvSpPr>
          <p:nvPr>
            <p:ph type="ftr" sz="quarter" idx="11"/>
          </p:nvPr>
        </p:nvSpPr>
        <p:spPr>
          <a:xfrm>
            <a:off x="4896000" y="6480000"/>
            <a:ext cx="4114800" cy="365125"/>
          </a:xfrm>
          <a:prstGeom prst="rect">
            <a:avLst/>
          </a:prstGeom>
        </p:spPr>
        <p:txBody>
          <a:bodyPr/>
          <a:lstStyle>
            <a:lvl1pPr algn="r" rtl="1">
              <a:defRPr sz="1100" b="0" i="0">
                <a:solidFill>
                  <a:schemeClr val="tx1"/>
                </a:solidFill>
                <a:latin typeface="Frutiger LT Arabic 55 Roman" charset="0"/>
                <a:ea typeface="Frutiger LT Arabic 55 Roman" charset="0"/>
                <a:cs typeface="+mn-cs"/>
              </a:defRPr>
            </a:lvl1pPr>
          </a:lstStyle>
          <a:p>
            <a:pPr fontAlgn="ctr"/>
            <a:r>
              <a:rPr lang="ar-SA"/>
              <a:t>عنوان العرض الرئيسي</a:t>
            </a:r>
            <a:endParaRPr lang="en-US" dirty="0"/>
          </a:p>
        </p:txBody>
      </p:sp>
      <p:sp>
        <p:nvSpPr>
          <p:cNvPr id="18" name="Slide Number Placeholder 5"/>
          <p:cNvSpPr>
            <a:spLocks noGrp="1"/>
          </p:cNvSpPr>
          <p:nvPr>
            <p:ph type="sldNum" sz="quarter" idx="12"/>
          </p:nvPr>
        </p:nvSpPr>
        <p:spPr>
          <a:xfrm>
            <a:off x="381000" y="6440329"/>
            <a:ext cx="399661" cy="365125"/>
          </a:xfrm>
          <a:prstGeom prst="rect">
            <a:avLst/>
          </a:prstGeom>
        </p:spPr>
        <p:txBody>
          <a:bodyPr/>
          <a:lstStyle>
            <a:lvl1pPr algn="l" fontAlgn="ctr">
              <a:defRPr sz="1100" b="0" i="0">
                <a:solidFill>
                  <a:schemeClr val="tx1"/>
                </a:solidFill>
                <a:latin typeface="Frutiger LT Arabic 55 Roman" charset="0"/>
                <a:ea typeface="Frutiger LT Arabic 55 Roman" charset="0"/>
                <a:cs typeface="+mn-cs"/>
              </a:defRPr>
            </a:lvl1pPr>
          </a:lstStyle>
          <a:p>
            <a:fld id="{45737691-2934-8548-A813-F6E3836FE36A}" type="slidenum">
              <a:rPr lang="en-US" smtClean="0"/>
              <a:pPr/>
              <a:t>‹#›</a:t>
            </a:fld>
            <a:endParaRPr lang="en-US" dirty="0"/>
          </a:p>
        </p:txBody>
      </p:sp>
      <p:sp>
        <p:nvSpPr>
          <p:cNvPr id="19" name="TextBox 18"/>
          <p:cNvSpPr txBox="1"/>
          <p:nvPr userDrawn="1"/>
        </p:nvSpPr>
        <p:spPr>
          <a:xfrm>
            <a:off x="679574" y="6444476"/>
            <a:ext cx="225491" cy="261610"/>
          </a:xfrm>
          <a:prstGeom prst="rect">
            <a:avLst/>
          </a:prstGeom>
          <a:noFill/>
        </p:spPr>
        <p:txBody>
          <a:bodyPr wrap="square" rtlCol="0">
            <a:spAutoFit/>
          </a:bodyPr>
          <a:lstStyle/>
          <a:p>
            <a:pPr algn="ctr"/>
            <a:r>
              <a:rPr lang="en-US" sz="1100" b="0" i="0" dirty="0">
                <a:solidFill>
                  <a:schemeClr val="tx1"/>
                </a:solidFill>
                <a:latin typeface="Frutiger LT Arabic 55 Roman" charset="0"/>
                <a:ea typeface="Frutiger LT Arabic 55 Roman" charset="0"/>
                <a:cs typeface="+mn-cs"/>
              </a:rPr>
              <a:t>|</a:t>
            </a:r>
          </a:p>
        </p:txBody>
      </p:sp>
      <p:pic>
        <p:nvPicPr>
          <p:cNvPr id="21" name="Picture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24000" y="5966452"/>
            <a:ext cx="3168000" cy="891548"/>
          </a:xfrm>
          <a:prstGeom prst="rect">
            <a:avLst/>
          </a:prstGeom>
        </p:spPr>
      </p:pic>
    </p:spTree>
    <p:extLst>
      <p:ext uri="{BB962C8B-B14F-4D97-AF65-F5344CB8AC3E}">
        <p14:creationId xmlns:p14="http://schemas.microsoft.com/office/powerpoint/2010/main" val="587870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68504457-413F-56F2-2ABB-C53F24B65C95}"/>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FE3803B-979A-F41F-348C-B26491A7319C}"/>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D395E56-1957-C227-2FA9-E1D6BCC1F85F}"/>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C92A36E6-BA72-48DD-A72E-2E959497B5CE}" type="datetimeFigureOut">
              <a:rPr lang="ar-SA" smtClean="0"/>
              <a:t>11/03/46</a:t>
            </a:fld>
            <a:endParaRPr lang="ar-SA"/>
          </a:p>
        </p:txBody>
      </p:sp>
      <p:sp>
        <p:nvSpPr>
          <p:cNvPr id="5" name="عنصر نائب للتذييل 4">
            <a:extLst>
              <a:ext uri="{FF2B5EF4-FFF2-40B4-BE49-F238E27FC236}">
                <a16:creationId xmlns:a16="http://schemas.microsoft.com/office/drawing/2014/main" id="{8FD8CD70-A7AE-D921-1354-695EF5055B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0481EFFF-917F-2FC3-47FB-50BBDDE5ECF6}"/>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9CDDD6E6-8205-4000-ABE0-BE53F494210C}" type="slidenum">
              <a:rPr lang="ar-SA" smtClean="0"/>
              <a:t>‹#›</a:t>
            </a:fld>
            <a:endParaRPr lang="ar-SA"/>
          </a:p>
        </p:txBody>
      </p:sp>
    </p:spTree>
    <p:extLst>
      <p:ext uri="{BB962C8B-B14F-4D97-AF65-F5344CB8AC3E}">
        <p14:creationId xmlns:p14="http://schemas.microsoft.com/office/powerpoint/2010/main" val="11161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381000" y="6396604"/>
            <a:ext cx="870857" cy="369332"/>
          </a:xfrm>
          <a:prstGeom prst="rect">
            <a:avLst/>
          </a:prstGeom>
          <a:noFill/>
        </p:spPr>
        <p:txBody>
          <a:bodyPr wrap="square" rtlCol="1">
            <a:spAutoFit/>
          </a:bodyPr>
          <a:lstStyle/>
          <a:p>
            <a:r>
              <a:rPr lang="en-US" dirty="0">
                <a:ln w="22225">
                  <a:solidFill>
                    <a:srgbClr val="DA9A29"/>
                  </a:solidFill>
                  <a:prstDash val="solid"/>
                </a:ln>
                <a:solidFill>
                  <a:srgbClr val="DA9A29"/>
                </a:solidFill>
                <a:latin typeface="+mj-lt"/>
              </a:rPr>
              <a:t>1</a:t>
            </a:r>
            <a:endParaRPr lang="ar-SA" dirty="0">
              <a:ln w="22225">
                <a:solidFill>
                  <a:srgbClr val="DA9A29"/>
                </a:solidFill>
                <a:prstDash val="solid"/>
              </a:ln>
              <a:solidFill>
                <a:srgbClr val="DA9A29"/>
              </a:solidFill>
              <a:latin typeface="+mj-lt"/>
            </a:endParaRPr>
          </a:p>
        </p:txBody>
      </p:sp>
      <p:sp>
        <p:nvSpPr>
          <p:cNvPr id="3" name="مستطيل مستدير الزوايا 2"/>
          <p:cNvSpPr/>
          <p:nvPr/>
        </p:nvSpPr>
        <p:spPr>
          <a:xfrm>
            <a:off x="4135120" y="3129280"/>
            <a:ext cx="7076960" cy="802542"/>
          </a:xfrm>
          <a:prstGeom prst="roundRect">
            <a:avLst/>
          </a:prstGeom>
          <a:solidFill>
            <a:srgbClr val="CC0000">
              <a:alpha val="3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algn="ctr" defTabSz="914400" rtl="0" eaLnBrk="1" latinLnBrk="0" hangingPunct="1"/>
            <a:r>
              <a:rPr lang="ar-SA" sz="48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الإسعافات الأولية</a:t>
            </a:r>
          </a:p>
        </p:txBody>
      </p:sp>
      <p:sp>
        <p:nvSpPr>
          <p:cNvPr id="2" name="مربع نص 1">
            <a:extLst>
              <a:ext uri="{FF2B5EF4-FFF2-40B4-BE49-F238E27FC236}">
                <a16:creationId xmlns:a16="http://schemas.microsoft.com/office/drawing/2014/main" id="{730514CE-D48B-EFDA-D09A-35312E81C3DB}"/>
              </a:ext>
            </a:extLst>
          </p:cNvPr>
          <p:cNvSpPr txBox="1"/>
          <p:nvPr/>
        </p:nvSpPr>
        <p:spPr>
          <a:xfrm>
            <a:off x="1172436"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ربع نص 4">
            <a:extLst>
              <a:ext uri="{FF2B5EF4-FFF2-40B4-BE49-F238E27FC236}">
                <a16:creationId xmlns:a16="http://schemas.microsoft.com/office/drawing/2014/main" id="{EE8741E7-CC43-4A46-E516-91C479A304CD}"/>
              </a:ext>
            </a:extLst>
          </p:cNvPr>
          <p:cNvSpPr txBox="1"/>
          <p:nvPr/>
        </p:nvSpPr>
        <p:spPr>
          <a:xfrm>
            <a:off x="250371" y="5765608"/>
            <a:ext cx="4386943" cy="369332"/>
          </a:xfrm>
          <a:prstGeom prst="rect">
            <a:avLst/>
          </a:prstGeom>
          <a:noFill/>
        </p:spPr>
        <p:txBody>
          <a:bodyPr wrap="square" rtlCol="1">
            <a:spAutoFit/>
          </a:bodyPr>
          <a:lstStyle/>
          <a:p>
            <a:r>
              <a:rPr lang="ar-SA" dirty="0"/>
              <a:t>من إعداد مشرف قسم التوعية والتثقيف: د/ ياسر الزهراني</a:t>
            </a:r>
          </a:p>
        </p:txBody>
      </p:sp>
    </p:spTree>
    <p:extLst>
      <p:ext uri="{BB962C8B-B14F-4D97-AF65-F5344CB8AC3E}">
        <p14:creationId xmlns:p14="http://schemas.microsoft.com/office/powerpoint/2010/main" val="131752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en-US" dirty="0">
                <a:ln w="22225">
                  <a:solidFill>
                    <a:srgbClr val="DA9A29"/>
                  </a:solidFill>
                  <a:prstDash val="solid"/>
                </a:ln>
                <a:solidFill>
                  <a:srgbClr val="DA9A29"/>
                </a:solidFill>
                <a:latin typeface="+mj-lt"/>
              </a:rPr>
              <a:t>2</a:t>
            </a:r>
            <a:endParaRPr lang="ar-SA" dirty="0">
              <a:ln w="22225">
                <a:solidFill>
                  <a:srgbClr val="DA9A29"/>
                </a:solidFill>
                <a:prstDash val="solid"/>
              </a:ln>
              <a:solidFill>
                <a:srgbClr val="DA9A29"/>
              </a:solidFill>
              <a:latin typeface="+mj-lt"/>
            </a:endParaRP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10" name="مستطيل 9"/>
          <p:cNvSpPr/>
          <p:nvPr/>
        </p:nvSpPr>
        <p:spPr>
          <a:xfrm>
            <a:off x="8039101" y="568891"/>
            <a:ext cx="3972870" cy="672080"/>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ما هي الإسعافات الأولية</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4" name="مربع نص 3">
            <a:extLst>
              <a:ext uri="{FF2B5EF4-FFF2-40B4-BE49-F238E27FC236}">
                <a16:creationId xmlns:a16="http://schemas.microsoft.com/office/drawing/2014/main" id="{3D78CA4E-4474-3692-DFA4-5DC16D63463E}"/>
              </a:ext>
            </a:extLst>
          </p:cNvPr>
          <p:cNvSpPr txBox="1"/>
          <p:nvPr/>
        </p:nvSpPr>
        <p:spPr>
          <a:xfrm>
            <a:off x="1" y="1435005"/>
            <a:ext cx="12191999" cy="1010020"/>
          </a:xfrm>
          <a:prstGeom prst="rect">
            <a:avLst/>
          </a:prstGeom>
          <a:noFill/>
        </p:spPr>
        <p:txBody>
          <a:bodyPr wrap="square">
            <a:spAutoFit/>
          </a:bodyPr>
          <a:lstStyle/>
          <a:p>
            <a:pPr marL="342900" lvl="0" indent="-342900" algn="r"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هي أول ما يُقدم إلى المصاب أو المريض، بمرض مفاجئ من عناية ومساعدة مؤقتة حتى وصول الرعاية الطبية اللازمة الإسعاف أو الطبيب أو لحين نقله إلى المستشفى.</a:t>
            </a:r>
            <a:endParaRPr lang="en-US" sz="2400" dirty="0">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E31C5ABB-D49B-FF9E-7F4E-0B8212FB8FBD}"/>
              </a:ext>
            </a:extLst>
          </p:cNvPr>
          <p:cNvSpPr txBox="1"/>
          <p:nvPr/>
        </p:nvSpPr>
        <p:spPr>
          <a:xfrm>
            <a:off x="-180029" y="3745678"/>
            <a:ext cx="12191999" cy="1644040"/>
          </a:xfrm>
          <a:prstGeom prst="rect">
            <a:avLst/>
          </a:prstGeom>
          <a:noFill/>
        </p:spPr>
        <p:txBody>
          <a:bodyPr wrap="square">
            <a:spAutoFit/>
          </a:bodyPr>
          <a:lstStyle/>
          <a:p>
            <a:pPr marL="342900" lvl="0" indent="-342900" algn="r"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إنقاذ حياة المصاب أو المريض</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الحد من الألم</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تقليل المضاعفات</a:t>
            </a:r>
            <a:endParaRPr lang="en-US" sz="2400" dirty="0">
              <a:effectLst/>
              <a:latin typeface="Tahoma" panose="020B0604030504040204" pitchFamily="34" charset="0"/>
              <a:ea typeface="Trebuchet MS" panose="020B0603020202020204" pitchFamily="34" charset="0"/>
            </a:endParaRPr>
          </a:p>
        </p:txBody>
      </p:sp>
      <p:sp>
        <p:nvSpPr>
          <p:cNvPr id="7" name="مستطيل 6">
            <a:extLst>
              <a:ext uri="{FF2B5EF4-FFF2-40B4-BE49-F238E27FC236}">
                <a16:creationId xmlns:a16="http://schemas.microsoft.com/office/drawing/2014/main" id="{288F9BA5-9207-1E90-E07E-9DEA8D5D5A90}"/>
              </a:ext>
            </a:extLst>
          </p:cNvPr>
          <p:cNvSpPr/>
          <p:nvPr/>
        </p:nvSpPr>
        <p:spPr>
          <a:xfrm>
            <a:off x="8610600" y="2808297"/>
            <a:ext cx="3401369"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أهمية الإسعافات الأولية</a:t>
            </a:r>
            <a:endParaRPr lang="en-US" sz="3200" dirty="0">
              <a:solidFill>
                <a:schemeClr val="bg1"/>
              </a:solidFill>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196248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10" name="مستطيل 9"/>
          <p:cNvSpPr/>
          <p:nvPr/>
        </p:nvSpPr>
        <p:spPr>
          <a:xfrm>
            <a:off x="7442201" y="568891"/>
            <a:ext cx="4569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شروط لابد من توافرها بالمسعف</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4" name="مربع نص 3">
            <a:extLst>
              <a:ext uri="{FF2B5EF4-FFF2-40B4-BE49-F238E27FC236}">
                <a16:creationId xmlns:a16="http://schemas.microsoft.com/office/drawing/2014/main" id="{3D78CA4E-4474-3692-DFA4-5DC16D63463E}"/>
              </a:ext>
            </a:extLst>
          </p:cNvPr>
          <p:cNvSpPr txBox="1"/>
          <p:nvPr/>
        </p:nvSpPr>
        <p:spPr>
          <a:xfrm>
            <a:off x="1" y="1435005"/>
            <a:ext cx="12191999" cy="2201115"/>
          </a:xfrm>
          <a:prstGeom prst="rect">
            <a:avLst/>
          </a:prstGeom>
          <a:noFill/>
        </p:spPr>
        <p:txBody>
          <a:bodyPr wrap="square">
            <a:spAutoFit/>
          </a:bodyPr>
          <a:lstStyle/>
          <a:p>
            <a:pPr marL="342900" lvl="0" indent="-342900" algn="just"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هدوء الأعصاب وسرعة البديهة وحسن التصرف.</a:t>
            </a:r>
            <a:endParaRPr lang="en-US" sz="2400" dirty="0">
              <a:effectLst/>
              <a:latin typeface="Tahoma" panose="020B0604030504040204" pitchFamily="34" charset="0"/>
              <a:ea typeface="Trebuchet MS" panose="020B0603020202020204" pitchFamily="34" charset="0"/>
            </a:endParaRPr>
          </a:p>
          <a:p>
            <a:pPr marL="342900" lvl="0" indent="-342900" algn="just"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الثقة بالنفس والشجاعة.</a:t>
            </a:r>
            <a:endParaRPr lang="en-US" sz="2400" dirty="0">
              <a:effectLst/>
              <a:latin typeface="Tahoma" panose="020B0604030504040204" pitchFamily="34" charset="0"/>
              <a:ea typeface="Trebuchet MS" panose="020B0603020202020204" pitchFamily="34" charset="0"/>
            </a:endParaRPr>
          </a:p>
          <a:p>
            <a:pPr marL="342900" lvl="0" indent="-342900" algn="just"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عدم الاضطراب أو التوتر والقدرة على طمأنة المصاب وتهدئته والإحاطة بما ينبغي عمله.</a:t>
            </a:r>
            <a:endParaRPr lang="en-US" sz="2400" dirty="0">
              <a:effectLst/>
              <a:latin typeface="Tahoma" panose="020B0604030504040204" pitchFamily="34" charset="0"/>
              <a:ea typeface="Trebuchet MS" panose="020B0603020202020204" pitchFamily="34" charset="0"/>
            </a:endParaRPr>
          </a:p>
          <a:p>
            <a:pPr marL="342900" lvl="0" indent="-342900" algn="just"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عدم تعريض نفسه للخطر.</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2857082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10" name="مستطيل 9"/>
          <p:cNvSpPr/>
          <p:nvPr/>
        </p:nvSpPr>
        <p:spPr>
          <a:xfrm>
            <a:off x="8115300" y="568891"/>
            <a:ext cx="38966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التقييم المبدئي للمصاب</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4" name="مربع نص 3">
            <a:extLst>
              <a:ext uri="{FF2B5EF4-FFF2-40B4-BE49-F238E27FC236}">
                <a16:creationId xmlns:a16="http://schemas.microsoft.com/office/drawing/2014/main" id="{3D78CA4E-4474-3692-DFA4-5DC16D63463E}"/>
              </a:ext>
            </a:extLst>
          </p:cNvPr>
          <p:cNvSpPr txBox="1"/>
          <p:nvPr/>
        </p:nvSpPr>
        <p:spPr>
          <a:xfrm>
            <a:off x="1" y="1435005"/>
            <a:ext cx="12191999" cy="3307829"/>
          </a:xfrm>
          <a:prstGeom prst="rect">
            <a:avLst/>
          </a:prstGeom>
          <a:noFill/>
        </p:spPr>
        <p:txBody>
          <a:bodyPr wrap="square">
            <a:spAutoFit/>
          </a:bodyPr>
          <a:lstStyle/>
          <a:p>
            <a:pPr marL="342900" lvl="0" indent="-342900" algn="just" rtl="1">
              <a:lnSpc>
                <a:spcPct val="130000"/>
              </a:lnSpc>
              <a:spcAft>
                <a:spcPts val="600"/>
              </a:spcAft>
              <a:buFont typeface="Symbol" panose="05050102010706020507" pitchFamily="18" charset="2"/>
              <a:buChar char=""/>
            </a:pPr>
            <a:r>
              <a:rPr lang="ar-SA" sz="2400" b="1" dirty="0">
                <a:effectLst/>
                <a:latin typeface="Tahoma" panose="020B0604030504040204" pitchFamily="34" charset="0"/>
                <a:ea typeface="Trebuchet MS" panose="020B0603020202020204" pitchFamily="34" charset="0"/>
              </a:rPr>
              <a:t>افحص </a:t>
            </a:r>
            <a:r>
              <a:rPr lang="en-US" sz="2400" b="1" dirty="0">
                <a:solidFill>
                  <a:srgbClr val="FF0000"/>
                </a:solidFill>
                <a:effectLst/>
                <a:latin typeface="Geeza Pro"/>
                <a:ea typeface="Trebuchet MS" panose="020B0603020202020204" pitchFamily="34" charset="0"/>
              </a:rPr>
              <a:t>Check</a:t>
            </a:r>
            <a:r>
              <a:rPr lang="ar-SA" sz="2400" b="1" dirty="0">
                <a:solidFill>
                  <a:srgbClr val="FF0000"/>
                </a:solidFill>
                <a:effectLst/>
                <a:latin typeface="Tahoma" panose="020B0604030504040204" pitchFamily="34" charset="0"/>
                <a:ea typeface="Trebuchet MS" panose="020B0603020202020204" pitchFamily="34" charset="0"/>
              </a:rPr>
              <a:t>: </a:t>
            </a:r>
            <a:r>
              <a:rPr lang="ar-SA" sz="2400" dirty="0">
                <a:effectLst/>
                <a:latin typeface="Tahoma" panose="020B0604030504040204" pitchFamily="34" charset="0"/>
                <a:ea typeface="Trebuchet MS" panose="020B0603020202020204" pitchFamily="34" charset="0"/>
              </a:rPr>
              <a:t>المكان والمصاب.</a:t>
            </a:r>
            <a:endParaRPr lang="en-US" sz="2400" dirty="0">
              <a:effectLst/>
              <a:latin typeface="Tahoma" panose="020B0604030504040204" pitchFamily="34" charset="0"/>
              <a:ea typeface="Trebuchet MS" panose="020B0603020202020204" pitchFamily="34" charset="0"/>
            </a:endParaRPr>
          </a:p>
          <a:p>
            <a:pPr marL="342900" lvl="0" indent="-342900" algn="just" rtl="1">
              <a:lnSpc>
                <a:spcPct val="130000"/>
              </a:lnSpc>
              <a:spcAft>
                <a:spcPts val="600"/>
              </a:spcAft>
              <a:buFont typeface="Symbol" panose="05050102010706020507" pitchFamily="18" charset="2"/>
              <a:buChar char=""/>
            </a:pPr>
            <a:r>
              <a:rPr lang="ar-SA" sz="2400" b="1" dirty="0">
                <a:effectLst/>
                <a:latin typeface="Tahoma" panose="020B0604030504040204" pitchFamily="34" charset="0"/>
                <a:ea typeface="Trebuchet MS" panose="020B0603020202020204" pitchFamily="34" charset="0"/>
              </a:rPr>
              <a:t>اتصل </a:t>
            </a:r>
            <a:r>
              <a:rPr lang="en-US" sz="2400" b="1" dirty="0">
                <a:solidFill>
                  <a:srgbClr val="FF0000"/>
                </a:solidFill>
                <a:effectLst/>
                <a:latin typeface="Geeza Pro"/>
                <a:ea typeface="Trebuchet MS" panose="020B0603020202020204" pitchFamily="34" charset="0"/>
              </a:rPr>
              <a:t>Call</a:t>
            </a:r>
            <a:r>
              <a:rPr lang="ar-SA" sz="2400" b="1" dirty="0">
                <a:solidFill>
                  <a:srgbClr val="FF0000"/>
                </a:solidFill>
                <a:effectLst/>
                <a:latin typeface="Tahoma" panose="020B0604030504040204" pitchFamily="34" charset="0"/>
                <a:ea typeface="Trebuchet MS" panose="020B0603020202020204" pitchFamily="34" charset="0"/>
              </a:rPr>
              <a:t>: </a:t>
            </a:r>
            <a:r>
              <a:rPr lang="ar-SA" sz="2400" b="1" dirty="0">
                <a:effectLst/>
                <a:latin typeface="Tahoma" panose="020B0604030504040204" pitchFamily="34" charset="0"/>
                <a:ea typeface="Trebuchet MS" panose="020B0603020202020204" pitchFamily="34" charset="0"/>
              </a:rPr>
              <a:t>اتصل على الإسعاف</a:t>
            </a:r>
            <a:r>
              <a:rPr lang="ar-SA" sz="2400" b="1" dirty="0">
                <a:solidFill>
                  <a:srgbClr val="FF0000"/>
                </a:solidFill>
                <a:effectLst/>
                <a:latin typeface="Tahoma" panose="020B0604030504040204" pitchFamily="34" charset="0"/>
                <a:ea typeface="Trebuchet MS" panose="020B0603020202020204" pitchFamily="34" charset="0"/>
              </a:rPr>
              <a:t>(997) </a:t>
            </a:r>
            <a:r>
              <a:rPr lang="ar-SA" sz="2400" dirty="0">
                <a:effectLst/>
                <a:latin typeface="Tahoma" panose="020B0604030504040204" pitchFamily="34" charset="0"/>
                <a:ea typeface="Trebuchet MS" panose="020B0603020202020204" pitchFamily="34" charset="0"/>
              </a:rPr>
              <a:t>وأبلغ عن المكان والمصاب - عدد المصابين ونوعية الحادث -الإسعافات المقدمة.  </a:t>
            </a:r>
          </a:p>
          <a:p>
            <a:pPr lvl="0" algn="ctr" rtl="1">
              <a:lnSpc>
                <a:spcPct val="130000"/>
              </a:lnSpc>
              <a:spcAft>
                <a:spcPts val="600"/>
              </a:spcAft>
            </a:pPr>
            <a:r>
              <a:rPr lang="ar-SA" sz="2400" u="sng" dirty="0">
                <a:solidFill>
                  <a:srgbClr val="FF0000"/>
                </a:solidFill>
                <a:effectLst/>
                <a:latin typeface="Tahoma" panose="020B0604030504040204" pitchFamily="34" charset="0"/>
                <a:ea typeface="Trebuchet MS" panose="020B0603020202020204" pitchFamily="34" charset="0"/>
              </a:rPr>
              <a:t> لا تغلق المكالمة إلا بعد التأكد من الاكتفاء بالمعلومات.</a:t>
            </a:r>
            <a:endParaRPr lang="en-US" sz="2400" u="sng" dirty="0">
              <a:solidFill>
                <a:srgbClr val="FF0000"/>
              </a:solidFill>
              <a:effectLst/>
              <a:latin typeface="Tahoma" panose="020B0604030504040204" pitchFamily="34" charset="0"/>
              <a:ea typeface="Trebuchet MS" panose="020B0603020202020204" pitchFamily="34" charset="0"/>
            </a:endParaRPr>
          </a:p>
          <a:p>
            <a:pPr marL="342900" lvl="0" indent="-342900" algn="just" rtl="1">
              <a:lnSpc>
                <a:spcPct val="130000"/>
              </a:lnSpc>
              <a:spcAft>
                <a:spcPts val="600"/>
              </a:spcAft>
              <a:buFont typeface="Symbol" panose="05050102010706020507" pitchFamily="18" charset="2"/>
              <a:buChar char=""/>
            </a:pPr>
            <a:r>
              <a:rPr lang="ar-SA" sz="2400" b="1" dirty="0">
                <a:effectLst/>
                <a:latin typeface="Tahoma" panose="020B0604030504040204" pitchFamily="34" charset="0"/>
                <a:ea typeface="Trebuchet MS" panose="020B0603020202020204" pitchFamily="34" charset="0"/>
              </a:rPr>
              <a:t>اهتم </a:t>
            </a:r>
            <a:r>
              <a:rPr lang="en-US" sz="2400" b="1" dirty="0">
                <a:solidFill>
                  <a:srgbClr val="FF0000"/>
                </a:solidFill>
                <a:effectLst/>
                <a:latin typeface="Geeza Pro"/>
                <a:ea typeface="Trebuchet MS" panose="020B0603020202020204" pitchFamily="34" charset="0"/>
              </a:rPr>
              <a:t>Care</a:t>
            </a:r>
            <a:r>
              <a:rPr lang="ar-SA" sz="2400" b="1" dirty="0">
                <a:solidFill>
                  <a:srgbClr val="FF0000"/>
                </a:solidFill>
                <a:effectLst/>
                <a:latin typeface="Tahoma" panose="020B0604030504040204" pitchFamily="34" charset="0"/>
                <a:ea typeface="Trebuchet MS" panose="020B0603020202020204" pitchFamily="34" charset="0"/>
              </a:rPr>
              <a:t>:</a:t>
            </a:r>
            <a:r>
              <a:rPr lang="ar-SA" sz="2400" b="1" dirty="0">
                <a:effectLst/>
                <a:latin typeface="Tahoma" panose="020B0604030504040204" pitchFamily="34" charset="0"/>
                <a:ea typeface="Trebuchet MS" panose="020B0603020202020204" pitchFamily="34" charset="0"/>
              </a:rPr>
              <a:t> </a:t>
            </a:r>
            <a:r>
              <a:rPr lang="ar-SA" sz="2400" dirty="0">
                <a:effectLst/>
                <a:latin typeface="Tahoma" panose="020B0604030504040204" pitchFamily="34" charset="0"/>
                <a:ea typeface="Trebuchet MS" panose="020B0603020202020204" pitchFamily="34" charset="0"/>
              </a:rPr>
              <a:t>درجة الوعي بالسؤال – طبق سلسلة </a:t>
            </a:r>
            <a:r>
              <a:rPr lang="en-US" sz="2400" dirty="0">
                <a:effectLst/>
                <a:latin typeface="Geeza Pro"/>
                <a:ea typeface="Trebuchet MS" panose="020B0603020202020204" pitchFamily="34" charset="0"/>
              </a:rPr>
              <a:t>A. B. C.</a:t>
            </a:r>
            <a:endParaRPr lang="en-US" sz="2400" dirty="0">
              <a:effectLst/>
              <a:latin typeface="Tahoma" panose="020B0604030504040204" pitchFamily="34" charset="0"/>
              <a:ea typeface="Trebuchet MS" panose="020B0603020202020204" pitchFamily="34" charset="0"/>
            </a:endParaRPr>
          </a:p>
          <a:p>
            <a:pPr marL="457200" algn="just" rtl="1">
              <a:lnSpc>
                <a:spcPct val="130000"/>
              </a:lnSpc>
              <a:spcAft>
                <a:spcPts val="600"/>
              </a:spcAft>
            </a:pPr>
            <a:r>
              <a:rPr lang="en-US" sz="2400" dirty="0">
                <a:effectLst/>
                <a:latin typeface="Geeza Pro"/>
                <a:ea typeface="Trebuchet MS" panose="020B0603020202020204" pitchFamily="34" charset="0"/>
              </a:rPr>
              <a:t>(Airway- Breathing- Circulation)</a:t>
            </a:r>
            <a:r>
              <a:rPr lang="ar-SA" sz="2400" dirty="0">
                <a:effectLst/>
                <a:latin typeface="Tahoma" panose="020B0604030504040204" pitchFamily="34" charset="0"/>
                <a:ea typeface="Trebuchet MS" panose="020B0603020202020204" pitchFamily="34" charset="0"/>
              </a:rPr>
              <a:t> وهي ( مجرى التنفس - التنفس - الدورة الدموية )</a:t>
            </a:r>
          </a:p>
          <a:p>
            <a:pPr marL="342900" lvl="0" indent="-342900" algn="just" rtl="1">
              <a:lnSpc>
                <a:spcPct val="130000"/>
              </a:lnSpc>
              <a:spcAft>
                <a:spcPts val="600"/>
              </a:spcAft>
              <a:buFont typeface="Symbol" panose="05050102010706020507" pitchFamily="18" charset="2"/>
              <a:buChar char=""/>
            </a:pPr>
            <a:r>
              <a:rPr lang="ar-SA" sz="2400" dirty="0">
                <a:effectLst/>
                <a:latin typeface="Tahoma" panose="020B0604030504040204" pitchFamily="34" charset="0"/>
                <a:ea typeface="Trebuchet MS" panose="020B0603020202020204" pitchFamily="34" charset="0"/>
              </a:rPr>
              <a:t>لا تنسى حقيبة الإسعافات، </a:t>
            </a:r>
            <a:r>
              <a:rPr lang="ar-SA" sz="2400" dirty="0">
                <a:latin typeface="Tahoma" panose="020B0604030504040204" pitchFamily="34" charset="0"/>
                <a:ea typeface="Trebuchet MS" panose="020B0603020202020204" pitchFamily="34" charset="0"/>
              </a:rPr>
              <a:t>طلب جهاز مزيل الرجفان </a:t>
            </a:r>
            <a:r>
              <a:rPr lang="ar-SA" sz="2400" b="1" dirty="0">
                <a:solidFill>
                  <a:srgbClr val="FF0000"/>
                </a:solidFill>
                <a:latin typeface="Tahoma" panose="020B0604030504040204" pitchFamily="34" charset="0"/>
                <a:ea typeface="Trebuchet MS" panose="020B0603020202020204" pitchFamily="34" charset="0"/>
              </a:rPr>
              <a:t>(</a:t>
            </a:r>
            <a:r>
              <a:rPr lang="en-US" sz="2400" b="1" dirty="0">
                <a:solidFill>
                  <a:srgbClr val="FF0000"/>
                </a:solidFill>
                <a:latin typeface="Tahoma" panose="020B0604030504040204" pitchFamily="34" charset="0"/>
                <a:ea typeface="Trebuchet MS" panose="020B0603020202020204" pitchFamily="34" charset="0"/>
              </a:rPr>
              <a:t>AED</a:t>
            </a:r>
            <a:r>
              <a:rPr lang="ar-SA" sz="2400" b="1" dirty="0">
                <a:solidFill>
                  <a:srgbClr val="FF0000"/>
                </a:solidFill>
                <a:latin typeface="Tahoma" panose="020B0604030504040204" pitchFamily="34" charset="0"/>
                <a:ea typeface="Trebuchet MS" panose="020B0603020202020204" pitchFamily="34" charset="0"/>
              </a:rPr>
              <a:t>) </a:t>
            </a:r>
            <a:r>
              <a:rPr lang="ar-SA" sz="2400" dirty="0">
                <a:latin typeface="Tahoma" panose="020B0604030504040204" pitchFamily="34" charset="0"/>
                <a:ea typeface="Trebuchet MS" panose="020B0603020202020204" pitchFamily="34" charset="0"/>
              </a:rPr>
              <a:t>في حال توفره.</a:t>
            </a:r>
            <a:endParaRPr lang="en-US" sz="16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923111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5</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10" name="مستطيل 9"/>
          <p:cNvSpPr/>
          <p:nvPr/>
        </p:nvSpPr>
        <p:spPr>
          <a:xfrm>
            <a:off x="7975600" y="2019404"/>
            <a:ext cx="4036369"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الإنعاش القلبي الرئوي </a:t>
            </a:r>
            <a:r>
              <a:rPr lang="en-US" sz="3200" b="1" dirty="0">
                <a:solidFill>
                  <a:schemeClr val="bg1"/>
                </a:solidFill>
                <a:effectLst/>
                <a:latin typeface="Geeza Pro"/>
                <a:ea typeface="Times New Roman" panose="02020603050405020304" pitchFamily="18" charset="0"/>
              </a:rPr>
              <a:t>CPR </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4" name="مربع نص 3">
            <a:extLst>
              <a:ext uri="{FF2B5EF4-FFF2-40B4-BE49-F238E27FC236}">
                <a16:creationId xmlns:a16="http://schemas.microsoft.com/office/drawing/2014/main" id="{3D78CA4E-4474-3692-DFA4-5DC16D63463E}"/>
              </a:ext>
            </a:extLst>
          </p:cNvPr>
          <p:cNvSpPr txBox="1"/>
          <p:nvPr/>
        </p:nvSpPr>
        <p:spPr>
          <a:xfrm>
            <a:off x="0" y="2885518"/>
            <a:ext cx="12191999" cy="1159869"/>
          </a:xfrm>
          <a:prstGeom prst="rect">
            <a:avLst/>
          </a:prstGeom>
          <a:noFill/>
        </p:spPr>
        <p:txBody>
          <a:bodyPr wrap="square">
            <a:spAutoFit/>
          </a:bodyPr>
          <a:lstStyle/>
          <a:p>
            <a:pPr algn="just" rtl="1">
              <a:lnSpc>
                <a:spcPct val="130000"/>
              </a:lnSpc>
              <a:spcAft>
                <a:spcPts val="600"/>
              </a:spcAft>
            </a:pPr>
            <a:r>
              <a:rPr lang="ar-SA" sz="2400" b="1" dirty="0">
                <a:effectLst/>
                <a:latin typeface="Tahoma" panose="020B0604030504040204" pitchFamily="34" charset="0"/>
                <a:ea typeface="Times New Roman" panose="02020603050405020304" pitchFamily="18" charset="0"/>
              </a:rPr>
              <a:t>هو إجراء طارئ يُستخدم عندما يتوقف قلب الشخص عن النبض أو يتوقف عن التنفس. </a:t>
            </a:r>
          </a:p>
          <a:p>
            <a:pPr algn="ctr" rtl="1">
              <a:lnSpc>
                <a:spcPct val="130000"/>
              </a:lnSpc>
              <a:spcAft>
                <a:spcPts val="600"/>
              </a:spcAft>
            </a:pPr>
            <a:r>
              <a:rPr lang="ar-SA" sz="2800" dirty="0">
                <a:solidFill>
                  <a:srgbClr val="FF0000"/>
                </a:solidFill>
                <a:effectLst/>
                <a:latin typeface="Tahoma" panose="020B0604030504040204" pitchFamily="34" charset="0"/>
                <a:ea typeface="Times New Roman" panose="02020603050405020304" pitchFamily="18" charset="0"/>
                <a:cs typeface="Geeza Pro"/>
              </a:rPr>
              <a:t>يهدف هذا الإجراء إلى استعادة تدفق الدم والأكسجين إلى الدماغ والأعضاء الحيوية الأخرى. </a:t>
            </a:r>
            <a:endParaRPr lang="en-US" sz="2800"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4222156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6</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6883401" y="484431"/>
            <a:ext cx="51285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قبل البدء بالإنعاش القلبي الرئوي</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1350545"/>
            <a:ext cx="12191999" cy="3161378"/>
          </a:xfrm>
          <a:prstGeom prst="rect">
            <a:avLst/>
          </a:prstGeom>
          <a:noFill/>
        </p:spPr>
        <p:txBody>
          <a:bodyPr wrap="square">
            <a:spAutoFit/>
          </a:bodyPr>
          <a:lstStyle/>
          <a:p>
            <a:pPr marL="342900" lvl="0" indent="-342900" algn="just" rtl="1">
              <a:lnSpc>
                <a:spcPct val="130000"/>
              </a:lnSpc>
              <a:spcAft>
                <a:spcPts val="600"/>
              </a:spcAft>
              <a:buFont typeface="Wingdings" panose="05000000000000000000" pitchFamily="2" charset="2"/>
              <a:buChar char="§"/>
            </a:pPr>
            <a:r>
              <a:rPr lang="ar-SA" sz="2400" b="1" dirty="0">
                <a:solidFill>
                  <a:srgbClr val="FF0000"/>
                </a:solidFill>
                <a:effectLst/>
                <a:latin typeface="Tahoma" panose="020B0604030504040204" pitchFamily="34" charset="0"/>
                <a:ea typeface="STXinwei" panose="02010800040101010101" pitchFamily="2" charset="-122"/>
              </a:rPr>
              <a:t>تأكد من سلامة المكان: </a:t>
            </a:r>
            <a:r>
              <a:rPr lang="ar-SA" sz="2400" dirty="0">
                <a:effectLst/>
                <a:latin typeface="Tahoma" panose="020B0604030504040204" pitchFamily="34" charset="0"/>
                <a:ea typeface="STXinwei" panose="02010800040101010101" pitchFamily="2" charset="-122"/>
              </a:rPr>
              <a:t>تأكد من أن المكان آمن لك وللمصاب. إذا كان هناك خطر، حاول نقل المصاب إلى مكان آمن.</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Tahoma" panose="020B0604030504040204" pitchFamily="34" charset="0"/>
                <a:ea typeface="STXinwei" panose="02010800040101010101" pitchFamily="2" charset="-122"/>
              </a:rPr>
              <a:t>تحقق من استجابة المصاب: </a:t>
            </a:r>
            <a:r>
              <a:rPr lang="ar-SA" sz="2400" dirty="0">
                <a:effectLst/>
                <a:latin typeface="Tahoma" panose="020B0604030504040204" pitchFamily="34" charset="0"/>
                <a:ea typeface="STXinwei" panose="02010800040101010101" pitchFamily="2" charset="-122"/>
              </a:rPr>
              <a:t>ربت على كتف المصاب واسأله بصوت عالٍ “هل أنت بخير؟”. إذا لم يستجب، اطلب من شخص آخر الاتصال بالطوارئ أو قم بذلك بنفسك.</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Tahoma" panose="020B0604030504040204" pitchFamily="34" charset="0"/>
                <a:ea typeface="STXinwei" panose="02010800040101010101" pitchFamily="2" charset="-122"/>
              </a:rPr>
              <a:t>افتح مجرى الهواء: </a:t>
            </a:r>
            <a:r>
              <a:rPr lang="ar-SA" sz="2400" dirty="0">
                <a:effectLst/>
                <a:latin typeface="Tahoma" panose="020B0604030504040204" pitchFamily="34" charset="0"/>
                <a:ea typeface="STXinwei" panose="02010800040101010101" pitchFamily="2" charset="-122"/>
              </a:rPr>
              <a:t>ضع المصاب على ظهره بلطف. ارفع ذقنه بإصبعين وأمل رأسه للخلف لفتح مجرى الهواء.</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Tahoma" panose="020B0604030504040204" pitchFamily="34" charset="0"/>
                <a:ea typeface="STXinwei" panose="02010800040101010101" pitchFamily="2" charset="-122"/>
              </a:rPr>
              <a:t>تحقق من التنفس: </a:t>
            </a:r>
            <a:r>
              <a:rPr lang="ar-SA" sz="2400" dirty="0">
                <a:effectLst/>
                <a:latin typeface="Tahoma" panose="020B0604030504040204" pitchFamily="34" charset="0"/>
                <a:ea typeface="STXinwei" panose="02010800040101010101" pitchFamily="2" charset="-122"/>
              </a:rPr>
              <a:t>انظر إلى صدر المصاب لترى إذا كان يرتفع وينخفض، واستمع لصوت التنفس، وحاول أن تشعر بالتنفس على خدك. إذا لم يكن هناك تنفس طبيعي، ابدأ بالإنعاش القلبي الرئوي.</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2083808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7</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7315201" y="484431"/>
            <a:ext cx="4696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الإنعاش القلبي الرئوي للبالغين</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1350545"/>
            <a:ext cx="12191999" cy="4691028"/>
          </a:xfrm>
          <a:prstGeom prst="rect">
            <a:avLst/>
          </a:prstGeom>
          <a:noFill/>
        </p:spPr>
        <p:txBody>
          <a:bodyPr wrap="square">
            <a:spAutoFit/>
          </a:bodyPr>
          <a:lstStyle/>
          <a:p>
            <a:pPr lvl="0" algn="ctr" rtl="1">
              <a:lnSpc>
                <a:spcPct val="130000"/>
              </a:lnSpc>
            </a:pPr>
            <a:r>
              <a:rPr lang="ar-SA" sz="2800" b="1" dirty="0">
                <a:solidFill>
                  <a:srgbClr val="C00000"/>
                </a:solidFill>
                <a:effectLst/>
                <a:latin typeface="Tahoma" panose="020B0604030504040204" pitchFamily="34" charset="0"/>
                <a:ea typeface="STXinwei" panose="02010800040101010101" pitchFamily="2" charset="-122"/>
              </a:rPr>
              <a:t>ينقسم الإنعاش القلبي الرئوي إلى قسمين أساسيين: الضغطات الصدرية + الأنفاس </a:t>
            </a:r>
            <a:r>
              <a:rPr lang="ar-SA" sz="2800" b="1" dirty="0" err="1">
                <a:solidFill>
                  <a:srgbClr val="C00000"/>
                </a:solidFill>
                <a:effectLst/>
                <a:latin typeface="Tahoma" panose="020B0604030504040204" pitchFamily="34" charset="0"/>
                <a:ea typeface="STXinwei" panose="02010800040101010101" pitchFamily="2" charset="-122"/>
              </a:rPr>
              <a:t>الإنقاذية</a:t>
            </a:r>
            <a:endParaRPr lang="ar-SA" sz="2800" b="1" dirty="0">
              <a:solidFill>
                <a:srgbClr val="C00000"/>
              </a:solidFill>
              <a:effectLst/>
              <a:latin typeface="Tahoma" panose="020B0604030504040204" pitchFamily="34" charset="0"/>
              <a:ea typeface="STXinwei" panose="02010800040101010101" pitchFamily="2" charset="-122"/>
            </a:endParaRPr>
          </a:p>
          <a:p>
            <a:pPr marL="342900" lvl="0" indent="-342900" algn="r" rtl="1">
              <a:lnSpc>
                <a:spcPct val="130000"/>
              </a:lnSpc>
              <a:buFont typeface="Wingdings" panose="05000000000000000000" pitchFamily="2" charset="2"/>
              <a:buChar char=""/>
            </a:pPr>
            <a:r>
              <a:rPr lang="ar-SA" sz="2800" b="1" dirty="0">
                <a:solidFill>
                  <a:srgbClr val="FF0000"/>
                </a:solidFill>
                <a:effectLst/>
                <a:latin typeface="Tahoma" panose="020B0604030504040204" pitchFamily="34" charset="0"/>
                <a:ea typeface="STXinwei" panose="02010800040101010101" pitchFamily="2" charset="-122"/>
              </a:rPr>
              <a:t>أولا:- الضغطات الصدرية</a:t>
            </a:r>
            <a:r>
              <a:rPr lang="en-US" sz="2800" b="1" dirty="0">
                <a:solidFill>
                  <a:srgbClr val="FF0000"/>
                </a:solidFill>
                <a:effectLst/>
                <a:latin typeface="Geeza Pro"/>
                <a:ea typeface="STXinwei" panose="02010800040101010101" pitchFamily="2" charset="-122"/>
              </a:rPr>
              <a:t>:</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ضع عقب إحدى يديك في منتصف صدر المصاب (على عظمة القص) بالتساوي مع خط مستقيم من منتصف البطن والصدر.</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ضع يدك الأخرى فوق اليد الأولى.</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استخدم وزن جسمك للضغط بقوة وسرعة على الصدر بعمق حوالي 5-6 سم، وحيث تكون كتفاك بزاوية عامودية فوق جسد المصاب.</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قم بإجراء </a:t>
            </a:r>
            <a:r>
              <a:rPr lang="ar-SA" sz="3200" b="1" dirty="0">
                <a:solidFill>
                  <a:srgbClr val="FF0000"/>
                </a:solidFill>
                <a:effectLst/>
                <a:latin typeface="Tahoma" panose="020B0604030504040204" pitchFamily="34" charset="0"/>
                <a:ea typeface="Times New Roman" panose="02020603050405020304" pitchFamily="18" charset="0"/>
              </a:rPr>
              <a:t>30</a:t>
            </a:r>
            <a:r>
              <a:rPr lang="ar-SA" sz="2400" dirty="0">
                <a:effectLst/>
                <a:latin typeface="Tahoma" panose="020B0604030504040204" pitchFamily="34" charset="0"/>
                <a:ea typeface="Times New Roman" panose="02020603050405020304" pitchFamily="18" charset="0"/>
              </a:rPr>
              <a:t> ضغطة بمعدل 100-120 ضغطة في الدقيقة.</a:t>
            </a:r>
            <a:endParaRPr lang="en-US" sz="2400" dirty="0">
              <a:effectLst/>
              <a:latin typeface="Tahoma" panose="020B0604030504040204" pitchFamily="34" charset="0"/>
              <a:ea typeface="Trebuchet MS" panose="020B0603020202020204" pitchFamily="34" charset="0"/>
            </a:endParaRPr>
          </a:p>
          <a:p>
            <a:pPr marL="457200" algn="r" rtl="1">
              <a:lnSpc>
                <a:spcPct val="130000"/>
              </a:lnSpc>
            </a:pPr>
            <a:r>
              <a:rPr lang="en-US" sz="2400" dirty="0">
                <a:solidFill>
                  <a:srgbClr val="66940C"/>
                </a:solidFill>
                <a:effectLst/>
                <a:latin typeface="Geeza Pro"/>
                <a:ea typeface="STXinwei" panose="02010800040101010101" pitchFamily="2" charset="-122"/>
                <a:cs typeface="Tahoma" panose="020B0604030504040204" pitchFamily="34" charset="0"/>
              </a:rPr>
              <a:t> </a:t>
            </a:r>
            <a:endParaRPr lang="en-US" sz="2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3788515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8</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7162801" y="255828"/>
            <a:ext cx="48491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الإنعاش القلبي الرئوي للبالغين</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5740033"/>
          </a:xfrm>
          <a:prstGeom prst="rect">
            <a:avLst/>
          </a:prstGeom>
          <a:noFill/>
        </p:spPr>
        <p:txBody>
          <a:bodyPr wrap="square">
            <a:spAutoFit/>
          </a:bodyPr>
          <a:lstStyle/>
          <a:p>
            <a:pPr marL="342900" lvl="0" indent="-342900" algn="r" rtl="1">
              <a:lnSpc>
                <a:spcPct val="130000"/>
              </a:lnSpc>
              <a:buFont typeface="Wingdings" panose="05000000000000000000" pitchFamily="2" charset="2"/>
              <a:buChar char=""/>
            </a:pPr>
            <a:r>
              <a:rPr lang="ar-SA" sz="2800" b="1" dirty="0">
                <a:solidFill>
                  <a:srgbClr val="FF0000"/>
                </a:solidFill>
                <a:effectLst/>
                <a:latin typeface="Tahoma" panose="020B0604030504040204" pitchFamily="34" charset="0"/>
                <a:ea typeface="STXinwei" panose="02010800040101010101" pitchFamily="2" charset="-122"/>
              </a:rPr>
              <a:t>ثانيا:- </a:t>
            </a:r>
            <a:r>
              <a:rPr lang="ar-SA" sz="2800" b="1" dirty="0">
                <a:solidFill>
                  <a:srgbClr val="FF0000"/>
                </a:solidFill>
                <a:latin typeface="Tahoma" panose="020B0604030504040204" pitchFamily="34" charset="0"/>
                <a:ea typeface="STXinwei" panose="02010800040101010101" pitchFamily="2" charset="-122"/>
              </a:rPr>
              <a:t>الأنفاس </a:t>
            </a:r>
            <a:r>
              <a:rPr lang="ar-SA" sz="2800" b="1" dirty="0" err="1">
                <a:solidFill>
                  <a:srgbClr val="FF0000"/>
                </a:solidFill>
                <a:latin typeface="Tahoma" panose="020B0604030504040204" pitchFamily="34" charset="0"/>
                <a:ea typeface="STXinwei" panose="02010800040101010101" pitchFamily="2" charset="-122"/>
              </a:rPr>
              <a:t>الإنقاذية</a:t>
            </a:r>
            <a:r>
              <a:rPr lang="ar-SA" sz="2800" b="1" dirty="0">
                <a:solidFill>
                  <a:srgbClr val="FF0000"/>
                </a:solidFill>
                <a:latin typeface="Tahoma" panose="020B0604030504040204" pitchFamily="34" charset="0"/>
                <a:ea typeface="STXinwei" panose="02010800040101010101" pitchFamily="2" charset="-122"/>
              </a:rPr>
              <a:t>:</a:t>
            </a:r>
            <a:endParaRPr lang="ar-SA" sz="2800" b="1" dirty="0">
              <a:effectLst/>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بعد </a:t>
            </a:r>
            <a:r>
              <a:rPr lang="ar-SA" sz="3200" b="1" dirty="0">
                <a:solidFill>
                  <a:srgbClr val="FF0000"/>
                </a:solidFill>
                <a:effectLst/>
                <a:latin typeface="Tahoma" panose="020B0604030504040204" pitchFamily="34" charset="0"/>
                <a:ea typeface="Times New Roman" panose="02020603050405020304" pitchFamily="18" charset="0"/>
              </a:rPr>
              <a:t>30</a:t>
            </a:r>
            <a:r>
              <a:rPr lang="ar-SA" sz="2400" dirty="0">
                <a:effectLst/>
                <a:latin typeface="Tahoma" panose="020B0604030504040204" pitchFamily="34" charset="0"/>
                <a:ea typeface="Times New Roman" panose="02020603050405020304" pitchFamily="18" charset="0"/>
              </a:rPr>
              <a:t> ضغطة، افتح مجرى الهواء مرة أخرى، حيث تكون يديك على فكه من الأسفل وترفع رأسه حتى تفتح مجرى الهواء.</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أغلق أنف المصاب بأصابعك، وأغلق فمك على فم المصاب.</a:t>
            </a:r>
            <a:endParaRPr lang="en-US" sz="2400" dirty="0">
              <a:effectLst/>
              <a:latin typeface="Tahoma" panose="020B0604030504040204" pitchFamily="34" charset="0"/>
              <a:ea typeface="Trebuchet MS" panose="020B0603020202020204" pitchFamily="34" charset="0"/>
            </a:endParaRPr>
          </a:p>
          <a:p>
            <a:pPr marL="342900" indent="-342900">
              <a:lnSpc>
                <a:spcPct val="130000"/>
              </a:lnSpc>
              <a:buFont typeface="Symbol" panose="05050102010706020507" pitchFamily="18" charset="2"/>
              <a:buChar char=""/>
            </a:pPr>
            <a:r>
              <a:rPr lang="ar-SA" sz="2400" b="1" dirty="0">
                <a:solidFill>
                  <a:srgbClr val="FF0000"/>
                </a:solidFill>
                <a:effectLst/>
                <a:latin typeface="Tahoma" panose="020B0604030504040204" pitchFamily="34" charset="0"/>
                <a:ea typeface="Times New Roman" panose="02020603050405020304" pitchFamily="18" charset="0"/>
              </a:rPr>
              <a:t>قم بإعطاء نفسين </a:t>
            </a:r>
            <a:r>
              <a:rPr lang="ar-SA" sz="2400" b="1" dirty="0" err="1">
                <a:solidFill>
                  <a:srgbClr val="FF0000"/>
                </a:solidFill>
                <a:effectLst/>
                <a:latin typeface="Tahoma" panose="020B0604030504040204" pitchFamily="34" charset="0"/>
                <a:ea typeface="Times New Roman" panose="02020603050405020304" pitchFamily="18" charset="0"/>
              </a:rPr>
              <a:t>إنقاذيين</a:t>
            </a:r>
            <a:r>
              <a:rPr lang="ar-SA" sz="2400" b="1" dirty="0">
                <a:solidFill>
                  <a:srgbClr val="FF0000"/>
                </a:solidFill>
                <a:effectLst/>
                <a:latin typeface="Tahoma" panose="020B0604030504040204" pitchFamily="34" charset="0"/>
                <a:ea typeface="Times New Roman" panose="02020603050405020304" pitchFamily="18" charset="0"/>
              </a:rPr>
              <a:t>. عن طريق:</a:t>
            </a:r>
            <a:endParaRPr lang="en-US" sz="2400" b="1" dirty="0">
              <a:solidFill>
                <a:srgbClr val="FF0000"/>
              </a:solidFill>
              <a:effectLst/>
              <a:latin typeface="Tahoma" panose="020B0604030504040204" pitchFamily="34" charset="0"/>
              <a:ea typeface="Trebuchet MS" panose="020B0603020202020204" pitchFamily="34" charset="0"/>
            </a:endParaRPr>
          </a:p>
          <a:p>
            <a:pPr lvl="0" algn="r" rtl="1">
              <a:lnSpc>
                <a:spcPct val="130000"/>
              </a:lnSpc>
            </a:pPr>
            <a:r>
              <a:rPr lang="ar-SA" sz="2400" dirty="0">
                <a:effectLst/>
                <a:latin typeface="Tahoma" panose="020B0604030504040204" pitchFamily="34" charset="0"/>
                <a:ea typeface="Times New Roman" panose="02020603050405020304" pitchFamily="18" charset="0"/>
              </a:rPr>
              <a:t>النفخ بثبات لمدة ثانية واحدة حيث تتأكد من إخراج كامل الهواء من صدرك لصدر المصاب، وتأكد من ارتفاع صدر المصاب.</a:t>
            </a:r>
          </a:p>
          <a:p>
            <a:pPr lvl="0" algn="r" rtl="1">
              <a:lnSpc>
                <a:spcPct val="130000"/>
              </a:lnSpc>
            </a:pP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إذا لم يرتفع الصدر، أعد ضبط الرأس وحاول مرة أخرى.</a:t>
            </a:r>
            <a:endParaRPr lang="en-US" sz="2400" dirty="0">
              <a:effectLst/>
              <a:latin typeface="Tahoma" panose="020B0604030504040204" pitchFamily="34" charset="0"/>
              <a:ea typeface="Trebuchet MS" panose="020B0603020202020204" pitchFamily="34" charset="0"/>
            </a:endParaRPr>
          </a:p>
          <a:p>
            <a:pPr marL="342900" lvl="0" indent="-342900" algn="ctr" rtl="1">
              <a:lnSpc>
                <a:spcPct val="130000"/>
              </a:lnSpc>
              <a:spcAft>
                <a:spcPts val="600"/>
              </a:spcAft>
              <a:buFont typeface="Wingdings" panose="05000000000000000000" pitchFamily="2" charset="2"/>
              <a:buChar char=""/>
            </a:pPr>
            <a:r>
              <a:rPr lang="ar-SA" sz="2800" b="1" dirty="0">
                <a:solidFill>
                  <a:srgbClr val="FF0000"/>
                </a:solidFill>
                <a:effectLst/>
                <a:latin typeface="Tahoma" panose="020B0604030504040204" pitchFamily="34" charset="0"/>
                <a:ea typeface="Times New Roman" panose="02020603050405020304" pitchFamily="18" charset="0"/>
                <a:cs typeface="Geeza Pro"/>
              </a:rPr>
              <a:t>استمر</a:t>
            </a:r>
            <a:r>
              <a:rPr lang="ar-SA" sz="2800" b="1" dirty="0">
                <a:solidFill>
                  <a:srgbClr val="FF0000"/>
                </a:solidFill>
                <a:effectLst/>
                <a:latin typeface="Tahoma" panose="020B0604030504040204" pitchFamily="34" charset="0"/>
                <a:ea typeface="STXinwei" panose="02010800040101010101" pitchFamily="2" charset="-122"/>
                <a:cs typeface="Geeza Pro"/>
              </a:rPr>
              <a:t> في الدورات: استمر في تكرار 30 ضغطة صدرية يتبعها نفسين </a:t>
            </a:r>
            <a:r>
              <a:rPr lang="ar-SA" sz="2800" b="1" dirty="0" err="1">
                <a:solidFill>
                  <a:srgbClr val="FF0000"/>
                </a:solidFill>
                <a:effectLst/>
                <a:latin typeface="Tahoma" panose="020B0604030504040204" pitchFamily="34" charset="0"/>
                <a:ea typeface="STXinwei" panose="02010800040101010101" pitchFamily="2" charset="-122"/>
                <a:cs typeface="Geeza Pro"/>
              </a:rPr>
              <a:t>إنقاذيين</a:t>
            </a:r>
            <a:r>
              <a:rPr lang="ar-SA" sz="2800" b="1" dirty="0">
                <a:solidFill>
                  <a:srgbClr val="FF0000"/>
                </a:solidFill>
                <a:effectLst/>
                <a:latin typeface="Tahoma" panose="020B0604030504040204" pitchFamily="34" charset="0"/>
                <a:ea typeface="STXinwei" panose="02010800040101010101" pitchFamily="2" charset="-122"/>
                <a:cs typeface="Geeza Pro"/>
              </a:rPr>
              <a:t> حتى وصول المساعدة الطبية أو حتى يظهر المصاب علامات الحياة</a:t>
            </a:r>
            <a:endParaRPr lang="en-US" sz="2800" b="1"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a:p>
            <a:r>
              <a:rPr lang="en-US" kern="1200" dirty="0">
                <a:solidFill>
                  <a:srgbClr val="13405D"/>
                </a:solidFill>
                <a:effectLst/>
                <a:latin typeface="Geeza Pro"/>
                <a:ea typeface="Times New Roman" panose="02020603050405020304" pitchFamily="18" charset="0"/>
                <a:cs typeface="Tahoma" panose="020B0604030504040204" pitchFamily="34" charset="0"/>
              </a:rPr>
              <a:t> </a:t>
            </a:r>
            <a:r>
              <a:rPr lang="en-US" sz="2400" dirty="0">
                <a:solidFill>
                  <a:srgbClr val="66940C"/>
                </a:solidFill>
                <a:effectLst/>
                <a:latin typeface="Geeza Pro"/>
                <a:ea typeface="STXinwei" panose="02010800040101010101" pitchFamily="2" charset="-122"/>
                <a:cs typeface="Tahoma" panose="020B0604030504040204" pitchFamily="34" charset="0"/>
              </a:rPr>
              <a:t> </a:t>
            </a:r>
            <a:endParaRPr lang="en-US" sz="2400" dirty="0">
              <a:solidFill>
                <a:srgbClr val="5A5A5A"/>
              </a:solidFill>
              <a:effectLst/>
              <a:latin typeface="Geeza Pro"/>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1140322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9</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349343" y="255828"/>
            <a:ext cx="3662627"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cs typeface="+mj-cs"/>
              </a:rPr>
              <a:t>الإفاقة</a:t>
            </a:r>
            <a:endParaRPr lang="en-US" sz="32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2047227"/>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400" dirty="0">
                <a:effectLst/>
                <a:latin typeface="Tahoma" panose="020B0604030504040204" pitchFamily="34" charset="0"/>
                <a:ea typeface="Times New Roman" panose="02020603050405020304" pitchFamily="18" charset="0"/>
              </a:rPr>
              <a:t>إذا ظهرت عليه علامات الإفاقة بعد الإنعاش، نقوم بوضعه في وضعية الإفاقة مع مراقبته لحين وصول الرعاية الطبية اللازمة. </a:t>
            </a:r>
          </a:p>
          <a:p>
            <a:pPr marL="342900" lvl="0" indent="-342900" algn="r" rtl="1">
              <a:lnSpc>
                <a:spcPct val="130000"/>
              </a:lnSpc>
              <a:spcAft>
                <a:spcPts val="600"/>
              </a:spcAft>
              <a:buFont typeface="Wingdings" panose="05000000000000000000" pitchFamily="2" charset="2"/>
              <a:buChar char=""/>
            </a:pPr>
            <a:r>
              <a:rPr lang="ar-SA" sz="2400" b="1" dirty="0">
                <a:solidFill>
                  <a:srgbClr val="C00000"/>
                </a:solidFill>
                <a:effectLst/>
                <a:latin typeface="Tahoma" panose="020B0604030504040204" pitchFamily="34" charset="0"/>
                <a:ea typeface="Times New Roman" panose="02020603050405020304" pitchFamily="18" charset="0"/>
                <a:cs typeface="Geeza Pro"/>
              </a:rPr>
              <a:t>مع ملاحظة أنه يجب الانتباه بعدم وضع أي مصاب في وضعية الإفاقة في حال وجود كسور أو إن شعر المريض بالألم أثناء ذلك.</a:t>
            </a:r>
            <a:endParaRPr lang="en-US" sz="2400" b="1" dirty="0">
              <a:solidFill>
                <a:srgbClr val="C00000"/>
              </a:solidFill>
              <a:effectLst/>
              <a:latin typeface="Tahoma" panose="020B0604030504040204" pitchFamily="34" charset="0"/>
              <a:ea typeface="Trebuchet MS" panose="020B0603020202020204" pitchFamily="34" charset="0"/>
              <a:cs typeface="Tahoma" panose="020B0604030504040204" pitchFamily="34" charset="0"/>
            </a:endParaRPr>
          </a:p>
        </p:txBody>
      </p:sp>
      <p:sp>
        <p:nvSpPr>
          <p:cNvPr id="4" name="مستطيل 3">
            <a:extLst>
              <a:ext uri="{FF2B5EF4-FFF2-40B4-BE49-F238E27FC236}">
                <a16:creationId xmlns:a16="http://schemas.microsoft.com/office/drawing/2014/main" id="{01A53281-FB9A-3F38-9839-83FFBC729492}"/>
              </a:ext>
            </a:extLst>
          </p:cNvPr>
          <p:cNvSpPr/>
          <p:nvPr/>
        </p:nvSpPr>
        <p:spPr>
          <a:xfrm>
            <a:off x="8102600" y="2499011"/>
            <a:ext cx="3909369"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الهدف من وضعية الإفاقة</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7" name="مربع نص 6">
            <a:extLst>
              <a:ext uri="{FF2B5EF4-FFF2-40B4-BE49-F238E27FC236}">
                <a16:creationId xmlns:a16="http://schemas.microsoft.com/office/drawing/2014/main" id="{3691826A-1703-C0CA-376E-F371ACEA8235}"/>
              </a:ext>
            </a:extLst>
          </p:cNvPr>
          <p:cNvSpPr txBox="1"/>
          <p:nvPr/>
        </p:nvSpPr>
        <p:spPr>
          <a:xfrm>
            <a:off x="0" y="3190953"/>
            <a:ext cx="12191999" cy="2759602"/>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v"/>
            </a:pPr>
            <a:r>
              <a:rPr lang="ar-SA" sz="2400" b="0" i="0" dirty="0">
                <a:solidFill>
                  <a:srgbClr val="333333"/>
                </a:solidFill>
                <a:effectLst/>
                <a:latin typeface="Geeza Pro"/>
              </a:rPr>
              <a:t>إبقاء المسالك الهوائية محررة.</a:t>
            </a:r>
          </a:p>
          <a:p>
            <a:pPr marL="342900" lvl="0" indent="-342900">
              <a:lnSpc>
                <a:spcPct val="130000"/>
              </a:lnSpc>
              <a:spcAft>
                <a:spcPts val="600"/>
              </a:spcAft>
              <a:buFont typeface="Wingdings" panose="05000000000000000000" pitchFamily="2" charset="2"/>
              <a:buChar char="v"/>
            </a:pPr>
            <a:r>
              <a:rPr lang="ar-SA" sz="2400" b="0" i="0" dirty="0">
                <a:solidFill>
                  <a:srgbClr val="333333"/>
                </a:solidFill>
                <a:effectLst/>
                <a:latin typeface="Geeza Pro"/>
              </a:rPr>
              <a:t>تفادي رجوع اللسان للخلف.</a:t>
            </a:r>
          </a:p>
          <a:p>
            <a:pPr marL="342900" lvl="0" indent="-342900">
              <a:lnSpc>
                <a:spcPct val="130000"/>
              </a:lnSpc>
              <a:spcAft>
                <a:spcPts val="600"/>
              </a:spcAft>
              <a:buFont typeface="Wingdings" panose="05000000000000000000" pitchFamily="2" charset="2"/>
              <a:buChar char="v"/>
            </a:pPr>
            <a:r>
              <a:rPr lang="ar-SA" sz="2400" b="0" i="0" dirty="0">
                <a:solidFill>
                  <a:srgbClr val="333333"/>
                </a:solidFill>
                <a:effectLst/>
                <a:latin typeface="Geeza Pro"/>
              </a:rPr>
              <a:t>تسهيل خروج السوائل إلى الخارج.</a:t>
            </a:r>
          </a:p>
          <a:p>
            <a:pPr marL="342900" lvl="0" indent="-342900">
              <a:lnSpc>
                <a:spcPct val="130000"/>
              </a:lnSpc>
              <a:spcAft>
                <a:spcPts val="600"/>
              </a:spcAft>
              <a:buFont typeface="Wingdings" panose="05000000000000000000" pitchFamily="2" charset="2"/>
              <a:buChar char="v"/>
            </a:pPr>
            <a:r>
              <a:rPr lang="ar-SA" sz="2400" b="0" i="0" dirty="0">
                <a:solidFill>
                  <a:srgbClr val="333333"/>
                </a:solidFill>
                <a:effectLst/>
                <a:latin typeface="Geeza Pro"/>
              </a:rPr>
              <a:t>وضع مستقر تفاديا لتدهور حالة المصاب.</a:t>
            </a:r>
          </a:p>
          <a:p>
            <a:pPr marL="342900" lvl="0" indent="-342900">
              <a:lnSpc>
                <a:spcPct val="130000"/>
              </a:lnSpc>
              <a:spcAft>
                <a:spcPts val="600"/>
              </a:spcAft>
              <a:buFont typeface="Wingdings" panose="05000000000000000000" pitchFamily="2" charset="2"/>
              <a:buChar char="v"/>
            </a:pPr>
            <a:r>
              <a:rPr lang="ar-SA" sz="2400" b="0" i="0" dirty="0">
                <a:solidFill>
                  <a:srgbClr val="333333"/>
                </a:solidFill>
                <a:effectLst/>
                <a:latin typeface="Geeza Pro"/>
              </a:rPr>
              <a:t>تفادي الضغط على الصدر.</a:t>
            </a:r>
            <a:endParaRPr lang="en-US" sz="2400" dirty="0">
              <a:effectLst/>
              <a:latin typeface="Geeza Pro"/>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1508831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10</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6781801" y="255828"/>
            <a:ext cx="52301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طريقة وضع المصاب في وضع الإفاقة</a:t>
            </a:r>
            <a:endParaRPr lang="en-US" sz="3200" dirty="0">
              <a:solidFill>
                <a:schemeClr val="bg1"/>
              </a:solidFill>
              <a:effectLst/>
              <a:latin typeface="Tahoma" panose="020B0604030504040204" pitchFamily="34" charset="0"/>
              <a:ea typeface="Trebuchet MS" panose="020B0603020202020204" pitchFamily="34" charset="0"/>
            </a:endParaRPr>
          </a:p>
        </p:txBody>
      </p:sp>
      <p:pic>
        <p:nvPicPr>
          <p:cNvPr id="9" name="صورة 8" descr="صورة تحتوي على رسم, قصاصة فنية, توضيح, رسوم متحركة&#10;&#10;تم إنشاء الوصف تلقائياً">
            <a:extLst>
              <a:ext uri="{FF2B5EF4-FFF2-40B4-BE49-F238E27FC236}">
                <a16:creationId xmlns:a16="http://schemas.microsoft.com/office/drawing/2014/main" id="{5DD87CE7-A0FB-0B9A-A772-0036AE5CB9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2578" y="1493143"/>
            <a:ext cx="3039392" cy="1785643"/>
          </a:xfrm>
          <a:prstGeom prst="rect">
            <a:avLst/>
          </a:prstGeom>
        </p:spPr>
      </p:pic>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1170770"/>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800" b="1" i="0" dirty="0">
                <a:solidFill>
                  <a:srgbClr val="333333"/>
                </a:solidFill>
                <a:effectLst/>
                <a:latin typeface="Amiri"/>
              </a:rPr>
              <a:t>الخطوة الاولى: جعل اليد اليمنى بزاوية 90 درجة.</a:t>
            </a:r>
            <a:endParaRPr lang="ar-SA" sz="2800" dirty="0">
              <a:solidFill>
                <a:srgbClr val="333333"/>
              </a:solidFill>
              <a:latin typeface="Geeza Pro"/>
            </a:endParaRPr>
          </a:p>
          <a:p>
            <a:pPr lvl="0" algn="r" rtl="1">
              <a:lnSpc>
                <a:spcPct val="130000"/>
              </a:lnSpc>
              <a:spcAft>
                <a:spcPts val="600"/>
              </a:spcAft>
            </a:pPr>
            <a:endParaRPr lang="en-US" sz="2400" dirty="0">
              <a:effectLst/>
              <a:latin typeface="Geeza Pro"/>
              <a:ea typeface="Trebuchet MS" panose="020B0603020202020204" pitchFamily="34" charset="0"/>
              <a:cs typeface="Tahoma" panose="020B0604030504040204" pitchFamily="34" charset="0"/>
            </a:endParaRPr>
          </a:p>
        </p:txBody>
      </p:sp>
      <p:sp>
        <p:nvSpPr>
          <p:cNvPr id="11" name="مربع نص 10">
            <a:extLst>
              <a:ext uri="{FF2B5EF4-FFF2-40B4-BE49-F238E27FC236}">
                <a16:creationId xmlns:a16="http://schemas.microsoft.com/office/drawing/2014/main" id="{47C1F455-FC6C-8C7B-1106-DA5628A6DD06}"/>
              </a:ext>
            </a:extLst>
          </p:cNvPr>
          <p:cNvSpPr txBox="1"/>
          <p:nvPr/>
        </p:nvSpPr>
        <p:spPr>
          <a:xfrm>
            <a:off x="1" y="3278785"/>
            <a:ext cx="12191999" cy="1170770"/>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800" b="1" i="0" dirty="0">
                <a:solidFill>
                  <a:srgbClr val="333333"/>
                </a:solidFill>
                <a:effectLst/>
                <a:latin typeface="Amiri"/>
              </a:rPr>
              <a:t>الخطوة الثانية: وضع اليد اليسرى على ذقنه.</a:t>
            </a:r>
            <a:endParaRPr lang="ar-SA" sz="2800" dirty="0">
              <a:solidFill>
                <a:srgbClr val="333333"/>
              </a:solidFill>
              <a:latin typeface="Geeza Pro"/>
            </a:endParaRPr>
          </a:p>
          <a:p>
            <a:pPr lvl="0" algn="r" rtl="1">
              <a:lnSpc>
                <a:spcPct val="130000"/>
              </a:lnSpc>
              <a:spcAft>
                <a:spcPts val="600"/>
              </a:spcAft>
            </a:pPr>
            <a:endParaRPr lang="en-US" sz="2400" dirty="0">
              <a:effectLst/>
              <a:latin typeface="Geeza Pro"/>
              <a:ea typeface="Trebuchet MS" panose="020B0603020202020204" pitchFamily="34" charset="0"/>
              <a:cs typeface="Tahoma" panose="020B0604030504040204" pitchFamily="34" charset="0"/>
            </a:endParaRPr>
          </a:p>
        </p:txBody>
      </p:sp>
      <p:pic>
        <p:nvPicPr>
          <p:cNvPr id="12" name="صورة 11">
            <a:extLst>
              <a:ext uri="{FF2B5EF4-FFF2-40B4-BE49-F238E27FC236}">
                <a16:creationId xmlns:a16="http://schemas.microsoft.com/office/drawing/2014/main" id="{AD7F8059-BEE4-F60E-56D5-9E15732B02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72578" y="3964200"/>
            <a:ext cx="3039392" cy="1785642"/>
          </a:xfrm>
          <a:prstGeom prst="rect">
            <a:avLst/>
          </a:prstGeom>
        </p:spPr>
      </p:pic>
    </p:spTree>
    <p:extLst>
      <p:ext uri="{BB962C8B-B14F-4D97-AF65-F5344CB8AC3E}">
        <p14:creationId xmlns:p14="http://schemas.microsoft.com/office/powerpoint/2010/main" val="1565662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11</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6642101" y="255828"/>
            <a:ext cx="53698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طريقة وضع المصاب في وضع الإفاقة</a:t>
            </a:r>
            <a:endParaRPr lang="en-US" sz="3200" dirty="0">
              <a:solidFill>
                <a:schemeClr val="bg1"/>
              </a:solidFill>
              <a:effectLst/>
              <a:latin typeface="Tahoma" panose="020B0604030504040204" pitchFamily="34" charset="0"/>
              <a:ea typeface="Trebuchet MS" panose="020B0603020202020204" pitchFamily="34" charset="0"/>
            </a:endParaRPr>
          </a:p>
        </p:txBody>
      </p:sp>
      <p:pic>
        <p:nvPicPr>
          <p:cNvPr id="9" name="صورة 8">
            <a:extLst>
              <a:ext uri="{FF2B5EF4-FFF2-40B4-BE49-F238E27FC236}">
                <a16:creationId xmlns:a16="http://schemas.microsoft.com/office/drawing/2014/main" id="{5DD87CE7-A0FB-0B9A-A772-0036AE5CB98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72578" y="1493143"/>
            <a:ext cx="3039392" cy="1785642"/>
          </a:xfrm>
          <a:prstGeom prst="rect">
            <a:avLst/>
          </a:prstGeom>
        </p:spPr>
      </p:pic>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1170770"/>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800" b="1" i="0" dirty="0">
                <a:solidFill>
                  <a:srgbClr val="333333"/>
                </a:solidFill>
                <a:effectLst/>
                <a:latin typeface="Amiri"/>
              </a:rPr>
              <a:t>الخطوة الثالثة: جر الرجل برفق وتدوير المصاب ليستلقي على الجهة اليمنى.</a:t>
            </a:r>
            <a:endParaRPr lang="ar-SA" sz="2800" dirty="0">
              <a:solidFill>
                <a:srgbClr val="333333"/>
              </a:solidFill>
              <a:latin typeface="Geeza Pro"/>
            </a:endParaRPr>
          </a:p>
          <a:p>
            <a:pPr lvl="0" algn="r" rtl="1">
              <a:lnSpc>
                <a:spcPct val="130000"/>
              </a:lnSpc>
              <a:spcAft>
                <a:spcPts val="600"/>
              </a:spcAft>
            </a:pPr>
            <a:endParaRPr lang="en-US" sz="2400" dirty="0">
              <a:effectLst/>
              <a:latin typeface="Geeza Pro"/>
              <a:ea typeface="Trebuchet MS" panose="020B0603020202020204" pitchFamily="34" charset="0"/>
              <a:cs typeface="Tahoma" panose="020B0604030504040204" pitchFamily="34" charset="0"/>
            </a:endParaRPr>
          </a:p>
        </p:txBody>
      </p:sp>
      <p:sp>
        <p:nvSpPr>
          <p:cNvPr id="11" name="مربع نص 10">
            <a:extLst>
              <a:ext uri="{FF2B5EF4-FFF2-40B4-BE49-F238E27FC236}">
                <a16:creationId xmlns:a16="http://schemas.microsoft.com/office/drawing/2014/main" id="{47C1F455-FC6C-8C7B-1106-DA5628A6DD06}"/>
              </a:ext>
            </a:extLst>
          </p:cNvPr>
          <p:cNvSpPr txBox="1"/>
          <p:nvPr/>
        </p:nvSpPr>
        <p:spPr>
          <a:xfrm>
            <a:off x="1" y="3278785"/>
            <a:ext cx="12191999" cy="1170770"/>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800" b="1" i="0" dirty="0">
                <a:solidFill>
                  <a:srgbClr val="333333"/>
                </a:solidFill>
                <a:effectLst/>
                <a:latin typeface="Amiri"/>
              </a:rPr>
              <a:t>الخطوة الرابعة: جعل الرجل اليسرى بزاوية 90 درجة.</a:t>
            </a:r>
            <a:endParaRPr lang="ar-SA" sz="2800" dirty="0">
              <a:solidFill>
                <a:srgbClr val="333333"/>
              </a:solidFill>
              <a:latin typeface="Geeza Pro"/>
            </a:endParaRPr>
          </a:p>
          <a:p>
            <a:pPr lvl="0" algn="r" rtl="1">
              <a:lnSpc>
                <a:spcPct val="130000"/>
              </a:lnSpc>
              <a:spcAft>
                <a:spcPts val="600"/>
              </a:spcAft>
            </a:pPr>
            <a:endParaRPr lang="en-US" sz="2400" dirty="0">
              <a:effectLst/>
              <a:latin typeface="Geeza Pro"/>
              <a:ea typeface="Trebuchet MS" panose="020B0603020202020204" pitchFamily="34" charset="0"/>
              <a:cs typeface="Tahoma" panose="020B0604030504040204" pitchFamily="34" charset="0"/>
            </a:endParaRPr>
          </a:p>
        </p:txBody>
      </p:sp>
      <p:pic>
        <p:nvPicPr>
          <p:cNvPr id="12" name="صورة 11">
            <a:extLst>
              <a:ext uri="{FF2B5EF4-FFF2-40B4-BE49-F238E27FC236}">
                <a16:creationId xmlns:a16="http://schemas.microsoft.com/office/drawing/2014/main" id="{AD7F8059-BEE4-F60E-56D5-9E15732B02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72579" y="3964200"/>
            <a:ext cx="3039390" cy="1785642"/>
          </a:xfrm>
          <a:prstGeom prst="rect">
            <a:avLst/>
          </a:prstGeom>
        </p:spPr>
      </p:pic>
    </p:spTree>
    <p:extLst>
      <p:ext uri="{BB962C8B-B14F-4D97-AF65-F5344CB8AC3E}">
        <p14:creationId xmlns:p14="http://schemas.microsoft.com/office/powerpoint/2010/main" val="3493416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12</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7099301" y="484431"/>
            <a:ext cx="49126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الإنعاش القلبي الرئوي للأطفال</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1350545"/>
            <a:ext cx="12191999" cy="4276620"/>
          </a:xfrm>
          <a:prstGeom prst="rect">
            <a:avLst/>
          </a:prstGeom>
          <a:noFill/>
        </p:spPr>
        <p:txBody>
          <a:bodyPr wrap="square">
            <a:spAutoFit/>
          </a:bodyPr>
          <a:lstStyle/>
          <a:p>
            <a:pPr lvl="0" algn="ctr" rtl="1">
              <a:lnSpc>
                <a:spcPct val="130000"/>
              </a:lnSpc>
            </a:pPr>
            <a:r>
              <a:rPr lang="ar-SA" sz="2800" b="1" dirty="0">
                <a:solidFill>
                  <a:srgbClr val="C00000"/>
                </a:solidFill>
                <a:effectLst/>
                <a:latin typeface="Tahoma" panose="020B0604030504040204" pitchFamily="34" charset="0"/>
                <a:ea typeface="STXinwei" panose="02010800040101010101" pitchFamily="2" charset="-122"/>
                <a:cs typeface="Geeza Pro"/>
              </a:rPr>
              <a:t>ينقسم الإنعاش القلبي الرئوي إلى قسمين أساسيين: الضغطات الصدرية + الأنفاس </a:t>
            </a:r>
            <a:r>
              <a:rPr lang="ar-SA" sz="2800" b="1" dirty="0" err="1">
                <a:solidFill>
                  <a:srgbClr val="C00000"/>
                </a:solidFill>
                <a:effectLst/>
                <a:latin typeface="Tahoma" panose="020B0604030504040204" pitchFamily="34" charset="0"/>
                <a:ea typeface="STXinwei" panose="02010800040101010101" pitchFamily="2" charset="-122"/>
                <a:cs typeface="Geeza Pro"/>
              </a:rPr>
              <a:t>الإنقاذية</a:t>
            </a:r>
            <a:endParaRPr lang="ar-SA" sz="2800" b="1" dirty="0">
              <a:solidFill>
                <a:srgbClr val="C00000"/>
              </a:solidFill>
              <a:effectLst/>
              <a:latin typeface="Tahoma" panose="020B0604030504040204" pitchFamily="34" charset="0"/>
              <a:ea typeface="STXinwei" panose="02010800040101010101" pitchFamily="2" charset="-122"/>
              <a:cs typeface="Geeza Pro"/>
            </a:endParaRPr>
          </a:p>
          <a:p>
            <a:pPr marL="342900" lvl="0" indent="-342900" algn="r" rtl="1">
              <a:lnSpc>
                <a:spcPct val="130000"/>
              </a:lnSpc>
              <a:buFont typeface="Wingdings" panose="05000000000000000000" pitchFamily="2" charset="2"/>
              <a:buChar char=""/>
            </a:pPr>
            <a:r>
              <a:rPr lang="ar-SA" sz="2800" b="1" dirty="0">
                <a:solidFill>
                  <a:srgbClr val="FF0000"/>
                </a:solidFill>
                <a:effectLst/>
                <a:latin typeface="Tahoma" panose="020B0604030504040204" pitchFamily="34" charset="0"/>
                <a:ea typeface="STXinwei" panose="02010800040101010101" pitchFamily="2" charset="-122"/>
              </a:rPr>
              <a:t>أولا:- الضغطات الصدرية</a:t>
            </a:r>
            <a:r>
              <a:rPr lang="en-US" sz="2800" b="1" dirty="0">
                <a:solidFill>
                  <a:srgbClr val="FF0000"/>
                </a:solidFill>
                <a:effectLst/>
                <a:latin typeface="Geeza Pro"/>
                <a:ea typeface="STXinwei" panose="02010800040101010101" pitchFamily="2" charset="-122"/>
              </a:rPr>
              <a:t>:</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ضع عقب إحدى يديك أو (</a:t>
            </a:r>
            <a:r>
              <a:rPr lang="ar-SA" sz="2400" dirty="0">
                <a:solidFill>
                  <a:srgbClr val="C00000"/>
                </a:solidFill>
                <a:effectLst/>
                <a:latin typeface="Tahoma" panose="020B0604030504040204" pitchFamily="34" charset="0"/>
                <a:ea typeface="Times New Roman" panose="02020603050405020304" pitchFamily="18" charset="0"/>
              </a:rPr>
              <a:t>يدين</a:t>
            </a:r>
            <a:r>
              <a:rPr lang="ar-SA" sz="2400" dirty="0">
                <a:effectLst/>
                <a:latin typeface="Tahoma" panose="020B0604030504040204" pitchFamily="34" charset="0"/>
                <a:ea typeface="Times New Roman" panose="02020603050405020304" pitchFamily="18" charset="0"/>
              </a:rPr>
              <a:t> للأطفال الأكبر سنا) في منتصف صدر المصاب (على عظمة القص) بالتساوي مع خط مستقيم من منتصف البطن والصدر.</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Tahoma" panose="020B0604030504040204" pitchFamily="34" charset="0"/>
                <a:ea typeface="Times New Roman" panose="02020603050405020304" pitchFamily="18" charset="0"/>
              </a:rPr>
              <a:t>قم بالضغط </a:t>
            </a:r>
            <a:r>
              <a:rPr lang="ar-SA" sz="3200" b="1" dirty="0">
                <a:solidFill>
                  <a:srgbClr val="FF0000"/>
                </a:solidFill>
                <a:effectLst/>
                <a:latin typeface="Tahoma" panose="020B0604030504040204" pitchFamily="34" charset="0"/>
                <a:ea typeface="Times New Roman" panose="02020603050405020304" pitchFamily="18" charset="0"/>
              </a:rPr>
              <a:t>30</a:t>
            </a:r>
            <a:r>
              <a:rPr lang="ar-SA" sz="2400" dirty="0">
                <a:effectLst/>
                <a:latin typeface="Tahoma" panose="020B0604030504040204" pitchFamily="34" charset="0"/>
                <a:ea typeface="Times New Roman" panose="02020603050405020304" pitchFamily="18" charset="0"/>
              </a:rPr>
              <a:t> لأسفل بحركة سريعة وقوية بمعدل (100-120) ضغطة في الدقيقة.</a:t>
            </a:r>
            <a:endParaRPr lang="en-US" sz="2400" dirty="0">
              <a:effectLst/>
              <a:latin typeface="Tahoma" panose="020B0604030504040204" pitchFamily="34" charset="0"/>
              <a:ea typeface="Trebuchet MS" panose="020B0603020202020204" pitchFamily="34" charset="0"/>
            </a:endParaRPr>
          </a:p>
          <a:p>
            <a:pPr marL="457200" algn="r" rtl="1">
              <a:lnSpc>
                <a:spcPct val="130000"/>
              </a:lnSpc>
            </a:pPr>
            <a:endParaRPr lang="en-US" sz="2400" dirty="0">
              <a:solidFill>
                <a:srgbClr val="66940C"/>
              </a:solidFill>
              <a:effectLst/>
              <a:latin typeface="Geeza Pro"/>
              <a:ea typeface="STXinwei" panose="02010800040101010101" pitchFamily="2" charset="-122"/>
              <a:cs typeface="Tahoma" panose="020B0604030504040204" pitchFamily="34" charset="0"/>
            </a:endParaRPr>
          </a:p>
          <a:p>
            <a:pPr marL="457200">
              <a:lnSpc>
                <a:spcPct val="130000"/>
              </a:lnSpc>
            </a:pPr>
            <a:r>
              <a:rPr lang="en-US" sz="2400" dirty="0">
                <a:solidFill>
                  <a:srgbClr val="66940C"/>
                </a:solidFill>
                <a:effectLst/>
                <a:latin typeface="Geeza Pro"/>
                <a:ea typeface="STXinwei" panose="02010800040101010101" pitchFamily="2" charset="-122"/>
                <a:cs typeface="Tahoma" panose="020B0604030504040204" pitchFamily="34" charset="0"/>
              </a:rPr>
              <a:t> </a:t>
            </a:r>
            <a:r>
              <a:rPr lang="ar-SA" sz="2400" dirty="0">
                <a:solidFill>
                  <a:srgbClr val="FF0000"/>
                </a:solidFill>
                <a:effectLst/>
                <a:latin typeface="Tahoma" panose="020B0604030504040204" pitchFamily="34" charset="0"/>
                <a:ea typeface="Times New Roman" panose="02020603050405020304" pitchFamily="18" charset="0"/>
              </a:rPr>
              <a:t>ملاحظة هامة: </a:t>
            </a:r>
            <a:r>
              <a:rPr lang="ar-SA" sz="2400" dirty="0">
                <a:effectLst/>
                <a:latin typeface="Tahoma" panose="020B0604030504040204" pitchFamily="34" charset="0"/>
                <a:ea typeface="Times New Roman" panose="02020603050405020304" pitchFamily="18" charset="0"/>
              </a:rPr>
              <a:t>إذا كان الطفل تحت سن السنة استخدم </a:t>
            </a:r>
            <a:r>
              <a:rPr lang="ar-SA" sz="2800" b="1" dirty="0">
                <a:solidFill>
                  <a:srgbClr val="FF0000"/>
                </a:solidFill>
                <a:effectLst/>
                <a:latin typeface="Tahoma" panose="020B0604030504040204" pitchFamily="34" charset="0"/>
                <a:ea typeface="Times New Roman" panose="02020603050405020304" pitchFamily="18" charset="0"/>
                <a:cs typeface="Geeza Pro"/>
              </a:rPr>
              <a:t>(إصبعين فقط) </a:t>
            </a:r>
            <a:r>
              <a:rPr lang="ar-SA" sz="2400" dirty="0">
                <a:effectLst/>
                <a:latin typeface="Tahoma" panose="020B0604030504040204" pitchFamily="34" charset="0"/>
                <a:ea typeface="Times New Roman" panose="02020603050405020304" pitchFamily="18" charset="0"/>
              </a:rPr>
              <a:t>للضغط على الصدر .</a:t>
            </a:r>
          </a:p>
          <a:p>
            <a:pPr marL="457200">
              <a:lnSpc>
                <a:spcPct val="130000"/>
              </a:lnSpc>
            </a:pPr>
            <a:r>
              <a:rPr lang="ar-SA" sz="2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rPr>
              <a:t>        </a:t>
            </a:r>
            <a:endParaRPr lang="en-US" sz="2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3725881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13</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6273801" y="255828"/>
            <a:ext cx="57381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cs typeface="+mj-cs"/>
              </a:rPr>
              <a:t>الإنعاش القلبي الرئوي للأطفال والرضع</a:t>
            </a:r>
            <a:endParaRPr lang="en-US" sz="32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5092548"/>
          </a:xfrm>
          <a:prstGeom prst="rect">
            <a:avLst/>
          </a:prstGeom>
          <a:noFill/>
        </p:spPr>
        <p:txBody>
          <a:bodyPr wrap="square">
            <a:spAutoFit/>
          </a:bodyPr>
          <a:lstStyle/>
          <a:p>
            <a:pPr marL="342900" lvl="0" indent="-342900" algn="r" rtl="1">
              <a:lnSpc>
                <a:spcPct val="130000"/>
              </a:lnSpc>
              <a:buFont typeface="Wingdings" panose="05000000000000000000" pitchFamily="2" charset="2"/>
              <a:buChar char=""/>
            </a:pPr>
            <a:r>
              <a:rPr lang="ar-SA" sz="2800" b="1" dirty="0">
                <a:solidFill>
                  <a:srgbClr val="FF0000"/>
                </a:solidFill>
                <a:effectLst/>
                <a:latin typeface="Tahoma" panose="020B0604030504040204" pitchFamily="34" charset="0"/>
                <a:ea typeface="STXinwei" panose="02010800040101010101" pitchFamily="2" charset="-122"/>
              </a:rPr>
              <a:t>ثانيا:- </a:t>
            </a:r>
            <a:r>
              <a:rPr lang="ar-SA" sz="2800" b="1" dirty="0">
                <a:solidFill>
                  <a:srgbClr val="FF0000"/>
                </a:solidFill>
                <a:latin typeface="Tahoma" panose="020B0604030504040204" pitchFamily="34" charset="0"/>
                <a:ea typeface="STXinwei" panose="02010800040101010101" pitchFamily="2" charset="-122"/>
              </a:rPr>
              <a:t>الأنفاس </a:t>
            </a:r>
            <a:r>
              <a:rPr lang="ar-SA" sz="2800" b="1" dirty="0" err="1">
                <a:solidFill>
                  <a:srgbClr val="FF0000"/>
                </a:solidFill>
                <a:latin typeface="Tahoma" panose="020B0604030504040204" pitchFamily="34" charset="0"/>
                <a:ea typeface="STXinwei" panose="02010800040101010101" pitchFamily="2" charset="-122"/>
              </a:rPr>
              <a:t>الإنقاذية</a:t>
            </a:r>
            <a:r>
              <a:rPr lang="ar-SA" sz="2800" b="1" dirty="0">
                <a:solidFill>
                  <a:srgbClr val="FF0000"/>
                </a:solidFill>
                <a:latin typeface="Tahoma" panose="020B0604030504040204" pitchFamily="34" charset="0"/>
                <a:ea typeface="STXinwei" panose="02010800040101010101" pitchFamily="2" charset="-122"/>
              </a:rPr>
              <a:t>:</a:t>
            </a:r>
            <a:endParaRPr lang="ar-SA" sz="2800" b="1" dirty="0">
              <a:effectLst/>
            </a:endParaRPr>
          </a:p>
          <a:p>
            <a:pPr marL="342900" lvl="0" indent="-342900" algn="r" rtl="1">
              <a:lnSpc>
                <a:spcPct val="130000"/>
              </a:lnSpc>
              <a:buFont typeface="Symbol" panose="05050102010706020507" pitchFamily="18" charset="2"/>
              <a:buChar char=""/>
            </a:pPr>
            <a:r>
              <a:rPr lang="ar-SA" sz="2400" b="0" i="0" dirty="0">
                <a:effectLst/>
                <a:latin typeface="Geeza Pro"/>
              </a:rPr>
              <a:t>الأنفاس </a:t>
            </a:r>
            <a:r>
              <a:rPr lang="ar-SA" sz="2400" b="0" i="0" dirty="0" err="1">
                <a:effectLst/>
                <a:latin typeface="Geeza Pro"/>
              </a:rPr>
              <a:t>الإنقاذية</a:t>
            </a:r>
            <a:r>
              <a:rPr lang="ar-SA" sz="2400" b="0" i="0" dirty="0">
                <a:effectLst/>
                <a:latin typeface="Geeza Pro"/>
              </a:rPr>
              <a:t> هي جزء أساسي من إجراءات الإنعاش القلبي الرئوي وتختلف قليلاً بين الأطفال والرضع.</a:t>
            </a:r>
          </a:p>
          <a:p>
            <a:pPr lvl="0" algn="r" rtl="1">
              <a:lnSpc>
                <a:spcPct val="130000"/>
              </a:lnSpc>
            </a:pPr>
            <a:r>
              <a:rPr lang="ar-SA" sz="2800" b="1" i="0" dirty="0">
                <a:solidFill>
                  <a:srgbClr val="FF0000"/>
                </a:solidFill>
                <a:effectLst/>
                <a:latin typeface="Roboto" panose="02000000000000000000" pitchFamily="2" charset="0"/>
              </a:rPr>
              <a:t>1. الرضع (أقل من سنة):</a:t>
            </a:r>
            <a:br>
              <a:rPr lang="ar-SA" sz="2000" dirty="0"/>
            </a:br>
            <a:r>
              <a:rPr lang="ar-SA" sz="2400" b="0" i="0" dirty="0">
                <a:effectLst/>
                <a:latin typeface="Roboto" panose="02000000000000000000" pitchFamily="2" charset="0"/>
              </a:rPr>
              <a:t>- تحديد المجرى الهوائي:</a:t>
            </a:r>
            <a:br>
              <a:rPr lang="ar-SA" sz="2400" b="0" i="0" dirty="0">
                <a:effectLst/>
                <a:latin typeface="Roboto" panose="02000000000000000000" pitchFamily="2" charset="0"/>
              </a:rPr>
            </a:br>
            <a:r>
              <a:rPr lang="ar-SA" sz="2400" b="0" i="0" dirty="0">
                <a:effectLst/>
                <a:latin typeface="Roboto" panose="02000000000000000000" pitchFamily="2" charset="0"/>
              </a:rPr>
              <a:t>  - ضع الرضيع على ظهره على سطح صلب ومستوٍ.</a:t>
            </a:r>
            <a:br>
              <a:rPr lang="ar-SA" sz="2400" dirty="0"/>
            </a:br>
            <a:r>
              <a:rPr lang="ar-SA" sz="2400" b="0" i="0" dirty="0">
                <a:effectLst/>
                <a:latin typeface="Roboto" panose="02000000000000000000" pitchFamily="2" charset="0"/>
              </a:rPr>
              <a:t>  - استخدم إصبعين لإمالة الرأس للخلف بلطف </a:t>
            </a:r>
            <a:r>
              <a:rPr lang="ar-SA" sz="2400" b="0" i="0" dirty="0">
                <a:solidFill>
                  <a:srgbClr val="FF0000"/>
                </a:solidFill>
                <a:effectLst/>
                <a:latin typeface="Roboto" panose="02000000000000000000" pitchFamily="2" charset="0"/>
              </a:rPr>
              <a:t>(لا تفرط في الإمالة)</a:t>
            </a:r>
            <a:r>
              <a:rPr lang="ar-SA" sz="2400" b="0" i="0" dirty="0">
                <a:effectLst/>
                <a:latin typeface="Roboto" panose="02000000000000000000" pitchFamily="2" charset="0"/>
              </a:rPr>
              <a:t>.</a:t>
            </a:r>
            <a:br>
              <a:rPr lang="ar-SA" sz="2000" dirty="0"/>
            </a:br>
            <a:r>
              <a:rPr lang="ar-SA" sz="2800" b="1" i="0" dirty="0">
                <a:solidFill>
                  <a:srgbClr val="C00000"/>
                </a:solidFill>
                <a:effectLst/>
                <a:latin typeface="Roboto" panose="02000000000000000000" pitchFamily="2" charset="0"/>
              </a:rPr>
              <a:t>- إجراء الأنفاس </a:t>
            </a:r>
            <a:r>
              <a:rPr lang="ar-SA" sz="2800" b="1" i="0" dirty="0" err="1">
                <a:solidFill>
                  <a:srgbClr val="C00000"/>
                </a:solidFill>
                <a:effectLst/>
                <a:latin typeface="Roboto" panose="02000000000000000000" pitchFamily="2" charset="0"/>
              </a:rPr>
              <a:t>الإنقاذية</a:t>
            </a:r>
            <a:r>
              <a:rPr lang="ar-SA" sz="2800" b="1" i="0" dirty="0">
                <a:solidFill>
                  <a:srgbClr val="C00000"/>
                </a:solidFill>
                <a:effectLst/>
                <a:latin typeface="Roboto" panose="02000000000000000000" pitchFamily="2" charset="0"/>
              </a:rPr>
              <a:t>:</a:t>
            </a:r>
            <a:br>
              <a:rPr lang="ar-SA" sz="2000" b="0" i="0" dirty="0">
                <a:effectLst/>
                <a:latin typeface="Roboto" panose="02000000000000000000" pitchFamily="2" charset="0"/>
              </a:rPr>
            </a:br>
            <a:r>
              <a:rPr lang="ar-SA" sz="2400" b="0" i="0" dirty="0">
                <a:effectLst/>
                <a:latin typeface="Roboto" panose="02000000000000000000" pitchFamily="2" charset="0"/>
              </a:rPr>
              <a:t>  - قم بتغطية فم وأنف الرضيع بفمك.</a:t>
            </a:r>
            <a:br>
              <a:rPr lang="ar-SA" sz="2400" dirty="0"/>
            </a:br>
            <a:r>
              <a:rPr lang="ar-SA" sz="2400" b="0" i="0" dirty="0">
                <a:effectLst/>
                <a:latin typeface="Roboto" panose="02000000000000000000" pitchFamily="2" charset="0"/>
              </a:rPr>
              <a:t>  - أعطِ </a:t>
            </a:r>
            <a:r>
              <a:rPr lang="ar-SA" sz="2400" b="0" i="0" dirty="0">
                <a:solidFill>
                  <a:srgbClr val="FF0000"/>
                </a:solidFill>
                <a:effectLst/>
                <a:latin typeface="Roboto" panose="02000000000000000000" pitchFamily="2" charset="0"/>
              </a:rPr>
              <a:t>نفسين </a:t>
            </a:r>
            <a:r>
              <a:rPr lang="ar-SA" sz="2400" b="0" i="0" dirty="0" err="1">
                <a:solidFill>
                  <a:srgbClr val="FF0000"/>
                </a:solidFill>
                <a:effectLst/>
                <a:latin typeface="Roboto" panose="02000000000000000000" pitchFamily="2" charset="0"/>
              </a:rPr>
              <a:t>إنقاذيين</a:t>
            </a:r>
            <a:r>
              <a:rPr lang="ar-SA" sz="2400" b="0" i="0" dirty="0">
                <a:effectLst/>
                <a:latin typeface="Roboto" panose="02000000000000000000" pitchFamily="2" charset="0"/>
              </a:rPr>
              <a:t>، كل منهما لمدة حوالي ثانية واحدة.</a:t>
            </a:r>
            <a:br>
              <a:rPr lang="ar-SA" sz="2400" dirty="0"/>
            </a:br>
            <a:r>
              <a:rPr lang="ar-SA" sz="2400" b="0" i="0" dirty="0">
                <a:effectLst/>
                <a:latin typeface="Roboto" panose="02000000000000000000" pitchFamily="2" charset="0"/>
              </a:rPr>
              <a:t>  - تأكد من أن الصدر يرتفع مع كل نفس.</a:t>
            </a:r>
            <a:endParaRPr lang="en-US" sz="2000" dirty="0">
              <a:effectLst/>
              <a:latin typeface="Geeza Pro"/>
              <a:ea typeface="Trebuchet MS" panose="020B0603020202020204" pitchFamily="34" charset="0"/>
            </a:endParaRPr>
          </a:p>
        </p:txBody>
      </p:sp>
    </p:spTree>
    <p:extLst>
      <p:ext uri="{BB962C8B-B14F-4D97-AF65-F5344CB8AC3E}">
        <p14:creationId xmlns:p14="http://schemas.microsoft.com/office/powerpoint/2010/main" val="3181937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14</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6223001" y="255828"/>
            <a:ext cx="57889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rPr>
              <a:t>الإنعاش القلبي الرئوي للأطفال والرضع</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4052263"/>
          </a:xfrm>
          <a:prstGeom prst="rect">
            <a:avLst/>
          </a:prstGeom>
          <a:noFill/>
        </p:spPr>
        <p:txBody>
          <a:bodyPr wrap="square">
            <a:spAutoFit/>
          </a:bodyPr>
          <a:lstStyle/>
          <a:p>
            <a:pPr lvl="0" algn="r" rtl="1">
              <a:lnSpc>
                <a:spcPct val="130000"/>
              </a:lnSpc>
            </a:pPr>
            <a:r>
              <a:rPr lang="ar-SA" sz="2800" b="1" i="0" dirty="0">
                <a:solidFill>
                  <a:srgbClr val="FF0000"/>
                </a:solidFill>
                <a:effectLst/>
                <a:latin typeface="Roboto" panose="02000000000000000000" pitchFamily="2" charset="0"/>
              </a:rPr>
              <a:t>2. الأطفال (من سنة إلى 8 سنوات):</a:t>
            </a:r>
            <a:br>
              <a:rPr lang="ar-SA" sz="2000" dirty="0"/>
            </a:br>
            <a:r>
              <a:rPr lang="ar-SA" sz="2400" b="0" i="0" dirty="0">
                <a:effectLst/>
                <a:latin typeface="Roboto" panose="02000000000000000000" pitchFamily="2" charset="0"/>
              </a:rPr>
              <a:t>- تحديد المجرى الهوائي:</a:t>
            </a:r>
            <a:br>
              <a:rPr lang="ar-SA" sz="2400" b="0" i="0" dirty="0">
                <a:effectLst/>
                <a:latin typeface="Roboto" panose="02000000000000000000" pitchFamily="2" charset="0"/>
              </a:rPr>
            </a:br>
            <a:r>
              <a:rPr lang="ar-SA" sz="2400" b="0" i="0" dirty="0">
                <a:effectLst/>
                <a:latin typeface="Roboto" panose="02000000000000000000" pitchFamily="2" charset="0"/>
              </a:rPr>
              <a:t>  - ضع الطفل على ظهره على سطح صلب ومستوٍ.</a:t>
            </a:r>
            <a:br>
              <a:rPr lang="ar-SA" sz="2400" dirty="0"/>
            </a:br>
            <a:r>
              <a:rPr lang="ar-SA" sz="2400" b="0" i="0" dirty="0">
                <a:effectLst/>
                <a:latin typeface="Roboto" panose="02000000000000000000" pitchFamily="2" charset="0"/>
              </a:rPr>
              <a:t>  - أمل الرأس للخلف قليلا لفتح المجاري الهوائية.</a:t>
            </a:r>
            <a:br>
              <a:rPr lang="ar-SA" sz="2000" dirty="0"/>
            </a:br>
            <a:r>
              <a:rPr lang="ar-SA" sz="2800" b="1" i="0" dirty="0">
                <a:solidFill>
                  <a:srgbClr val="C00000"/>
                </a:solidFill>
                <a:effectLst/>
                <a:latin typeface="Roboto" panose="02000000000000000000" pitchFamily="2" charset="0"/>
              </a:rPr>
              <a:t>- إجراء الأنفاس </a:t>
            </a:r>
            <a:r>
              <a:rPr lang="ar-SA" sz="2800" b="1" i="0" dirty="0" err="1">
                <a:solidFill>
                  <a:srgbClr val="C00000"/>
                </a:solidFill>
                <a:effectLst/>
                <a:latin typeface="Roboto" panose="02000000000000000000" pitchFamily="2" charset="0"/>
              </a:rPr>
              <a:t>الإنقاذية</a:t>
            </a:r>
            <a:r>
              <a:rPr lang="ar-SA" sz="2800" b="1" i="0" dirty="0">
                <a:solidFill>
                  <a:srgbClr val="C00000"/>
                </a:solidFill>
                <a:effectLst/>
                <a:latin typeface="Roboto" panose="02000000000000000000" pitchFamily="2" charset="0"/>
              </a:rPr>
              <a:t>:</a:t>
            </a:r>
            <a:br>
              <a:rPr lang="ar-SA" sz="2000" b="0" i="0" dirty="0">
                <a:effectLst/>
                <a:latin typeface="Roboto" panose="02000000000000000000" pitchFamily="2" charset="0"/>
              </a:rPr>
            </a:br>
            <a:r>
              <a:rPr lang="ar-SA" sz="2400" b="0" i="0" dirty="0">
                <a:effectLst/>
                <a:latin typeface="Roboto" panose="02000000000000000000" pitchFamily="2" charset="0"/>
              </a:rPr>
              <a:t>  - أغلق أنف الطفل بأصابعك وضع فمك على فمه.</a:t>
            </a:r>
            <a:br>
              <a:rPr lang="ar-SA" sz="2400" dirty="0"/>
            </a:br>
            <a:r>
              <a:rPr lang="ar-SA" sz="2400" b="0" i="0" dirty="0">
                <a:effectLst/>
                <a:latin typeface="Roboto" panose="02000000000000000000" pitchFamily="2" charset="0"/>
              </a:rPr>
              <a:t>  - أعطِ </a:t>
            </a:r>
            <a:r>
              <a:rPr lang="ar-SA" sz="2400" b="0" i="0" dirty="0">
                <a:solidFill>
                  <a:srgbClr val="FF0000"/>
                </a:solidFill>
                <a:effectLst/>
                <a:latin typeface="Roboto" panose="02000000000000000000" pitchFamily="2" charset="0"/>
              </a:rPr>
              <a:t>نفسين </a:t>
            </a:r>
            <a:r>
              <a:rPr lang="ar-SA" sz="2400" b="0" i="0" dirty="0" err="1">
                <a:solidFill>
                  <a:srgbClr val="FF0000"/>
                </a:solidFill>
                <a:effectLst/>
                <a:latin typeface="Roboto" panose="02000000000000000000" pitchFamily="2" charset="0"/>
              </a:rPr>
              <a:t>إنقاذيين</a:t>
            </a:r>
            <a:r>
              <a:rPr lang="ar-SA" sz="2400" b="0" i="0" dirty="0">
                <a:effectLst/>
                <a:latin typeface="Roboto" panose="02000000000000000000" pitchFamily="2" charset="0"/>
              </a:rPr>
              <a:t>، كل منهما لمدة حوالي ثانية واحدة.</a:t>
            </a:r>
            <a:br>
              <a:rPr lang="ar-SA" sz="2400" dirty="0"/>
            </a:br>
            <a:r>
              <a:rPr lang="ar-SA" sz="2400" b="0" i="0" dirty="0">
                <a:effectLst/>
                <a:latin typeface="Roboto" panose="02000000000000000000" pitchFamily="2" charset="0"/>
              </a:rPr>
              <a:t>  - تأكد من أن الصدر يرتفع مع كل نفس.</a:t>
            </a:r>
            <a:endParaRPr lang="en-US" sz="2000" dirty="0">
              <a:effectLst/>
              <a:latin typeface="Geeza Pro"/>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2859880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15</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7739743" y="255828"/>
            <a:ext cx="4272227"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Tahoma" panose="020B0604030504040204" pitchFamily="34" charset="0"/>
                <a:ea typeface="Times New Roman" panose="02020603050405020304" pitchFamily="18" charset="0"/>
                <a:cs typeface="+mj-cs"/>
              </a:rPr>
              <a:t>الإنعاش القلبي الرئوي</a:t>
            </a:r>
            <a:endParaRPr lang="en-US" sz="3200" dirty="0">
              <a:solidFill>
                <a:schemeClr val="bg1"/>
              </a:solidFill>
              <a:effectLst/>
              <a:latin typeface="Tahoma" panose="020B0604030504040204" pitchFamily="34" charset="0"/>
              <a:ea typeface="Trebuchet MS" panose="020B0603020202020204" pitchFamily="34" charset="0"/>
              <a:cs typeface="+mj-cs"/>
            </a:endParaRPr>
          </a:p>
        </p:txBody>
      </p:sp>
      <p:graphicFrame>
        <p:nvGraphicFramePr>
          <p:cNvPr id="7" name="جدول 6">
            <a:extLst>
              <a:ext uri="{FF2B5EF4-FFF2-40B4-BE49-F238E27FC236}">
                <a16:creationId xmlns:a16="http://schemas.microsoft.com/office/drawing/2014/main" id="{1CE576B0-A8BC-8030-E5A7-F264D7ADF6A8}"/>
              </a:ext>
            </a:extLst>
          </p:cNvPr>
          <p:cNvGraphicFramePr>
            <a:graphicFrameLocks noGrp="1"/>
          </p:cNvGraphicFramePr>
          <p:nvPr>
            <p:extLst>
              <p:ext uri="{D42A27DB-BD31-4B8C-83A1-F6EECF244321}">
                <p14:modId xmlns:p14="http://schemas.microsoft.com/office/powerpoint/2010/main" val="752344315"/>
              </p:ext>
            </p:extLst>
          </p:nvPr>
        </p:nvGraphicFramePr>
        <p:xfrm>
          <a:off x="2189615" y="1333183"/>
          <a:ext cx="7812769" cy="4034671"/>
        </p:xfrm>
        <a:graphic>
          <a:graphicData uri="http://schemas.openxmlformats.org/drawingml/2006/table">
            <a:tbl>
              <a:tblPr rtl="1" firstRow="1" firstCol="1" bandRow="1">
                <a:tableStyleId>{5C22544A-7EE6-4342-B048-85BDC9FD1C3A}</a:tableStyleId>
              </a:tblPr>
              <a:tblGrid>
                <a:gridCol w="1951939">
                  <a:extLst>
                    <a:ext uri="{9D8B030D-6E8A-4147-A177-3AD203B41FA5}">
                      <a16:colId xmlns:a16="http://schemas.microsoft.com/office/drawing/2014/main" val="1287801615"/>
                    </a:ext>
                  </a:extLst>
                </a:gridCol>
                <a:gridCol w="1953610">
                  <a:extLst>
                    <a:ext uri="{9D8B030D-6E8A-4147-A177-3AD203B41FA5}">
                      <a16:colId xmlns:a16="http://schemas.microsoft.com/office/drawing/2014/main" val="3374333891"/>
                    </a:ext>
                  </a:extLst>
                </a:gridCol>
                <a:gridCol w="1953610">
                  <a:extLst>
                    <a:ext uri="{9D8B030D-6E8A-4147-A177-3AD203B41FA5}">
                      <a16:colId xmlns:a16="http://schemas.microsoft.com/office/drawing/2014/main" val="643247795"/>
                    </a:ext>
                  </a:extLst>
                </a:gridCol>
                <a:gridCol w="1953610">
                  <a:extLst>
                    <a:ext uri="{9D8B030D-6E8A-4147-A177-3AD203B41FA5}">
                      <a16:colId xmlns:a16="http://schemas.microsoft.com/office/drawing/2014/main" val="1266841100"/>
                    </a:ext>
                  </a:extLst>
                </a:gridCol>
              </a:tblGrid>
              <a:tr h="373697">
                <a:tc>
                  <a:txBody>
                    <a:bodyPr/>
                    <a:lstStyle/>
                    <a:p>
                      <a:pPr algn="ctr" rtl="1">
                        <a:lnSpc>
                          <a:spcPct val="130000"/>
                        </a:lnSpc>
                        <a:spcAft>
                          <a:spcPts val="600"/>
                        </a:spcAft>
                      </a:pPr>
                      <a:r>
                        <a:rPr lang="ar-SA" sz="1800" dirty="0">
                          <a:effectLst/>
                        </a:rPr>
                        <a:t> </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للبالغ</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للطفل</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للرضيع</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3726308899"/>
                  </a:ext>
                </a:extLst>
              </a:tr>
              <a:tr h="485100">
                <a:tc>
                  <a:txBody>
                    <a:bodyPr/>
                    <a:lstStyle/>
                    <a:p>
                      <a:pPr algn="ctr" rtl="1">
                        <a:lnSpc>
                          <a:spcPct val="130000"/>
                        </a:lnSpc>
                        <a:spcAft>
                          <a:spcPts val="600"/>
                        </a:spcAft>
                      </a:pPr>
                      <a:r>
                        <a:rPr lang="ar-SA" sz="1800" dirty="0">
                          <a:effectLst/>
                        </a:rPr>
                        <a:t>عدد الضغطات</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30</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30</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30</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1073217092"/>
                  </a:ext>
                </a:extLst>
              </a:tr>
              <a:tr h="567211">
                <a:tc>
                  <a:txBody>
                    <a:bodyPr/>
                    <a:lstStyle/>
                    <a:p>
                      <a:pPr algn="ctr" rtl="1">
                        <a:lnSpc>
                          <a:spcPct val="130000"/>
                        </a:lnSpc>
                        <a:spcAft>
                          <a:spcPts val="600"/>
                        </a:spcAft>
                      </a:pPr>
                      <a:r>
                        <a:rPr lang="ar-SA" sz="1800">
                          <a:effectLst/>
                        </a:rPr>
                        <a:t>عمق الضغطات</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3-5 سم</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3-5 سم</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1.5-2 سم</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1220167906"/>
                  </a:ext>
                </a:extLst>
              </a:tr>
              <a:tr h="567211">
                <a:tc>
                  <a:txBody>
                    <a:bodyPr/>
                    <a:lstStyle/>
                    <a:p>
                      <a:pPr algn="ctr" rtl="1">
                        <a:lnSpc>
                          <a:spcPct val="130000"/>
                        </a:lnSpc>
                        <a:spcAft>
                          <a:spcPts val="600"/>
                        </a:spcAft>
                      </a:pPr>
                      <a:r>
                        <a:rPr lang="ar-SA" sz="1800">
                          <a:effectLst/>
                        </a:rPr>
                        <a:t>عدد النفس</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2 ، على الفم</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2 ، على الفم</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2 ، على الفم والانف</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2925563392"/>
                  </a:ext>
                </a:extLst>
              </a:tr>
              <a:tr h="649321">
                <a:tc>
                  <a:txBody>
                    <a:bodyPr/>
                    <a:lstStyle/>
                    <a:p>
                      <a:pPr algn="ctr" rtl="1">
                        <a:lnSpc>
                          <a:spcPct val="130000"/>
                        </a:lnSpc>
                        <a:spcAft>
                          <a:spcPts val="600"/>
                        </a:spcAft>
                      </a:pPr>
                      <a:r>
                        <a:rPr lang="ar-SA" sz="1800">
                          <a:effectLst/>
                        </a:rPr>
                        <a:t>الضغط بماذا</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عقب اليدين</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عقب يد واحدة أو يدين للأطفال الأكبر سنا </a:t>
                      </a:r>
                    </a:p>
                  </a:txBody>
                  <a:tcPr marL="68580" marR="68580" marT="0" marB="0" anchor="ctr"/>
                </a:tc>
                <a:tc>
                  <a:txBody>
                    <a:bodyPr/>
                    <a:lstStyle/>
                    <a:p>
                      <a:pPr algn="ctr" rtl="1">
                        <a:lnSpc>
                          <a:spcPct val="130000"/>
                        </a:lnSpc>
                        <a:spcAft>
                          <a:spcPts val="600"/>
                        </a:spcAft>
                      </a:pPr>
                      <a:r>
                        <a:rPr lang="ar-SA" sz="1800" dirty="0">
                          <a:solidFill>
                            <a:schemeClr val="tx1"/>
                          </a:solidFill>
                          <a:effectLst/>
                          <a:latin typeface="Tahoma" panose="020B0604030504040204" pitchFamily="34" charset="0"/>
                          <a:ea typeface="Trebuchet MS" panose="020B0603020202020204" pitchFamily="34" charset="0"/>
                          <a:cs typeface="+mn-cs"/>
                        </a:rPr>
                        <a:t>إصبعين</a:t>
                      </a:r>
                      <a:endParaRPr lang="en-US" sz="1400" dirty="0">
                        <a:solidFill>
                          <a:schemeClr val="tx1"/>
                        </a:solidFill>
                        <a:effectLst/>
                        <a:latin typeface="Tahoma" panose="020B0604030504040204" pitchFamily="34" charset="0"/>
                        <a:ea typeface="Trebuchet MS" panose="020B0603020202020204" pitchFamily="34" charset="0"/>
                        <a:cs typeface="+mn-cs"/>
                      </a:endParaRPr>
                    </a:p>
                  </a:txBody>
                  <a:tcPr marL="68580" marR="68580" marT="0" marB="0" anchor="ctr"/>
                </a:tc>
                <a:extLst>
                  <a:ext uri="{0D108BD9-81ED-4DB2-BD59-A6C34878D82A}">
                    <a16:rowId xmlns:a16="http://schemas.microsoft.com/office/drawing/2014/main" val="1420339396"/>
                  </a:ext>
                </a:extLst>
              </a:tr>
              <a:tr h="1365304">
                <a:tc>
                  <a:txBody>
                    <a:bodyPr/>
                    <a:lstStyle/>
                    <a:p>
                      <a:pPr algn="ctr" rtl="1">
                        <a:lnSpc>
                          <a:spcPct val="130000"/>
                        </a:lnSpc>
                        <a:spcAft>
                          <a:spcPts val="600"/>
                        </a:spcAft>
                      </a:pPr>
                      <a:r>
                        <a:rPr lang="ar-SA" sz="1800" dirty="0">
                          <a:effectLst/>
                        </a:rPr>
                        <a:t>مكان الضغط</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منتصف عظمة القص</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a:effectLst/>
                        </a:rPr>
                        <a:t>منتصف عظمة القص</a:t>
                      </a:r>
                      <a:endParaRPr lang="en-US" sz="140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tc>
                  <a:txBody>
                    <a:bodyPr/>
                    <a:lstStyle/>
                    <a:p>
                      <a:pPr algn="ctr" rtl="1">
                        <a:lnSpc>
                          <a:spcPct val="130000"/>
                        </a:lnSpc>
                        <a:spcAft>
                          <a:spcPts val="600"/>
                        </a:spcAft>
                      </a:pPr>
                      <a:r>
                        <a:rPr lang="ar-SA" sz="1800" dirty="0">
                          <a:effectLst/>
                        </a:rPr>
                        <a:t>إصبع واحد أسفل الخط الوهمي بين الحلمتين ومنتصف عظمة القص</a:t>
                      </a:r>
                      <a:endParaRPr lang="en-US" sz="14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1437980007"/>
                  </a:ext>
                </a:extLst>
              </a:tr>
            </a:tbl>
          </a:graphicData>
        </a:graphic>
      </p:graphicFrame>
    </p:spTree>
    <p:extLst>
      <p:ext uri="{BB962C8B-B14F-4D97-AF65-F5344CB8AC3E}">
        <p14:creationId xmlns:p14="http://schemas.microsoft.com/office/powerpoint/2010/main" val="4167641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16</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Geeza Pro"/>
                <a:ea typeface="Times New Roman" panose="02020603050405020304" pitchFamily="18" charset="0"/>
                <a:cs typeface="Times New Roman" panose="02020603050405020304" pitchFamily="18" charset="0"/>
              </a:rPr>
              <a:t>الغصة (الاختناق)</a:t>
            </a:r>
            <a:endParaRPr lang="en-US" sz="3200" dirty="0">
              <a:solidFill>
                <a:schemeClr val="bg1"/>
              </a:solidFill>
              <a:effectLst/>
              <a:latin typeface="Geeza Pro"/>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0" y="1361430"/>
            <a:ext cx="12191999" cy="3901068"/>
          </a:xfrm>
          <a:prstGeom prst="rect">
            <a:avLst/>
          </a:prstGeom>
          <a:noFill/>
        </p:spPr>
        <p:txBody>
          <a:bodyPr wrap="square">
            <a:spAutoFit/>
          </a:bodyPr>
          <a:lstStyle/>
          <a:p>
            <a:pPr>
              <a:lnSpc>
                <a:spcPct val="130000"/>
              </a:lnSpc>
            </a:pPr>
            <a:r>
              <a:rPr lang="ar-SA" sz="2800" b="1" dirty="0">
                <a:solidFill>
                  <a:srgbClr val="FF0000"/>
                </a:solidFill>
                <a:effectLst/>
                <a:latin typeface="Geeza Pro"/>
                <a:ea typeface="Times New Roman" panose="02020603050405020304" pitchFamily="18" charset="0"/>
              </a:rPr>
              <a:t>تعريف الغصة (الاختناق) :</a:t>
            </a:r>
          </a:p>
          <a:p>
            <a:pPr>
              <a:lnSpc>
                <a:spcPct val="130000"/>
              </a:lnSpc>
            </a:pPr>
            <a:r>
              <a:rPr lang="ar-SA" sz="2400" dirty="0">
                <a:effectLst/>
                <a:latin typeface="Geeza Pro"/>
                <a:ea typeface="Times New Roman" panose="02020603050405020304" pitchFamily="18" charset="0"/>
              </a:rPr>
              <a:t> هي انسداد مجرى التنفس بسبب جسم غريب مما يؤدي إلى الاختناق وإلى الوفاة لا قدر الله.</a:t>
            </a:r>
          </a:p>
          <a:p>
            <a:pPr>
              <a:lnSpc>
                <a:spcPct val="130000"/>
              </a:lnSpc>
            </a:pPr>
            <a:endParaRPr lang="ar-SA" sz="2400" dirty="0">
              <a:effectLst/>
              <a:latin typeface="Geeza Pro"/>
              <a:ea typeface="Times New Roman" panose="02020603050405020304" pitchFamily="18" charset="0"/>
            </a:endParaRPr>
          </a:p>
          <a:p>
            <a:pPr>
              <a:lnSpc>
                <a:spcPct val="130000"/>
              </a:lnSpc>
            </a:pPr>
            <a:r>
              <a:rPr lang="ar-SA" sz="2400" dirty="0">
                <a:effectLst/>
                <a:latin typeface="Geeza Pro"/>
                <a:ea typeface="Times New Roman" panose="02020603050405020304" pitchFamily="18" charset="0"/>
              </a:rPr>
              <a:t>- عندما يكون المختنق أمامنا ونراه بالعين وهو يسعل فالأفضل أن نشجعه على السعال وبشكل مستمر، ولكن عندما نرى      أن صوته بدأ يخفت وظهرت على وجهه معالم الاختناق نبدأ هنا بمساعدته </a:t>
            </a:r>
            <a:r>
              <a:rPr lang="ar-SA" sz="2400" dirty="0">
                <a:effectLst/>
                <a:latin typeface="Tahoma" panose="020B0604030504040204" pitchFamily="34" charset="0"/>
                <a:ea typeface="Times New Roman" panose="02020603050405020304" pitchFamily="18" charset="0"/>
              </a:rPr>
              <a:t>عن طريق مناورة (</a:t>
            </a:r>
            <a:r>
              <a:rPr lang="ar-SA" sz="2400" dirty="0" err="1">
                <a:effectLst/>
                <a:latin typeface="Tahoma" panose="020B0604030504040204" pitchFamily="34" charset="0"/>
                <a:ea typeface="Times New Roman" panose="02020603050405020304" pitchFamily="18" charset="0"/>
              </a:rPr>
              <a:t>هيمليك</a:t>
            </a:r>
            <a:r>
              <a:rPr lang="ar-SA" sz="2400" dirty="0">
                <a:effectLst/>
                <a:latin typeface="Tahoma" panose="020B0604030504040204" pitchFamily="34" charset="0"/>
                <a:ea typeface="Times New Roman" panose="02020603050405020304" pitchFamily="18" charset="0"/>
              </a:rPr>
              <a:t>) .</a:t>
            </a:r>
          </a:p>
          <a:p>
            <a:pPr>
              <a:lnSpc>
                <a:spcPct val="130000"/>
              </a:lnSpc>
            </a:pPr>
            <a:endParaRPr lang="ar-SA" sz="2400" dirty="0">
              <a:latin typeface="Tahoma" panose="020B0604030504040204" pitchFamily="34" charset="0"/>
              <a:ea typeface="Trebuchet MS" panose="020B0603020202020204" pitchFamily="34" charset="0"/>
            </a:endParaRPr>
          </a:p>
          <a:p>
            <a:pPr>
              <a:lnSpc>
                <a:spcPct val="130000"/>
              </a:lnSpc>
            </a:pPr>
            <a:endParaRPr lang="en-US" sz="2400" dirty="0">
              <a:effectLst/>
              <a:latin typeface="Tahoma" panose="020B0604030504040204" pitchFamily="34" charset="0"/>
              <a:ea typeface="Trebuchet MS" panose="020B0603020202020204" pitchFamily="34" charset="0"/>
            </a:endParaRPr>
          </a:p>
          <a:p>
            <a:pPr lvl="0" algn="r" rtl="1">
              <a:lnSpc>
                <a:spcPct val="130000"/>
              </a:lnSpc>
            </a:pPr>
            <a:endParaRPr lang="en-US" sz="2000" dirty="0">
              <a:effectLst/>
              <a:latin typeface="Geeza Pro"/>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2891192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17</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Geeza Pro"/>
                <a:ea typeface="Times New Roman" panose="02020603050405020304" pitchFamily="18" charset="0"/>
                <a:cs typeface="Times New Roman" panose="02020603050405020304" pitchFamily="18" charset="0"/>
              </a:rPr>
              <a:t>الغصة (الاختناق)</a:t>
            </a:r>
            <a:endParaRPr lang="en-US" sz="3200" dirty="0">
              <a:solidFill>
                <a:schemeClr val="bg1"/>
              </a:solidFill>
              <a:effectLst/>
              <a:latin typeface="Geeza Pro"/>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5000984"/>
          </a:xfrm>
          <a:prstGeom prst="rect">
            <a:avLst/>
          </a:prstGeom>
          <a:noFill/>
        </p:spPr>
        <p:txBody>
          <a:bodyPr wrap="square">
            <a:spAutoFit/>
          </a:bodyPr>
          <a:lstStyle/>
          <a:p>
            <a:pPr algn="r" rtl="1">
              <a:lnSpc>
                <a:spcPct val="130000"/>
              </a:lnSpc>
              <a:spcAft>
                <a:spcPts val="600"/>
              </a:spcAft>
            </a:pPr>
            <a:r>
              <a:rPr lang="ar-SA" sz="2800" b="1" dirty="0">
                <a:solidFill>
                  <a:srgbClr val="FF0000"/>
                </a:solidFill>
                <a:effectLst/>
                <a:latin typeface="Roboto" panose="02000000000000000000" pitchFamily="2" charset="0"/>
                <a:ea typeface="Times New Roman" panose="02020603050405020304" pitchFamily="18" charset="0"/>
              </a:rPr>
              <a:t>للأطفال (أكبر من سنة) والبالغين:</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Wingdings" panose="05000000000000000000" pitchFamily="2" charset="2"/>
              <a:buChar char=""/>
            </a:pPr>
            <a:r>
              <a:rPr lang="ar-SA" sz="2400" b="1" dirty="0">
                <a:solidFill>
                  <a:srgbClr val="C00000"/>
                </a:solidFill>
                <a:effectLst/>
                <a:latin typeface="Roboto" panose="02000000000000000000" pitchFamily="2" charset="0"/>
                <a:ea typeface="Times New Roman" panose="02020603050405020304" pitchFamily="18" charset="0"/>
              </a:rPr>
              <a:t>أولا:- ضربات الظهر</a:t>
            </a:r>
            <a:r>
              <a:rPr lang="en-US" sz="2400" dirty="0">
                <a:solidFill>
                  <a:srgbClr val="C00000"/>
                </a:solidFill>
                <a:effectLst/>
                <a:latin typeface="Roboto" panose="02000000000000000000" pitchFamily="2" charset="0"/>
                <a:ea typeface="Times New Roman" panose="02020603050405020304" pitchFamily="18" charset="0"/>
              </a:rPr>
              <a:t>:</a:t>
            </a:r>
            <a:endParaRPr lang="en-US" sz="2400" dirty="0">
              <a:solidFill>
                <a:srgbClr val="C0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قف خلف الشخص وادعمه بيد واحدة على صدره.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اثنِ الشخص للأمام بحيث يكون وجهه نحو الأرض.</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استخدم كعب يدك لضرب ظهره خمس مرات بين لوحي الكتف.</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Wingdings" panose="05000000000000000000" pitchFamily="2" charset="2"/>
              <a:buChar char=""/>
            </a:pPr>
            <a:r>
              <a:rPr lang="ar-SA" sz="2400" b="1" dirty="0">
                <a:solidFill>
                  <a:srgbClr val="C00000"/>
                </a:solidFill>
                <a:effectLst/>
                <a:latin typeface="Roboto" panose="02000000000000000000" pitchFamily="2" charset="0"/>
                <a:ea typeface="Times New Roman" panose="02020603050405020304" pitchFamily="18" charset="0"/>
              </a:rPr>
              <a:t>ثانيا:- ضغطات البطن (مناورة </a:t>
            </a:r>
            <a:r>
              <a:rPr lang="ar-SA" sz="2400" b="1" dirty="0" err="1">
                <a:solidFill>
                  <a:srgbClr val="C00000"/>
                </a:solidFill>
                <a:effectLst/>
                <a:latin typeface="Roboto" panose="02000000000000000000" pitchFamily="2" charset="0"/>
                <a:ea typeface="Times New Roman" panose="02020603050405020304" pitchFamily="18" charset="0"/>
              </a:rPr>
              <a:t>هيمليك</a:t>
            </a:r>
            <a:r>
              <a:rPr lang="ar-SA" sz="2400" b="1" dirty="0">
                <a:solidFill>
                  <a:srgbClr val="C00000"/>
                </a:solidFill>
                <a:effectLst/>
                <a:latin typeface="Roboto" panose="02000000000000000000" pitchFamily="2" charset="0"/>
                <a:ea typeface="Times New Roman" panose="02020603050405020304" pitchFamily="18" charset="0"/>
              </a:rPr>
              <a:t>)</a:t>
            </a:r>
            <a:r>
              <a:rPr lang="en-US" sz="2400" dirty="0">
                <a:solidFill>
                  <a:srgbClr val="C00000"/>
                </a:solidFill>
                <a:effectLst/>
                <a:latin typeface="Roboto" panose="02000000000000000000" pitchFamily="2" charset="0"/>
                <a:ea typeface="Times New Roman" panose="02020603050405020304" pitchFamily="18" charset="0"/>
              </a:rPr>
              <a:t>:</a:t>
            </a:r>
            <a:endParaRPr lang="en-US" sz="2400" dirty="0">
              <a:solidFill>
                <a:srgbClr val="C0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قف خلف الشخص ولف ذراعيك حول بطنه.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اصنع قبضة بيدك وضعها فوق السرة بقليل.</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امسك القبضة بيدك الأخرى واضغط بقوة وسرعة نحو الداخل والأعلى.</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كرر الضغطات حتى يخرج الجسم العالق أو يفقد الشخص الوعي</a:t>
            </a:r>
            <a:endParaRPr lang="en-US" sz="2400" dirty="0">
              <a:effectLst/>
              <a:latin typeface="Tahoma" panose="020B0604030504040204" pitchFamily="34" charset="0"/>
              <a:ea typeface="Trebuchet MS" panose="020B0603020202020204" pitchFamily="34" charset="0"/>
            </a:endParaRPr>
          </a:p>
        </p:txBody>
      </p:sp>
      <p:pic>
        <p:nvPicPr>
          <p:cNvPr id="7" name="صورة 6" descr="صورة تحتوي على تلبيس, شخص, رجل, الوجه الإنساني&#10;&#10;تم إنشاء الوصف تلقائياً">
            <a:extLst>
              <a:ext uri="{FF2B5EF4-FFF2-40B4-BE49-F238E27FC236}">
                <a16:creationId xmlns:a16="http://schemas.microsoft.com/office/drawing/2014/main" id="{07977AD3-9512-0D47-A2E8-1A1E5A8BE463}"/>
              </a:ext>
            </a:extLst>
          </p:cNvPr>
          <p:cNvPicPr>
            <a:picLocks noChangeAspect="1"/>
          </p:cNvPicPr>
          <p:nvPr/>
        </p:nvPicPr>
        <p:blipFill>
          <a:blip r:embed="rId2">
            <a:extLst>
              <a:ext uri="{28A0092B-C50C-407E-A947-70E740481C1C}">
                <a14:useLocalDpi xmlns:a14="http://schemas.microsoft.com/office/drawing/2010/main" val="0"/>
              </a:ext>
            </a:extLst>
          </a:blip>
          <a:srcRect t="24082" b="4572"/>
          <a:stretch/>
        </p:blipFill>
        <p:spPr>
          <a:xfrm>
            <a:off x="0" y="2220686"/>
            <a:ext cx="5488941" cy="2416628"/>
          </a:xfrm>
          <a:prstGeom prst="rect">
            <a:avLst/>
          </a:prstGeom>
        </p:spPr>
      </p:pic>
    </p:spTree>
    <p:extLst>
      <p:ext uri="{BB962C8B-B14F-4D97-AF65-F5344CB8AC3E}">
        <p14:creationId xmlns:p14="http://schemas.microsoft.com/office/powerpoint/2010/main" val="1316670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18</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Geeza Pro"/>
                <a:ea typeface="Times New Roman" panose="02020603050405020304" pitchFamily="18" charset="0"/>
                <a:cs typeface="Times New Roman" panose="02020603050405020304" pitchFamily="18" charset="0"/>
              </a:rPr>
              <a:t>الغصة (الاختناق)</a:t>
            </a:r>
            <a:endParaRPr lang="en-US" sz="3200" dirty="0">
              <a:solidFill>
                <a:schemeClr val="bg1"/>
              </a:solidFill>
              <a:effectLst/>
              <a:latin typeface="Geeza Pro"/>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4880952"/>
          </a:xfrm>
          <a:prstGeom prst="rect">
            <a:avLst/>
          </a:prstGeom>
          <a:noFill/>
        </p:spPr>
        <p:txBody>
          <a:bodyPr wrap="square">
            <a:spAutoFit/>
          </a:bodyPr>
          <a:lstStyle/>
          <a:p>
            <a:pPr algn="r" rtl="1">
              <a:lnSpc>
                <a:spcPct val="130000"/>
              </a:lnSpc>
              <a:spcBef>
                <a:spcPts val="600"/>
              </a:spcBef>
              <a:spcAft>
                <a:spcPts val="600"/>
              </a:spcAft>
            </a:pPr>
            <a:r>
              <a:rPr lang="ar-SA" sz="2800" b="1" dirty="0">
                <a:solidFill>
                  <a:srgbClr val="FF0000"/>
                </a:solidFill>
                <a:effectLst/>
                <a:latin typeface="Roboto" panose="02000000000000000000" pitchFamily="2" charset="0"/>
                <a:ea typeface="Times New Roman" panose="02020603050405020304" pitchFamily="18" charset="0"/>
              </a:rPr>
              <a:t>للأطفال (أقل من سنة):</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Wingdings" panose="05000000000000000000" pitchFamily="2" charset="2"/>
              <a:buChar char=""/>
            </a:pPr>
            <a:r>
              <a:rPr lang="ar-SA" sz="2400" b="1" dirty="0">
                <a:solidFill>
                  <a:srgbClr val="C00000"/>
                </a:solidFill>
                <a:effectLst/>
                <a:latin typeface="Roboto" panose="02000000000000000000" pitchFamily="2" charset="0"/>
                <a:ea typeface="Times New Roman" panose="02020603050405020304" pitchFamily="18" charset="0"/>
              </a:rPr>
              <a:t>ضربات الظهر</a:t>
            </a:r>
            <a:r>
              <a:rPr lang="en-US" sz="2400" dirty="0">
                <a:solidFill>
                  <a:srgbClr val="C00000"/>
                </a:solidFill>
                <a:effectLst/>
                <a:latin typeface="Roboto" panose="02000000000000000000" pitchFamily="2" charset="0"/>
                <a:ea typeface="Times New Roman" panose="02020603050405020304" pitchFamily="18" charset="0"/>
              </a:rPr>
              <a:t>:</a:t>
            </a:r>
            <a:endParaRPr lang="en-US" sz="2400" dirty="0">
              <a:solidFill>
                <a:srgbClr val="C0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ضع الطفل على ساعدك بحيث يكون وجهه للأسفل ورأسه أخفض من جسمه.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ادعم رأس الطفل بيدك.</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استخدم كعب يدك لضرب ظهر الطفل خمس مرات بين لوحي الكتف.</a:t>
            </a:r>
            <a:endParaRPr lang="en-US" sz="2400" dirty="0">
              <a:effectLst/>
              <a:latin typeface="Tahoma" panose="020B0604030504040204" pitchFamily="34" charset="0"/>
              <a:ea typeface="Trebuchet MS" panose="020B0603020202020204" pitchFamily="34" charset="0"/>
            </a:endParaRPr>
          </a:p>
          <a:p>
            <a:pPr marL="457200" algn="r" rtl="1">
              <a:lnSpc>
                <a:spcPct val="130000"/>
              </a:lnSpc>
            </a:pPr>
            <a:r>
              <a:rPr lang="en-US" sz="1800" dirty="0">
                <a:solidFill>
                  <a:srgbClr val="66940C"/>
                </a:solidFill>
                <a:effectLst/>
                <a:latin typeface="Roboto" panose="02000000000000000000" pitchFamily="2" charset="0"/>
                <a:ea typeface="Times New Roman" panose="02020603050405020304" pitchFamily="18" charset="0"/>
              </a:rPr>
              <a:t> </a:t>
            </a:r>
            <a:endParaRPr lang="en-US" sz="1800" dirty="0">
              <a:solidFill>
                <a:srgbClr val="5A5A5A"/>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Wingdings" panose="05000000000000000000" pitchFamily="2" charset="2"/>
              <a:buChar char=""/>
            </a:pPr>
            <a:r>
              <a:rPr lang="ar-SA" sz="2400" b="1" dirty="0">
                <a:solidFill>
                  <a:srgbClr val="C00000"/>
                </a:solidFill>
                <a:effectLst/>
                <a:latin typeface="Roboto" panose="02000000000000000000" pitchFamily="2" charset="0"/>
                <a:ea typeface="Times New Roman" panose="02020603050405020304" pitchFamily="18" charset="0"/>
              </a:rPr>
              <a:t>ضغطات الصدر</a:t>
            </a:r>
            <a:r>
              <a:rPr lang="en-US" sz="2400" dirty="0">
                <a:solidFill>
                  <a:srgbClr val="C00000"/>
                </a:solidFill>
                <a:effectLst/>
                <a:latin typeface="Roboto" panose="02000000000000000000" pitchFamily="2" charset="0"/>
                <a:ea typeface="Times New Roman" panose="02020603050405020304" pitchFamily="18" charset="0"/>
              </a:rPr>
              <a:t>:</a:t>
            </a:r>
            <a:endParaRPr lang="en-US" sz="2400" dirty="0">
              <a:solidFill>
                <a:srgbClr val="C0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إذا لم يخرج الجسم العالق، ضع الطفل على ظهره على سطح ثابت.</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استخدم إصبعين للضغط على منتصف الصدر (أسفل خط الحلمة مباشرة) خمس مرات.</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كرر العملية حتى يخرج الجسم العالق أو يفقد الطفل الوعي</a:t>
            </a:r>
            <a:endParaRPr lang="en-US" sz="2400" dirty="0">
              <a:effectLst/>
              <a:latin typeface="Tahoma" panose="020B0604030504040204" pitchFamily="34" charset="0"/>
              <a:ea typeface="Trebuchet MS" panose="020B0603020202020204" pitchFamily="34" charset="0"/>
            </a:endParaRPr>
          </a:p>
        </p:txBody>
      </p:sp>
      <p:pic>
        <p:nvPicPr>
          <p:cNvPr id="7" name="صورة 6">
            <a:extLst>
              <a:ext uri="{FF2B5EF4-FFF2-40B4-BE49-F238E27FC236}">
                <a16:creationId xmlns:a16="http://schemas.microsoft.com/office/drawing/2014/main" id="{07977AD3-9512-0D47-A2E8-1A1E5A8BE463}"/>
              </a:ext>
            </a:extLst>
          </p:cNvPr>
          <p:cNvPicPr>
            <a:picLocks noChangeAspect="1"/>
          </p:cNvPicPr>
          <p:nvPr/>
        </p:nvPicPr>
        <p:blipFill>
          <a:blip r:embed="rId2">
            <a:extLst>
              <a:ext uri="{28A0092B-C50C-407E-A947-70E740481C1C}">
                <a14:useLocalDpi xmlns:a14="http://schemas.microsoft.com/office/drawing/2010/main" val="0"/>
              </a:ext>
            </a:extLst>
          </a:blip>
          <a:srcRect t="15733" b="33745"/>
          <a:stretch/>
        </p:blipFill>
        <p:spPr>
          <a:xfrm>
            <a:off x="0" y="2547257"/>
            <a:ext cx="5198450" cy="1763486"/>
          </a:xfrm>
          <a:prstGeom prst="rect">
            <a:avLst/>
          </a:prstGeom>
        </p:spPr>
      </p:pic>
    </p:spTree>
    <p:extLst>
      <p:ext uri="{BB962C8B-B14F-4D97-AF65-F5344CB8AC3E}">
        <p14:creationId xmlns:p14="http://schemas.microsoft.com/office/powerpoint/2010/main" val="1331163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19</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30000"/>
              </a:lnSpc>
              <a:spcAft>
                <a:spcPts val="600"/>
              </a:spcAft>
            </a:pPr>
            <a:r>
              <a:rPr lang="ar-SA" sz="3200" b="1" dirty="0">
                <a:solidFill>
                  <a:schemeClr val="bg1"/>
                </a:solidFill>
                <a:effectLst/>
                <a:latin typeface="Geeza Pro"/>
                <a:ea typeface="Times New Roman" panose="02020603050405020304" pitchFamily="18" charset="0"/>
                <a:cs typeface="Times New Roman" panose="02020603050405020304" pitchFamily="18" charset="0"/>
              </a:rPr>
              <a:t>الغصة (الاختناق)</a:t>
            </a:r>
            <a:endParaRPr lang="en-US" sz="3200" dirty="0">
              <a:solidFill>
                <a:schemeClr val="bg1"/>
              </a:solidFill>
              <a:effectLst/>
              <a:latin typeface="Geeza Pro"/>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5077929"/>
          </a:xfrm>
          <a:prstGeom prst="rect">
            <a:avLst/>
          </a:prstGeom>
          <a:noFill/>
        </p:spPr>
        <p:txBody>
          <a:bodyPr wrap="square">
            <a:spAutoFit/>
          </a:bodyPr>
          <a:lstStyle/>
          <a:p>
            <a:pPr algn="r" rtl="1">
              <a:lnSpc>
                <a:spcPct val="130000"/>
              </a:lnSpc>
              <a:spcBef>
                <a:spcPts val="600"/>
              </a:spcBef>
              <a:spcAft>
                <a:spcPts val="600"/>
              </a:spcAft>
            </a:pPr>
            <a:r>
              <a:rPr lang="ar-SA" sz="2800" b="1" dirty="0">
                <a:solidFill>
                  <a:srgbClr val="FF0000"/>
                </a:solidFill>
                <a:effectLst/>
                <a:latin typeface="Roboto" panose="02000000000000000000" pitchFamily="2" charset="0"/>
                <a:ea typeface="Times New Roman" panose="02020603050405020304" pitchFamily="18" charset="0"/>
              </a:rPr>
              <a:t>للحوامل:</a:t>
            </a:r>
            <a:endParaRPr lang="en-US" sz="2400" b="1" dirty="0">
              <a:effectLst/>
              <a:latin typeface="Tahoma" panose="020B0604030504040204" pitchFamily="34" charset="0"/>
              <a:ea typeface="Trebuchet MS" panose="020B0603020202020204" pitchFamily="34" charset="0"/>
            </a:endParaRPr>
          </a:p>
          <a:p>
            <a:pPr marL="342900" lvl="0" indent="-342900" algn="r" rtl="1">
              <a:lnSpc>
                <a:spcPct val="130000"/>
              </a:lnSpc>
              <a:buFont typeface="Wingdings" panose="05000000000000000000" pitchFamily="2" charset="2"/>
              <a:buChar char=""/>
            </a:pPr>
            <a:r>
              <a:rPr lang="ar-SA" sz="2400" b="1" dirty="0">
                <a:solidFill>
                  <a:srgbClr val="C00000"/>
                </a:solidFill>
                <a:effectLst/>
                <a:latin typeface="Roboto" panose="02000000000000000000" pitchFamily="2" charset="0"/>
                <a:ea typeface="Times New Roman" panose="02020603050405020304" pitchFamily="18" charset="0"/>
              </a:rPr>
              <a:t>ضربات الظهر</a:t>
            </a:r>
            <a:r>
              <a:rPr lang="en-US" sz="2400" b="1" dirty="0">
                <a:solidFill>
                  <a:srgbClr val="C00000"/>
                </a:solidFill>
                <a:effectLst/>
                <a:latin typeface="Roboto" panose="02000000000000000000" pitchFamily="2" charset="0"/>
                <a:ea typeface="Times New Roman" panose="02020603050405020304" pitchFamily="18" charset="0"/>
              </a:rPr>
              <a:t>:</a:t>
            </a:r>
            <a:endParaRPr lang="en-US" sz="2400" b="1" dirty="0">
              <a:solidFill>
                <a:srgbClr val="C0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إذا كانت قادرة على التنفس أو السعال، شجعها على السعال.</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إذا لم تستطع السعال، اثنِها للأمام واضرب ظهرها خمس مرات بكعب يدك.</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Wingdings" panose="05000000000000000000" pitchFamily="2" charset="2"/>
              <a:buChar char=""/>
            </a:pPr>
            <a:r>
              <a:rPr lang="ar-SA" sz="2400" b="1" dirty="0">
                <a:solidFill>
                  <a:srgbClr val="C00000"/>
                </a:solidFill>
                <a:effectLst/>
                <a:latin typeface="Roboto" panose="02000000000000000000" pitchFamily="2" charset="0"/>
                <a:ea typeface="Times New Roman" panose="02020603050405020304" pitchFamily="18" charset="0"/>
              </a:rPr>
              <a:t>ضغطات الصدر</a:t>
            </a:r>
            <a:r>
              <a:rPr lang="en-US" sz="2400" b="1" dirty="0">
                <a:solidFill>
                  <a:srgbClr val="C00000"/>
                </a:solidFill>
                <a:effectLst/>
                <a:latin typeface="Roboto" panose="02000000000000000000" pitchFamily="2" charset="0"/>
                <a:ea typeface="Times New Roman" panose="02020603050405020304" pitchFamily="18" charset="0"/>
              </a:rPr>
              <a:t>:</a:t>
            </a:r>
            <a:endParaRPr lang="en-US" sz="2400" b="1" dirty="0">
              <a:solidFill>
                <a:srgbClr val="C00000"/>
              </a:solidFill>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قف خلفها ولف ذراعيك حول منطقة الصدر.</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اصنع قبضة بيدك وضعها في منتصف الصدر.</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اضغط بقوة وسرعة نحو الداخل والأعلى.</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buFont typeface="Symbol" panose="05050102010706020507" pitchFamily="18" charset="2"/>
              <a:buChar char=""/>
            </a:pPr>
            <a:r>
              <a:rPr lang="ar-SA" sz="2400" dirty="0">
                <a:effectLst/>
                <a:latin typeface="Roboto" panose="02000000000000000000" pitchFamily="2" charset="0"/>
                <a:ea typeface="Times New Roman" panose="02020603050405020304" pitchFamily="18" charset="0"/>
              </a:rPr>
              <a:t>كرر العملية حتى يخرج الجسم العالق أو تفقد الوعي</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Bef>
                <a:spcPts val="600"/>
              </a:spcBef>
              <a:spcAft>
                <a:spcPts val="600"/>
              </a:spcAft>
              <a:buFont typeface="Symbol" panose="05050102010706020507" pitchFamily="18" charset="2"/>
              <a:buChar char=""/>
            </a:pPr>
            <a:r>
              <a:rPr lang="ar-SA" sz="2400" dirty="0">
                <a:effectLst/>
                <a:latin typeface="Roboto" panose="02000000000000000000" pitchFamily="2" charset="0"/>
                <a:ea typeface="STXinwei" panose="02010800040101010101" pitchFamily="2" charset="-122"/>
              </a:rPr>
              <a:t>تذكر دائمًا طلب المساعدة الطبية فورًا إذا لم تتمكن من إزالة الانسداد</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180286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20</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32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5137817"/>
          </a:xfrm>
          <a:prstGeom prst="rect">
            <a:avLst/>
          </a:prstGeom>
          <a:noFill/>
        </p:spPr>
        <p:txBody>
          <a:bodyPr wrap="square">
            <a:spAutoFit/>
          </a:bodyPr>
          <a:lstStyle/>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تعريف الحروق: </a:t>
            </a:r>
          </a:p>
          <a:p>
            <a:pPr lvl="0" algn="r" rtl="1">
              <a:lnSpc>
                <a:spcPct val="130000"/>
              </a:lnSpc>
              <a:spcAft>
                <a:spcPts val="600"/>
              </a:spcAft>
              <a:buClr>
                <a:srgbClr val="000000"/>
              </a:buClr>
            </a:pPr>
            <a:r>
              <a:rPr lang="ar-SA" sz="2400" dirty="0">
                <a:effectLst/>
                <a:latin typeface="Geeza Pro"/>
                <a:ea typeface="Trebuchet MS" panose="020B0603020202020204" pitchFamily="34" charset="0"/>
              </a:rPr>
              <a:t>الإصابات التي تنشأ من تعرض الجسم لمؤثر خارجي شديد</a:t>
            </a:r>
            <a:r>
              <a:rPr lang="ar-SA" sz="2400" b="1" dirty="0">
                <a:effectLst/>
                <a:latin typeface="Geeza Pro"/>
                <a:ea typeface="Trebuchet MS" panose="020B0603020202020204" pitchFamily="34" charset="0"/>
              </a:rPr>
              <a:t>.</a:t>
            </a:r>
          </a:p>
          <a:p>
            <a:pPr lvl="0" algn="r" rtl="1">
              <a:lnSpc>
                <a:spcPct val="130000"/>
              </a:lnSpc>
              <a:spcAft>
                <a:spcPts val="600"/>
              </a:spcAft>
              <a:buClr>
                <a:srgbClr val="000000"/>
              </a:buClr>
            </a:pPr>
            <a:endParaRPr lang="en-US" sz="2400" dirty="0">
              <a:effectLst/>
              <a:latin typeface="Tahoma" panose="020B0604030504040204" pitchFamily="34" charset="0"/>
              <a:ea typeface="Trebuchet MS" panose="020B0603020202020204" pitchFamily="34" charset="0"/>
            </a:endParaRPr>
          </a:p>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أسباب الحروق: </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mj-lt"/>
              <a:buAutoNum type="arabicPeriod"/>
            </a:pPr>
            <a:r>
              <a:rPr lang="ar-SA" sz="2400" dirty="0">
                <a:effectLst/>
                <a:latin typeface="Geeza Pro"/>
                <a:ea typeface="Trebuchet MS" panose="020B0603020202020204" pitchFamily="34" charset="0"/>
              </a:rPr>
              <a:t>الحرارة الجافة مثل اللهب.</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mj-lt"/>
              <a:buAutoNum type="arabicPeriod"/>
            </a:pPr>
            <a:r>
              <a:rPr lang="ar-SA" sz="2400" dirty="0">
                <a:effectLst/>
                <a:latin typeface="Geeza Pro"/>
                <a:ea typeface="Trebuchet MS" panose="020B0603020202020204" pitchFamily="34" charset="0"/>
              </a:rPr>
              <a:t>الحرارة الرطبة مثل السوائل الساخنة.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mj-lt"/>
              <a:buAutoNum type="arabicPeriod"/>
            </a:pPr>
            <a:r>
              <a:rPr lang="ar-SA" sz="2400" dirty="0">
                <a:effectLst/>
                <a:latin typeface="Geeza Pro"/>
                <a:ea typeface="Trebuchet MS" panose="020B0603020202020204" pitchFamily="34" charset="0"/>
              </a:rPr>
              <a:t>الصعق الكهربائي.</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mj-lt"/>
              <a:buAutoNum type="arabicPeriod"/>
            </a:pPr>
            <a:r>
              <a:rPr lang="ar-SA" sz="2400" dirty="0">
                <a:effectLst/>
                <a:latin typeface="Geeza Pro"/>
                <a:ea typeface="Trebuchet MS" panose="020B0603020202020204" pitchFamily="34" charset="0"/>
              </a:rPr>
              <a:t>الأشعة العميقة.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mj-lt"/>
              <a:buAutoNum type="arabicPeriod"/>
            </a:pPr>
            <a:r>
              <a:rPr lang="ar-SA" sz="2400" dirty="0">
                <a:effectLst/>
                <a:latin typeface="Geeza Pro"/>
                <a:ea typeface="Trebuchet MS" panose="020B0603020202020204" pitchFamily="34" charset="0"/>
              </a:rPr>
              <a:t>المواد الكيماوية مثل الأحماض والقلويات.</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2752112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21</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4504118"/>
          </a:xfrm>
          <a:prstGeom prst="rect">
            <a:avLst/>
          </a:prstGeom>
          <a:noFill/>
        </p:spPr>
        <p:txBody>
          <a:bodyPr wrap="square">
            <a:spAutoFit/>
          </a:bodyPr>
          <a:lstStyle/>
          <a:p>
            <a:pPr algn="r" rtl="1" eaLnBrk="1" latinLnBrk="0" hangingPunct="1">
              <a:lnSpc>
                <a:spcPct val="130000"/>
              </a:lnSpc>
              <a:spcBef>
                <a:spcPts val="0"/>
              </a:spcBef>
              <a:spcAft>
                <a:spcPts val="600"/>
              </a:spcAft>
              <a:buClrTx/>
              <a:buSzPts val="2400"/>
            </a:pPr>
            <a:r>
              <a:rPr lang="ar-SA" sz="2800" b="1" kern="1200" dirty="0">
                <a:solidFill>
                  <a:srgbClr val="FF0000"/>
                </a:solidFill>
                <a:effectLst/>
                <a:latin typeface="Geeza Pro"/>
                <a:ea typeface="Trebuchet MS" panose="020B0603020202020204" pitchFamily="34" charset="0"/>
                <a:cs typeface="Times New Roman" panose="02020603050405020304" pitchFamily="18" charset="0"/>
              </a:rPr>
              <a:t>درجات الحروق: </a:t>
            </a:r>
          </a:p>
          <a:p>
            <a:pPr algn="r" rtl="1" eaLnBrk="1" latinLnBrk="0" hangingPunct="1">
              <a:lnSpc>
                <a:spcPct val="130000"/>
              </a:lnSpc>
              <a:spcBef>
                <a:spcPts val="0"/>
              </a:spcBef>
              <a:spcAft>
                <a:spcPts val="600"/>
              </a:spcAft>
              <a:buClrTx/>
              <a:buSzPts val="2400"/>
            </a:pPr>
            <a:endParaRPr lang="ar-SA" sz="2400" dirty="0">
              <a:solidFill>
                <a:srgbClr val="FF0000"/>
              </a:solidFill>
            </a:endParaRPr>
          </a:p>
          <a:p>
            <a:pPr algn="r" rtl="1" eaLnBrk="1" latinLnBrk="0" hangingPunct="1">
              <a:lnSpc>
                <a:spcPct val="130000"/>
              </a:lnSpc>
              <a:spcBef>
                <a:spcPts val="0"/>
              </a:spcBef>
              <a:spcAft>
                <a:spcPts val="600"/>
              </a:spcAft>
              <a:buClrTx/>
              <a:buSzPts val="2400"/>
            </a:pPr>
            <a:endParaRPr lang="ar-SA" sz="2400" dirty="0">
              <a:solidFill>
                <a:srgbClr val="FF0000"/>
              </a:solidFill>
              <a:effectLst/>
            </a:endParaRPr>
          </a:p>
          <a:p>
            <a:pPr marL="347472" indent="-347472" algn="r" rtl="1" eaLnBrk="1" latinLnBrk="0" hangingPunct="1">
              <a:lnSpc>
                <a:spcPct val="130000"/>
              </a:lnSpc>
              <a:spcBef>
                <a:spcPts val="0"/>
              </a:spcBef>
              <a:spcAft>
                <a:spcPts val="600"/>
              </a:spcAft>
            </a:pPr>
            <a:r>
              <a:rPr lang="ar-SA" sz="2400" b="1" kern="1200" dirty="0">
                <a:solidFill>
                  <a:srgbClr val="C00000"/>
                </a:solidFill>
                <a:effectLst/>
                <a:latin typeface="Geeza Pro"/>
                <a:ea typeface="Trebuchet MS" panose="020B0603020202020204" pitchFamily="34" charset="0"/>
                <a:cs typeface="Times New Roman" panose="02020603050405020304" pitchFamily="18" charset="0"/>
              </a:rPr>
              <a:t>الدرجة الأولى: </a:t>
            </a:r>
            <a:r>
              <a:rPr lang="ar-SA" sz="2400" kern="1200" dirty="0">
                <a:effectLst/>
                <a:latin typeface="Geeza Pro"/>
                <a:ea typeface="Trebuchet MS" panose="020B0603020202020204" pitchFamily="34" charset="0"/>
                <a:cs typeface="Times New Roman" panose="02020603050405020304" pitchFamily="18" charset="0"/>
              </a:rPr>
              <a:t>يؤدي إلى احمرار الجلد و ورم</a:t>
            </a:r>
            <a:r>
              <a:rPr lang="ar-SA" sz="2400" kern="1200" dirty="0">
                <a:effectLst/>
                <a:latin typeface="Geeza Pro"/>
                <a:ea typeface="Trebuchet MS" panose="020B0603020202020204" pitchFamily="34" charset="0"/>
                <a:cs typeface="Geeza Pro"/>
              </a:rPr>
              <a:t> خفيف مع شعور بالألم.</a:t>
            </a:r>
          </a:p>
          <a:p>
            <a:pPr marL="347472" indent="-347472" algn="r" rtl="1" eaLnBrk="1" latinLnBrk="0" hangingPunct="1">
              <a:lnSpc>
                <a:spcPct val="130000"/>
              </a:lnSpc>
              <a:spcBef>
                <a:spcPts val="0"/>
              </a:spcBef>
              <a:spcAft>
                <a:spcPts val="600"/>
              </a:spcAft>
            </a:pPr>
            <a:endParaRPr lang="ar-SA" sz="2400" dirty="0">
              <a:effectLst/>
            </a:endParaRPr>
          </a:p>
          <a:p>
            <a:pPr marL="347472" indent="-347472" algn="r" rtl="1" eaLnBrk="1" latinLnBrk="0" hangingPunct="1">
              <a:lnSpc>
                <a:spcPct val="130000"/>
              </a:lnSpc>
              <a:spcBef>
                <a:spcPts val="0"/>
              </a:spcBef>
              <a:spcAft>
                <a:spcPts val="600"/>
              </a:spcAft>
            </a:pPr>
            <a:r>
              <a:rPr lang="ar-SA" sz="2400" b="1" kern="1200" dirty="0">
                <a:solidFill>
                  <a:srgbClr val="C00000"/>
                </a:solidFill>
                <a:effectLst/>
                <a:latin typeface="Geeza Pro"/>
                <a:ea typeface="Trebuchet MS" panose="020B0603020202020204" pitchFamily="34" charset="0"/>
                <a:cs typeface="Times New Roman" panose="02020603050405020304" pitchFamily="18" charset="0"/>
              </a:rPr>
              <a:t>الدرجة الثانية: </a:t>
            </a:r>
            <a:r>
              <a:rPr lang="ar-SA" sz="2400" kern="1200" dirty="0">
                <a:effectLst/>
                <a:latin typeface="Geeza Pro"/>
                <a:ea typeface="Trebuchet MS" panose="020B0603020202020204" pitchFamily="34" charset="0"/>
                <a:cs typeface="Times New Roman" panose="02020603050405020304" pitchFamily="18" charset="0"/>
              </a:rPr>
              <a:t>يؤدي إلى ظهور فقاقيع على سطح الجلد وشعور بألم شديد مع احمرار خفيف.</a:t>
            </a:r>
          </a:p>
          <a:p>
            <a:pPr marL="347472" indent="-347472" algn="r" rtl="1" eaLnBrk="1" latinLnBrk="0" hangingPunct="1">
              <a:lnSpc>
                <a:spcPct val="130000"/>
              </a:lnSpc>
              <a:spcBef>
                <a:spcPts val="0"/>
              </a:spcBef>
              <a:spcAft>
                <a:spcPts val="600"/>
              </a:spcAft>
            </a:pPr>
            <a:endParaRPr lang="ar-SA" sz="2400" dirty="0">
              <a:effectLst/>
            </a:endParaRPr>
          </a:p>
          <a:p>
            <a:pPr marL="347472" indent="-347472" algn="r" rtl="1" eaLnBrk="1" latinLnBrk="0" hangingPunct="1">
              <a:lnSpc>
                <a:spcPct val="130000"/>
              </a:lnSpc>
              <a:spcBef>
                <a:spcPts val="0"/>
              </a:spcBef>
              <a:spcAft>
                <a:spcPts val="600"/>
              </a:spcAft>
            </a:pPr>
            <a:r>
              <a:rPr lang="ar-SA" sz="2400" b="1" kern="1200" dirty="0">
                <a:solidFill>
                  <a:srgbClr val="C00000"/>
                </a:solidFill>
                <a:effectLst/>
                <a:latin typeface="Geeza Pro"/>
                <a:ea typeface="Trebuchet MS" panose="020B0603020202020204" pitchFamily="34" charset="0"/>
                <a:cs typeface="Times New Roman" panose="02020603050405020304" pitchFamily="18" charset="0"/>
              </a:rPr>
              <a:t>الدرجة الثالثة: </a:t>
            </a:r>
            <a:r>
              <a:rPr lang="ar-SA" sz="2200" kern="1200" dirty="0">
                <a:effectLst/>
                <a:latin typeface="Geeza Pro"/>
                <a:ea typeface="Trebuchet MS" panose="020B0603020202020204" pitchFamily="34" charset="0"/>
                <a:cs typeface="Times New Roman" panose="02020603050405020304" pitchFamily="18" charset="0"/>
              </a:rPr>
              <a:t>يفقد الشخص المصاب الإحساس بالألم في المنطقة المحترقة نتيجة تلف الأعضاء الحسية وقد يبدو منظر الجلد متفحما.</a:t>
            </a:r>
            <a:endParaRPr lang="ar-SA" sz="2200" dirty="0">
              <a:effectLst/>
            </a:endParaRPr>
          </a:p>
        </p:txBody>
      </p:sp>
    </p:spTree>
    <p:extLst>
      <p:ext uri="{BB962C8B-B14F-4D97-AF65-F5344CB8AC3E}">
        <p14:creationId xmlns:p14="http://schemas.microsoft.com/office/powerpoint/2010/main" val="834019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26</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576125"/>
          </a:xfrm>
          <a:prstGeom prst="rect">
            <a:avLst/>
          </a:prstGeom>
          <a:noFill/>
        </p:spPr>
        <p:txBody>
          <a:bodyPr wrap="square">
            <a:spAutoFit/>
          </a:bodyPr>
          <a:lstStyle/>
          <a:p>
            <a:pPr>
              <a:lnSpc>
                <a:spcPct val="130000"/>
              </a:lnSpc>
              <a:spcAft>
                <a:spcPts val="600"/>
              </a:spcAft>
            </a:pPr>
            <a:r>
              <a:rPr lang="ar-SA" sz="2800" b="1" dirty="0">
                <a:solidFill>
                  <a:srgbClr val="FF0000"/>
                </a:solidFill>
                <a:effectLst/>
                <a:latin typeface="Geeza Pro"/>
                <a:ea typeface="Trebuchet MS" panose="020B0603020202020204" pitchFamily="34" charset="0"/>
                <a:cs typeface="Times New Roman" panose="02020603050405020304" pitchFamily="18" charset="0"/>
              </a:rPr>
              <a:t>علامات تدل على خطورة الحروق:</a:t>
            </a:r>
          </a:p>
          <a:p>
            <a:pPr marL="342900" lvl="0" indent="-342900" algn="r" rtl="1">
              <a:lnSpc>
                <a:spcPct val="130000"/>
              </a:lnSpc>
              <a:spcAft>
                <a:spcPts val="600"/>
              </a:spcAft>
              <a:buFont typeface="Wingdings" panose="05000000000000000000" pitchFamily="2" charset="2"/>
              <a:buChar char=""/>
            </a:pPr>
            <a:r>
              <a:rPr lang="ar-SA" sz="2400" dirty="0">
                <a:effectLst/>
                <a:latin typeface="Geeza Pro"/>
                <a:ea typeface="Trebuchet MS" panose="020B0603020202020204" pitchFamily="34" charset="0"/>
                <a:cs typeface="Times New Roman" panose="02020603050405020304" pitchFamily="18" charset="0"/>
              </a:rPr>
              <a:t>أي حرق من الدرجة الثالثة </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Wingdings" panose="05000000000000000000" pitchFamily="2" charset="2"/>
              <a:buChar char=""/>
            </a:pPr>
            <a:r>
              <a:rPr lang="ar-SA" sz="2400" dirty="0">
                <a:effectLst/>
                <a:latin typeface="Geeza Pro"/>
                <a:ea typeface="Trebuchet MS" panose="020B0603020202020204" pitchFamily="34" charset="0"/>
                <a:cs typeface="Times New Roman" panose="02020603050405020304" pitchFamily="18" charset="0"/>
              </a:rPr>
              <a:t>حرق من الدرجة الثانية يزيد عن ۲۰سم من مساحة الجسم.</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Wingdings" panose="05000000000000000000" pitchFamily="2" charset="2"/>
              <a:buChar char=""/>
            </a:pPr>
            <a:r>
              <a:rPr lang="ar-SA" sz="2400" dirty="0">
                <a:effectLst/>
                <a:latin typeface="Geeza Pro"/>
                <a:ea typeface="Trebuchet MS" panose="020B0603020202020204" pitchFamily="34" charset="0"/>
                <a:cs typeface="Times New Roman" panose="02020603050405020304" pitchFamily="18" charset="0"/>
              </a:rPr>
              <a:t>احتراق الوجه أو الرقبة أو اليدين أو الصدر أو القدمين أو منطقة الأعضاء التناسلية.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Wingdings" panose="05000000000000000000" pitchFamily="2" charset="2"/>
              <a:buChar char=""/>
            </a:pPr>
            <a:r>
              <a:rPr lang="ar-SA" sz="2400" dirty="0">
                <a:effectLst/>
                <a:latin typeface="Geeza Pro"/>
                <a:ea typeface="Trebuchet MS" panose="020B0603020202020204" pitchFamily="34" charset="0"/>
                <a:cs typeface="Times New Roman" panose="02020603050405020304" pitchFamily="18" charset="0"/>
              </a:rPr>
              <a:t>حدوث تدهور في درجة وعي المصاب.</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Wingdings" panose="05000000000000000000" pitchFamily="2" charset="2"/>
              <a:buChar char=""/>
            </a:pPr>
            <a:r>
              <a:rPr lang="ar-SA" sz="2400" dirty="0">
                <a:effectLst/>
                <a:latin typeface="Geeza Pro"/>
                <a:ea typeface="Trebuchet MS" panose="020B0603020202020204" pitchFamily="34" charset="0"/>
                <a:cs typeface="Times New Roman" panose="02020603050405020304" pitchFamily="18" charset="0"/>
              </a:rPr>
              <a:t>كبار السن أو الأطفال بغض النظر عن درجة الحرق.</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Wingdings" panose="05000000000000000000" pitchFamily="2" charset="2"/>
              <a:buChar char=""/>
            </a:pPr>
            <a:r>
              <a:rPr lang="ar-SA" sz="2400" dirty="0">
                <a:effectLst/>
                <a:latin typeface="Geeza Pro"/>
                <a:ea typeface="Trebuchet MS" panose="020B0603020202020204" pitchFamily="34" charset="0"/>
                <a:cs typeface="Times New Roman" panose="02020603050405020304" pitchFamily="18" charset="0"/>
              </a:rPr>
              <a:t>الحروق الدائرية التي تحيط أي جزء في الجسم مثل الرسغ - العنق - الخصر - القدم.</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endParaRPr lang="ar-SA" sz="2800" b="1" dirty="0">
              <a:solidFill>
                <a:srgbClr val="FF0000"/>
              </a:solidFill>
              <a:latin typeface="Geeza Pro"/>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431803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22</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47770"/>
            <a:ext cx="12191999" cy="3388235"/>
          </a:xfrm>
          <a:prstGeom prst="rect">
            <a:avLst/>
          </a:prstGeom>
          <a:noFill/>
        </p:spPr>
        <p:txBody>
          <a:bodyPr wrap="square">
            <a:spAutoFit/>
          </a:bodyPr>
          <a:lstStyle/>
          <a:p>
            <a:pPr algn="r" rtl="1">
              <a:lnSpc>
                <a:spcPct val="130000"/>
              </a:lnSpc>
              <a:spcAft>
                <a:spcPts val="600"/>
              </a:spcAft>
            </a:pPr>
            <a:r>
              <a:rPr lang="ar-SA" sz="1800" dirty="0">
                <a:solidFill>
                  <a:srgbClr val="1C618B"/>
                </a:solidFill>
                <a:effectLst/>
                <a:latin typeface="Geeza Pro"/>
                <a:ea typeface="Trebuchet MS" panose="020B0603020202020204" pitchFamily="34" charset="0"/>
                <a:cs typeface="Times New Roman" panose="02020603050405020304" pitchFamily="18" charset="0"/>
              </a:rPr>
              <a:t> </a:t>
            </a:r>
            <a:r>
              <a:rPr lang="ar-SA" sz="2800" b="1" dirty="0">
                <a:solidFill>
                  <a:srgbClr val="FF0000"/>
                </a:solidFill>
                <a:effectLst/>
                <a:latin typeface="Geeza Pro"/>
                <a:ea typeface="Trebuchet MS" panose="020B0603020202020204" pitchFamily="34" charset="0"/>
                <a:cs typeface="Times New Roman" panose="02020603050405020304" pitchFamily="18" charset="0"/>
              </a:rPr>
              <a:t>الإسعافات الأولية للحروق البسيطة الناتجة عن الحرارة الجافة والسوائل الساخنة:</a:t>
            </a:r>
            <a:endParaRPr lang="en-US" sz="2800"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انقل المصاب بسرعة بعيدا عن مكان الحريق.</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انزع من فوق الجزء المصاب الملابس أو الخواتم أو الساعة قبل أن يحدث انتفاخ في الجزء المحترق.</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اغمس الجزء المحترق في ماء بارد لمدة ١٠ دقائق أو إلى حين اختفاء الشعور بالألم.</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ضع غيارًا نظيفا دون أن يلتصق فوق الجزء المحترق منعاً للتلوث.</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اغسل يديك وقم بحماية نفسك والآخرين.</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18993165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23</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38245"/>
            <a:ext cx="12191999" cy="3942105"/>
          </a:xfrm>
          <a:prstGeom prst="rect">
            <a:avLst/>
          </a:prstGeom>
          <a:noFill/>
        </p:spPr>
        <p:txBody>
          <a:bodyPr wrap="square">
            <a:spAutoFit/>
          </a:bodyPr>
          <a:lstStyle/>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cs typeface="Times New Roman" panose="02020603050405020304" pitchFamily="18" charset="0"/>
              </a:rPr>
              <a:t>الإسعافات الأولية لاشتعال النيران في الملابس:</a:t>
            </a: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إذا كانت ملابس أو شعر المصاب مشتعلة بالنيران، أطلب من المصاب الاستلقاء على ظهره، وغط المصاب ببطانية         أو سجادة أو اغمره بالماء إن وجد.</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قم بعمل الإسعافات الأولية لتأمين التنفس.</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غط الجزء المحترق كله بملابس نظيفة أو غيار نظيف، منعا للتلوث.</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أنقل المصاب إلى مركز طبي لتقديم الرعاية الطبية اللازمة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endParaRPr lang="ar-SA" sz="2800" b="1" dirty="0">
              <a:solidFill>
                <a:srgbClr val="FF0000"/>
              </a:solidFill>
              <a:latin typeface="Geeza Pro"/>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949622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24</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38245"/>
            <a:ext cx="12191999" cy="4576125"/>
          </a:xfrm>
          <a:prstGeom prst="rect">
            <a:avLst/>
          </a:prstGeom>
          <a:noFill/>
        </p:spPr>
        <p:txBody>
          <a:bodyPr wrap="square">
            <a:spAutoFit/>
          </a:bodyPr>
          <a:lstStyle/>
          <a:p>
            <a:pPr>
              <a:lnSpc>
                <a:spcPct val="130000"/>
              </a:lnSpc>
              <a:spcAft>
                <a:spcPts val="600"/>
              </a:spcAft>
            </a:pPr>
            <a:r>
              <a:rPr lang="ar-SA" sz="2800" b="1" dirty="0">
                <a:solidFill>
                  <a:srgbClr val="FF0000"/>
                </a:solidFill>
                <a:effectLst/>
                <a:latin typeface="Geeza Pro"/>
                <a:ea typeface="Trebuchet MS" panose="020B0603020202020204" pitchFamily="34" charset="0"/>
              </a:rPr>
              <a:t>الإسعافات الأولية للحروق الناتجة عن المواد الكيماوية:</a:t>
            </a:r>
            <a:endParaRPr lang="ar-SA" sz="2800" b="1" dirty="0">
              <a:solidFill>
                <a:srgbClr val="FF0000"/>
              </a:solidFill>
              <a:effectLst/>
              <a:latin typeface="Geeza Pro"/>
              <a:ea typeface="Trebuchet MS" panose="020B0603020202020204" pitchFamily="34" charset="0"/>
              <a:cs typeface="Times New Roman" panose="02020603050405020304" pitchFamily="18"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انزع ملابس الشخص المصاب فوراً.</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latin typeface="Geeza Pro"/>
                <a:ea typeface="Trebuchet MS" panose="020B0603020202020204" pitchFamily="34" charset="0"/>
                <a:cs typeface="Times New Roman" panose="02020603050405020304" pitchFamily="18" charset="0"/>
              </a:rPr>
              <a:t>اغسل</a:t>
            </a:r>
            <a:r>
              <a:rPr lang="ar-SA" sz="2400" dirty="0">
                <a:effectLst/>
                <a:latin typeface="Geeza Pro"/>
                <a:ea typeface="Trebuchet MS" panose="020B0603020202020204" pitchFamily="34" charset="0"/>
                <a:cs typeface="Times New Roman" panose="02020603050405020304" pitchFamily="18" charset="0"/>
              </a:rPr>
              <a:t> الجسم بماء غزير لمدة </a:t>
            </a:r>
            <a:r>
              <a:rPr lang="ar-SA" sz="2400" dirty="0">
                <a:solidFill>
                  <a:srgbClr val="FF0000"/>
                </a:solidFill>
                <a:effectLst/>
                <a:latin typeface="Geeza Pro"/>
                <a:ea typeface="Trebuchet MS" panose="020B0603020202020204" pitchFamily="34" charset="0"/>
                <a:cs typeface="Times New Roman" panose="02020603050405020304" pitchFamily="18" charset="0"/>
              </a:rPr>
              <a:t>لا تقل عن 30 دقيقة </a:t>
            </a:r>
            <a:r>
              <a:rPr lang="ar-SA" sz="2400" dirty="0">
                <a:effectLst/>
                <a:latin typeface="Geeza Pro"/>
                <a:ea typeface="Trebuchet MS" panose="020B0603020202020204" pitchFamily="34" charset="0"/>
                <a:cs typeface="Times New Roman" panose="02020603050405020304" pitchFamily="18" charset="0"/>
              </a:rPr>
              <a:t>مستخدما الدش أو خرطوم مياه.</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في حالة إصابة العين، تغسل بالماء جيداً ولا تستعمل أي مواد لمعادلة المواد الكيماوية.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غط المصاب بملاءة نظيفة.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لا تستخدم زيوتا أو مراهم ولا تنزع الفقاقيع أو الجلد.</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اطلب الإسعاف فوراً.</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endParaRPr lang="ar-SA" sz="2800" b="1" dirty="0">
              <a:solidFill>
                <a:srgbClr val="FF0000"/>
              </a:solidFill>
              <a:latin typeface="Geeza Pro"/>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107191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25</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38245"/>
            <a:ext cx="12191999" cy="4019049"/>
          </a:xfrm>
          <a:prstGeom prst="rect">
            <a:avLst/>
          </a:prstGeom>
          <a:noFill/>
        </p:spPr>
        <p:txBody>
          <a:bodyPr wrap="square">
            <a:spAutoFit/>
          </a:bodyPr>
          <a:lstStyle/>
          <a:p>
            <a:pPr>
              <a:lnSpc>
                <a:spcPct val="130000"/>
              </a:lnSpc>
              <a:spcAft>
                <a:spcPts val="600"/>
              </a:spcAft>
            </a:pPr>
            <a:r>
              <a:rPr lang="ar-SA" sz="2800" b="1" dirty="0">
                <a:solidFill>
                  <a:srgbClr val="FF0000"/>
                </a:solidFill>
                <a:effectLst/>
                <a:latin typeface="Geeza Pro"/>
                <a:ea typeface="Trebuchet MS" panose="020B0603020202020204" pitchFamily="34" charset="0"/>
                <a:cs typeface="Times New Roman" panose="02020603050405020304" pitchFamily="18" charset="0"/>
              </a:rPr>
              <a:t>الإسعافات الأولية للحروق الكهربائية:</a:t>
            </a:r>
          </a:p>
          <a:p>
            <a:pPr marL="285750" indent="-285750" algn="r" rtl="1">
              <a:lnSpc>
                <a:spcPct val="130000"/>
              </a:lnSpc>
              <a:spcAft>
                <a:spcPts val="600"/>
              </a:spcAft>
              <a:buFont typeface="Arial" panose="020B0604020202020204" pitchFamily="34" charset="0"/>
              <a:buChar char="•"/>
            </a:pPr>
            <a:r>
              <a:rPr lang="ar-SA" sz="2400" dirty="0">
                <a:effectLst/>
                <a:latin typeface="Geeza Pro"/>
                <a:ea typeface="Trebuchet MS" panose="020B0603020202020204" pitchFamily="34" charset="0"/>
                <a:cs typeface="Times New Roman" panose="02020603050405020304" pitchFamily="18" charset="0"/>
              </a:rPr>
              <a:t>انزع الاتصال الكهربائي فوراً قبل لمس المصاب.</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285750" indent="-285750" algn="r" rtl="1">
              <a:lnSpc>
                <a:spcPct val="130000"/>
              </a:lnSpc>
              <a:spcAft>
                <a:spcPts val="600"/>
              </a:spcAft>
              <a:buFont typeface="Arial" panose="020B0604020202020204" pitchFamily="34" charset="0"/>
              <a:buChar char="•"/>
            </a:pPr>
            <a:r>
              <a:rPr lang="ar-SA" sz="2400" dirty="0">
                <a:effectLst/>
                <a:latin typeface="Geeza Pro"/>
                <a:ea typeface="Trebuchet MS" panose="020B0603020202020204" pitchFamily="34" charset="0"/>
                <a:cs typeface="Times New Roman" panose="02020603050405020304" pitchFamily="18" charset="0"/>
              </a:rPr>
              <a:t>تأكد أن المصاب يتنفس وأن قلبه مازال ينبض وذلك بإحساس النبض من أي مكان مناسب لقياس النبض.</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285750" indent="-285750" algn="r" rtl="1">
              <a:lnSpc>
                <a:spcPct val="130000"/>
              </a:lnSpc>
              <a:spcAft>
                <a:spcPts val="600"/>
              </a:spcAft>
              <a:buFont typeface="Arial" panose="020B0604020202020204" pitchFamily="34" charset="0"/>
              <a:buChar char="•"/>
            </a:pPr>
            <a:r>
              <a:rPr lang="ar-SA" sz="2400" dirty="0">
                <a:effectLst/>
                <a:latin typeface="Geeza Pro"/>
                <a:ea typeface="Trebuchet MS" panose="020B0603020202020204" pitchFamily="34" charset="0"/>
                <a:cs typeface="Times New Roman" panose="02020603050405020304" pitchFamily="18" charset="0"/>
              </a:rPr>
              <a:t>ابدأ فورا في عملية الإنعاش للقلب والتنفس إذا لزم الأمر.</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285750" indent="-285750" algn="r" rtl="1">
              <a:lnSpc>
                <a:spcPct val="130000"/>
              </a:lnSpc>
              <a:spcAft>
                <a:spcPts val="600"/>
              </a:spcAft>
              <a:buFont typeface="Arial" panose="020B0604020202020204" pitchFamily="34" charset="0"/>
              <a:buChar char="•"/>
            </a:pPr>
            <a:r>
              <a:rPr lang="ar-SA" sz="2400" dirty="0">
                <a:effectLst/>
                <a:latin typeface="Geeza Pro"/>
                <a:ea typeface="Trebuchet MS" panose="020B0603020202020204" pitchFamily="34" charset="0"/>
                <a:cs typeface="Times New Roman" panose="02020603050405020304" pitchFamily="18" charset="0"/>
              </a:rPr>
              <a:t>قم بتدفئة المصاب إن لزم الأمر.</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285750" indent="-285750" algn="r" rtl="1">
              <a:lnSpc>
                <a:spcPct val="130000"/>
              </a:lnSpc>
              <a:spcAft>
                <a:spcPts val="600"/>
              </a:spcAft>
              <a:buFont typeface="Arial" panose="020B0604020202020204" pitchFamily="34" charset="0"/>
              <a:buChar char="•"/>
            </a:pPr>
            <a:r>
              <a:rPr lang="ar-SA" sz="2400" dirty="0">
                <a:effectLst/>
                <a:latin typeface="Geeza Pro"/>
                <a:ea typeface="Trebuchet MS" panose="020B0603020202020204" pitchFamily="34" charset="0"/>
                <a:cs typeface="Times New Roman" panose="02020603050405020304" pitchFamily="18" charset="0"/>
              </a:rPr>
              <a:t>أطلب المساعدة فوراً.</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endParaRPr lang="ar-SA" sz="2800" b="1" dirty="0">
              <a:solidFill>
                <a:srgbClr val="FF0000"/>
              </a:solidFill>
              <a:latin typeface="Geeza Pro"/>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821518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27</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الحروق</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461973"/>
          </a:xfrm>
          <a:prstGeom prst="rect">
            <a:avLst/>
          </a:prstGeom>
          <a:noFill/>
        </p:spPr>
        <p:txBody>
          <a:bodyPr wrap="square">
            <a:spAutoFit/>
          </a:bodyPr>
          <a:lstStyle/>
          <a:p>
            <a:pPr>
              <a:lnSpc>
                <a:spcPct val="130000"/>
              </a:lnSpc>
              <a:spcAft>
                <a:spcPts val="600"/>
              </a:spcAft>
            </a:pPr>
            <a:r>
              <a:rPr lang="ar-SA" sz="2800" b="1" dirty="0">
                <a:solidFill>
                  <a:srgbClr val="FF0000"/>
                </a:solidFill>
                <a:effectLst/>
                <a:latin typeface="Geeza Pro"/>
                <a:ea typeface="Trebuchet MS" panose="020B0603020202020204" pitchFamily="34" charset="0"/>
                <a:cs typeface="Times New Roman" panose="02020603050405020304" pitchFamily="18" charset="0"/>
              </a:rPr>
              <a:t>تعليمات هامة :</a:t>
            </a:r>
            <a:endParaRPr lang="ar-SA" sz="2400" b="1" dirty="0">
              <a:effectLst/>
              <a:latin typeface="Geeza Pro"/>
              <a:ea typeface="Trebuchet MS" panose="020B0603020202020204" pitchFamily="34" charset="0"/>
              <a:cs typeface="Times New Roman" panose="02020603050405020304" pitchFamily="18"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لا تنزع أي شيء ملتصق بالجزء المحترق.</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لا تضع أي زيوت أو مراهم على الجزء المحترق، قم بالتبريد بالمياه الجارية لحروق الدرجة الاولى</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ضع قطن طبي فوق الحرق مباشرة.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لا تقم بفقع الفقاقيع الناتجة عن الحرق.</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endParaRPr lang="ar-SA" sz="2800" b="1" dirty="0">
              <a:solidFill>
                <a:srgbClr val="FF0000"/>
              </a:solidFill>
              <a:latin typeface="Geeza Pro"/>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74087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28</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الاجهاد الحراري</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529108"/>
          </a:xfrm>
          <a:prstGeom prst="rect">
            <a:avLst/>
          </a:prstGeom>
          <a:noFill/>
        </p:spPr>
        <p:txBody>
          <a:bodyPr wrap="square">
            <a:spAutoFit/>
          </a:bodyPr>
          <a:lstStyle/>
          <a:p>
            <a:pPr marL="228600" marR="228600" algn="r" rtl="1">
              <a:lnSpc>
                <a:spcPct val="130000"/>
              </a:lnSpc>
              <a:spcAft>
                <a:spcPts val="600"/>
              </a:spcAft>
            </a:pPr>
            <a:r>
              <a:rPr lang="ar-SA" sz="2800" b="1" dirty="0">
                <a:solidFill>
                  <a:srgbClr val="FF0000"/>
                </a:solidFill>
                <a:effectLst/>
                <a:latin typeface="Tahoma" panose="020B0604030504040204" pitchFamily="34" charset="0"/>
                <a:ea typeface="Trebuchet MS" panose="020B0603020202020204" pitchFamily="34" charset="0"/>
              </a:rPr>
              <a:t>الإجهاد الحراري</a:t>
            </a:r>
            <a:r>
              <a:rPr lang="ar-SA" sz="2800" b="0" dirty="0">
                <a:solidFill>
                  <a:srgbClr val="FF0000"/>
                </a:solidFill>
                <a:effectLst/>
                <a:latin typeface="Tahoma" panose="020B0604030504040204" pitchFamily="34" charset="0"/>
                <a:ea typeface="Trebuchet MS" panose="020B0603020202020204" pitchFamily="34" charset="0"/>
              </a:rPr>
              <a:t> </a:t>
            </a:r>
            <a:r>
              <a:rPr lang="ar-SA" sz="2400" b="0" dirty="0">
                <a:effectLst/>
                <a:latin typeface="Tahoma" panose="020B0604030504040204" pitchFamily="34" charset="0"/>
                <a:ea typeface="Trebuchet MS" panose="020B0603020202020204" pitchFamily="34" charset="0"/>
              </a:rPr>
              <a:t>يحدث عند التعرض للجو الحار لفترة طويلة كالعمل في الأفران مما يؤدي إلى زيادة التعرق وفقد الأملاح والسوائل بشكل كبير </a:t>
            </a:r>
            <a:endParaRPr lang="en-US" sz="2400" b="1" dirty="0">
              <a:effectLst/>
              <a:latin typeface="Tahoma" panose="020B0604030504040204" pitchFamily="34" charset="0"/>
              <a:ea typeface="Trebuchet MS" panose="020B0603020202020204" pitchFamily="34" charset="0"/>
            </a:endParaRPr>
          </a:p>
          <a:p>
            <a:pPr marL="228600" marR="228600" algn="r" rtl="1">
              <a:lnSpc>
                <a:spcPct val="130000"/>
              </a:lnSpc>
              <a:spcAft>
                <a:spcPts val="600"/>
              </a:spcAft>
            </a:pPr>
            <a:r>
              <a:rPr lang="ar-SA" sz="2800" b="1" dirty="0">
                <a:solidFill>
                  <a:srgbClr val="FF0000"/>
                </a:solidFill>
                <a:effectLst/>
                <a:latin typeface="Tahoma" panose="020B0604030504040204" pitchFamily="34" charset="0"/>
                <a:ea typeface="Trebuchet MS" panose="020B0603020202020204" pitchFamily="34" charset="0"/>
              </a:rPr>
              <a:t>الأعراض:</a:t>
            </a:r>
            <a:r>
              <a:rPr lang="ar-SA" sz="2800" b="0" dirty="0">
                <a:solidFill>
                  <a:srgbClr val="FF0000"/>
                </a:solidFill>
                <a:effectLst/>
                <a:latin typeface="Tahoma" panose="020B0604030504040204" pitchFamily="34" charset="0"/>
                <a:ea typeface="Trebuchet MS" panose="020B0603020202020204" pitchFamily="34" charset="0"/>
              </a:rPr>
              <a:t>  </a:t>
            </a:r>
          </a:p>
          <a:p>
            <a:pPr marL="228600" marR="228600" algn="r" rtl="1">
              <a:lnSpc>
                <a:spcPct val="130000"/>
              </a:lnSpc>
              <a:spcAft>
                <a:spcPts val="600"/>
              </a:spcAft>
            </a:pPr>
            <a:r>
              <a:rPr lang="ar-SA" sz="2400" b="0" dirty="0">
                <a:effectLst/>
                <a:latin typeface="Tahoma" panose="020B0604030504040204" pitchFamily="34" charset="0"/>
                <a:ea typeface="Trebuchet MS" panose="020B0603020202020204" pitchFamily="34" charset="0"/>
              </a:rPr>
              <a:t>درجة الحرارة قد تكون طبيعية أو أقل مع عرق شديد وبرودة وشحوب وبرودة في الجسم وصداع وعدم اتزان وغثيان ، واتساع حدقة العين وإذا لم تتم معالجتها قد تتضاعف إلى أعراض ضربة الشمس.</a:t>
            </a:r>
            <a:endParaRPr lang="en-US" sz="2400" b="1" dirty="0">
              <a:effectLst/>
              <a:latin typeface="Tahoma" panose="020B0604030504040204" pitchFamily="34" charset="0"/>
              <a:ea typeface="Trebuchet MS" panose="020B0603020202020204" pitchFamily="34" charset="0"/>
            </a:endParaRPr>
          </a:p>
          <a:p>
            <a:pPr lvl="0" algn="r" rtl="1">
              <a:lnSpc>
                <a:spcPct val="130000"/>
              </a:lnSpc>
              <a:spcAft>
                <a:spcPts val="600"/>
              </a:spcAft>
            </a:pPr>
            <a:endParaRPr lang="ar-SA" sz="3600" b="1" dirty="0">
              <a:latin typeface="Geeza Pro"/>
              <a:ea typeface="Trebuchet MS" panose="020B0603020202020204" pitchFamily="34" charset="0"/>
            </a:endParaRPr>
          </a:p>
        </p:txBody>
      </p:sp>
    </p:spTree>
    <p:extLst>
      <p:ext uri="{BB962C8B-B14F-4D97-AF65-F5344CB8AC3E}">
        <p14:creationId xmlns:p14="http://schemas.microsoft.com/office/powerpoint/2010/main" val="31195819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29</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ضربة الشمس</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529108"/>
          </a:xfrm>
          <a:prstGeom prst="rect">
            <a:avLst/>
          </a:prstGeom>
          <a:noFill/>
        </p:spPr>
        <p:txBody>
          <a:bodyPr wrap="square">
            <a:spAutoFit/>
          </a:bodyPr>
          <a:lstStyle/>
          <a:p>
            <a:pPr algn="r" rtl="1">
              <a:lnSpc>
                <a:spcPct val="130000"/>
              </a:lnSpc>
              <a:spcAft>
                <a:spcPts val="600"/>
              </a:spcAft>
            </a:pPr>
            <a:r>
              <a:rPr lang="ar-SA" sz="2800" b="1" dirty="0">
                <a:solidFill>
                  <a:srgbClr val="FF0000"/>
                </a:solidFill>
                <a:effectLst/>
                <a:latin typeface="Tahoma" panose="020B0604030504040204" pitchFamily="34" charset="0"/>
                <a:ea typeface="Trebuchet MS" panose="020B0603020202020204" pitchFamily="34" charset="0"/>
              </a:rPr>
              <a:t>ضربة الشمس </a:t>
            </a:r>
            <a:r>
              <a:rPr lang="ar-SA" sz="2400" dirty="0">
                <a:effectLst/>
                <a:latin typeface="Tahoma" panose="020B0604030504040204" pitchFamily="34" charset="0"/>
                <a:ea typeface="Trebuchet MS" panose="020B0603020202020204" pitchFamily="34" charset="0"/>
              </a:rPr>
              <a:t>حالة طارئة حادة وخطيرة تحدث نتيجة التعرض المباشر لحرارة الجو ، خاصة أشعة الشمس المباشرة وسببها اختلال في مركز تنظيم الحرارة بالمخ.</a:t>
            </a:r>
            <a:endParaRPr lang="en-US" sz="2400" dirty="0">
              <a:effectLst/>
              <a:latin typeface="Tahoma" panose="020B0604030504040204" pitchFamily="34" charset="0"/>
              <a:ea typeface="Trebuchet MS" panose="020B0603020202020204" pitchFamily="34" charset="0"/>
            </a:endParaRPr>
          </a:p>
          <a:p>
            <a:pPr algn="r" rtl="1">
              <a:lnSpc>
                <a:spcPct val="130000"/>
              </a:lnSpc>
              <a:spcAft>
                <a:spcPts val="600"/>
              </a:spcAft>
            </a:pPr>
            <a:r>
              <a:rPr lang="ar-SA" sz="2800" b="1" dirty="0">
                <a:solidFill>
                  <a:srgbClr val="FF0000"/>
                </a:solidFill>
                <a:effectLst/>
                <a:latin typeface="Tahoma" panose="020B0604030504040204" pitchFamily="34" charset="0"/>
                <a:ea typeface="Trebuchet MS" panose="020B0603020202020204" pitchFamily="34" charset="0"/>
              </a:rPr>
              <a:t>الأعراض :</a:t>
            </a:r>
            <a:endParaRPr lang="en-US" sz="2800" b="1" dirty="0">
              <a:solidFill>
                <a:srgbClr val="FF0000"/>
              </a:solidFill>
              <a:effectLst/>
              <a:latin typeface="Tahoma" panose="020B0604030504040204" pitchFamily="34" charset="0"/>
              <a:ea typeface="Trebuchet MS" panose="020B0603020202020204" pitchFamily="34" charset="0"/>
            </a:endParaRPr>
          </a:p>
          <a:p>
            <a:pPr algn="r" rtl="1">
              <a:lnSpc>
                <a:spcPct val="130000"/>
              </a:lnSpc>
              <a:spcAft>
                <a:spcPts val="600"/>
              </a:spcAft>
            </a:pPr>
            <a:r>
              <a:rPr lang="ar-SA" sz="2400" dirty="0">
                <a:effectLst/>
                <a:latin typeface="Tahoma" panose="020B0604030504040204" pitchFamily="34" charset="0"/>
                <a:ea typeface="Trebuchet MS" panose="020B0603020202020204" pitchFamily="34" charset="0"/>
              </a:rPr>
              <a:t>ارتفاع في درجة الحرارة إلى أكثر من 40 درجة مئوية ، احمرار وجفاف الجلد وتوقف العرق مع صداع ودوخة         وضيق حدقة العين وأعراض الصدمة.</a:t>
            </a:r>
            <a:endParaRPr lang="en-US" sz="2400" dirty="0">
              <a:effectLst/>
              <a:latin typeface="Tahoma" panose="020B0604030504040204" pitchFamily="34" charset="0"/>
              <a:ea typeface="Trebuchet MS" panose="020B0603020202020204" pitchFamily="34" charset="0"/>
            </a:endParaRPr>
          </a:p>
          <a:p>
            <a:pPr lvl="0" algn="r" rtl="1">
              <a:lnSpc>
                <a:spcPct val="130000"/>
              </a:lnSpc>
              <a:spcAft>
                <a:spcPts val="600"/>
              </a:spcAft>
            </a:pPr>
            <a:endParaRPr lang="ar-SA" sz="3600" b="1" dirty="0">
              <a:latin typeface="Geeza Pro"/>
              <a:ea typeface="Trebuchet MS" panose="020B0603020202020204" pitchFamily="34" charset="0"/>
            </a:endParaRPr>
          </a:p>
        </p:txBody>
      </p:sp>
    </p:spTree>
    <p:extLst>
      <p:ext uri="{BB962C8B-B14F-4D97-AF65-F5344CB8AC3E}">
        <p14:creationId xmlns:p14="http://schemas.microsoft.com/office/powerpoint/2010/main" val="23317390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30</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ضربة الشمس</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441216"/>
          </a:xfrm>
          <a:prstGeom prst="rect">
            <a:avLst/>
          </a:prstGeom>
          <a:noFill/>
        </p:spPr>
        <p:txBody>
          <a:bodyPr wrap="square">
            <a:spAutoFit/>
          </a:bodyPr>
          <a:lstStyle/>
          <a:p>
            <a:pPr lvl="0" algn="r" rtl="1">
              <a:lnSpc>
                <a:spcPct val="130000"/>
              </a:lnSpc>
              <a:spcAft>
                <a:spcPts val="600"/>
              </a:spcAft>
            </a:pPr>
            <a:r>
              <a:rPr lang="ar-SA" sz="2800" b="1" dirty="0">
                <a:solidFill>
                  <a:srgbClr val="FF0000"/>
                </a:solidFill>
                <a:effectLst/>
                <a:latin typeface="Tahoma" panose="020B0604030504040204" pitchFamily="34" charset="0"/>
                <a:ea typeface="Trebuchet MS" panose="020B0603020202020204" pitchFamily="34" charset="0"/>
              </a:rPr>
              <a:t>لإسعاف المصاب بضربة الشمس</a:t>
            </a:r>
            <a:r>
              <a:rPr lang="ar-SA" sz="2800" b="1" dirty="0">
                <a:solidFill>
                  <a:srgbClr val="FF0000"/>
                </a:solidFill>
                <a:effectLst/>
                <a:latin typeface="Geeza Pro"/>
                <a:ea typeface="Trebuchet MS" panose="020B0603020202020204" pitchFamily="34" charset="0"/>
              </a:rPr>
              <a:t>:</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Arial" panose="020B0604020202020204" pitchFamily="34" charset="0"/>
              <a:buChar char="•"/>
            </a:pPr>
            <a:r>
              <a:rPr lang="ar-SA" sz="2400" dirty="0">
                <a:latin typeface="Tahoma" panose="020B0604030504040204" pitchFamily="34" charset="0"/>
                <a:ea typeface="Trebuchet MS" panose="020B0603020202020204" pitchFamily="34" charset="0"/>
              </a:rPr>
              <a:t>أ</a:t>
            </a:r>
            <a:r>
              <a:rPr lang="ar-SA" sz="2400" dirty="0">
                <a:effectLst/>
                <a:latin typeface="Tahoma" panose="020B0604030504040204" pitchFamily="34" charset="0"/>
                <a:ea typeface="Trebuchet MS" panose="020B0603020202020204" pitchFamily="34" charset="0"/>
              </a:rPr>
              <a:t>نقل المصاب إلى مكان بارد وظليل.</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Arial" panose="020B0604020202020204" pitchFamily="34" charset="0"/>
              <a:buChar char="•"/>
            </a:pPr>
            <a:r>
              <a:rPr lang="ar-SA" sz="2400" dirty="0">
                <a:latin typeface="Tahoma" panose="020B0604030504040204" pitchFamily="34" charset="0"/>
                <a:ea typeface="Trebuchet MS" panose="020B0603020202020204" pitchFamily="34" charset="0"/>
              </a:rPr>
              <a:t>ا</a:t>
            </a:r>
            <a:r>
              <a:rPr lang="ar-SA" sz="2400" dirty="0">
                <a:effectLst/>
                <a:latin typeface="Tahoma" panose="020B0604030504040204" pitchFamily="34" charset="0"/>
                <a:ea typeface="Trebuchet MS" panose="020B0603020202020204" pitchFamily="34" charset="0"/>
              </a:rPr>
              <a:t>جعل المصاب مستلقيا.</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Arial" panose="020B0604020202020204" pitchFamily="34" charset="0"/>
              <a:buChar char="•"/>
            </a:pPr>
            <a:r>
              <a:rPr lang="ar-SA" sz="2400" dirty="0">
                <a:effectLst/>
                <a:latin typeface="Tahoma" panose="020B0604030504040204" pitchFamily="34" charset="0"/>
                <a:ea typeface="Trebuchet MS" panose="020B0603020202020204" pitchFamily="34" charset="0"/>
              </a:rPr>
              <a:t>رفع القدمين أعلى مستوى الجسم.</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Arial" panose="020B0604020202020204" pitchFamily="34" charset="0"/>
              <a:buChar char="•"/>
            </a:pPr>
            <a:r>
              <a:rPr lang="ar-SA" sz="2400" dirty="0">
                <a:effectLst/>
                <a:latin typeface="Tahoma" panose="020B0604030504040204" pitchFamily="34" charset="0"/>
                <a:ea typeface="Trebuchet MS" panose="020B0603020202020204" pitchFamily="34" charset="0"/>
              </a:rPr>
              <a:t>إعطاء المصاب كمية من السوائل.</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Arial" panose="020B0604020202020204" pitchFamily="34" charset="0"/>
              <a:buChar char="•"/>
            </a:pPr>
            <a:r>
              <a:rPr lang="ar-SA" sz="2400" dirty="0">
                <a:effectLst/>
                <a:latin typeface="Tahoma" panose="020B0604030504040204" pitchFamily="34" charset="0"/>
                <a:ea typeface="Trebuchet MS" panose="020B0603020202020204" pitchFamily="34" charset="0"/>
              </a:rPr>
              <a:t>إعطاء المصاب كمادات باردة.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Arial" panose="020B0604020202020204" pitchFamily="34" charset="0"/>
              <a:buChar char="•"/>
            </a:pPr>
            <a:r>
              <a:rPr lang="ar-SA" sz="2400" dirty="0">
                <a:effectLst/>
                <a:latin typeface="Tahoma" panose="020B0604030504040204" pitchFamily="34" charset="0"/>
                <a:ea typeface="Trebuchet MS" panose="020B0603020202020204" pitchFamily="34" charset="0"/>
              </a:rPr>
              <a:t>راقب التنفس والنبض وتطور الحالة.</a:t>
            </a:r>
            <a:endParaRPr lang="en-US" sz="2400" dirty="0">
              <a:effectLst/>
              <a:latin typeface="Tahoma" panose="020B0604030504040204" pitchFamily="34" charset="0"/>
              <a:ea typeface="Trebuchet MS" panose="020B0603020202020204" pitchFamily="34" charset="0"/>
            </a:endParaRPr>
          </a:p>
          <a:p>
            <a:pPr marL="342900" indent="-342900">
              <a:buFont typeface="Arial" panose="020B0604020202020204" pitchFamily="34" charset="0"/>
              <a:buChar char="•"/>
            </a:pPr>
            <a:r>
              <a:rPr lang="ar-SA" sz="2400" dirty="0">
                <a:effectLst/>
                <a:ea typeface="Trebuchet MS" panose="020B0603020202020204" pitchFamily="34" charset="0"/>
              </a:rPr>
              <a:t>انقل المصاب إلى المستشفى.</a:t>
            </a:r>
            <a:endParaRPr lang="ar-SA" sz="2400" b="1" dirty="0">
              <a:latin typeface="Geeza Pro"/>
              <a:ea typeface="Trebuchet MS" panose="020B0603020202020204" pitchFamily="34" charset="0"/>
            </a:endParaRPr>
          </a:p>
        </p:txBody>
      </p:sp>
    </p:spTree>
    <p:extLst>
      <p:ext uri="{BB962C8B-B14F-4D97-AF65-F5344CB8AC3E}">
        <p14:creationId xmlns:p14="http://schemas.microsoft.com/office/powerpoint/2010/main" val="4225622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31</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الصدمة</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984506"/>
          </a:xfrm>
          <a:prstGeom prst="rect">
            <a:avLst/>
          </a:prstGeom>
          <a:noFill/>
        </p:spPr>
        <p:txBody>
          <a:bodyPr wrap="square">
            <a:spAutoFit/>
          </a:bodyPr>
          <a:lstStyle/>
          <a:p>
            <a:pPr lvl="0" algn="r" rtl="1">
              <a:lnSpc>
                <a:spcPct val="130000"/>
              </a:lnSpc>
              <a:spcAft>
                <a:spcPts val="600"/>
              </a:spcAft>
              <a:buClr>
                <a:srgbClr val="1C618B"/>
              </a:buClr>
            </a:pPr>
            <a:r>
              <a:rPr lang="ar-SA" sz="2800" b="1" dirty="0">
                <a:solidFill>
                  <a:srgbClr val="FF0000"/>
                </a:solidFill>
                <a:effectLst/>
                <a:latin typeface="Geeza Pro"/>
                <a:ea typeface="Trebuchet MS" panose="020B0603020202020204" pitchFamily="34" charset="0"/>
              </a:rPr>
              <a:t>الصدمة:</a:t>
            </a:r>
            <a:r>
              <a:rPr lang="ar-SA" sz="2400" dirty="0">
                <a:solidFill>
                  <a:srgbClr val="1C618B"/>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عبارة فشل الدورة الدموية (القلب والأوعية الدموية) والدم في نقل الدم المحمل بالأكسجين إلى أجزاء الجسم خاصة المخ والقلب والرئتين والتي قد يحدث بها خلل يؤدي إلى صدمة قد تؤدي إلى الوفاة لا قدر الله.</a:t>
            </a:r>
            <a:endParaRPr lang="en-US" sz="2400" dirty="0">
              <a:solidFill>
                <a:srgbClr val="5A5A5A"/>
              </a:solidFill>
              <a:effectLst/>
              <a:latin typeface="Tahoma" panose="020B0604030504040204" pitchFamily="34" charset="0"/>
              <a:ea typeface="Trebuchet MS" panose="020B0603020202020204" pitchFamily="34" charset="0"/>
            </a:endParaRPr>
          </a:p>
          <a:p>
            <a:pPr lvl="0" algn="r" rtl="1">
              <a:lnSpc>
                <a:spcPct val="130000"/>
              </a:lnSpc>
              <a:spcAft>
                <a:spcPts val="600"/>
              </a:spcAft>
              <a:buClr>
                <a:srgbClr val="1C618B"/>
              </a:buClr>
            </a:pPr>
            <a:r>
              <a:rPr lang="ar-SA" sz="2800" b="1" dirty="0">
                <a:solidFill>
                  <a:srgbClr val="FF0000"/>
                </a:solidFill>
                <a:effectLst/>
                <a:latin typeface="Geeza Pro"/>
                <a:ea typeface="Trebuchet MS" panose="020B0603020202020204" pitchFamily="34" charset="0"/>
              </a:rPr>
              <a:t>أسباب الصدمة: </a:t>
            </a:r>
            <a:r>
              <a:rPr lang="ar-SA" sz="2400" dirty="0">
                <a:effectLst/>
                <a:latin typeface="Geeza Pro"/>
                <a:ea typeface="Trebuchet MS" panose="020B0603020202020204" pitchFamily="34" charset="0"/>
              </a:rPr>
              <a:t>فقد الدم بالنزيف أو نوبة قلبية أو صدمة نفسية.</a:t>
            </a:r>
            <a:endParaRPr lang="en-US" sz="2400" dirty="0">
              <a:solidFill>
                <a:srgbClr val="5A5A5A"/>
              </a:solidFill>
              <a:effectLst/>
              <a:latin typeface="Tahoma" panose="020B0604030504040204" pitchFamily="34" charset="0"/>
              <a:ea typeface="Trebuchet MS" panose="020B0603020202020204" pitchFamily="34" charset="0"/>
            </a:endParaRPr>
          </a:p>
          <a:p>
            <a:pPr lvl="0" algn="r" rtl="1">
              <a:lnSpc>
                <a:spcPct val="130000"/>
              </a:lnSpc>
              <a:spcAft>
                <a:spcPts val="600"/>
              </a:spcAft>
              <a:buClr>
                <a:srgbClr val="1C618B"/>
              </a:buClr>
            </a:pPr>
            <a:r>
              <a:rPr lang="ar-SA" sz="2800" b="1" dirty="0">
                <a:solidFill>
                  <a:srgbClr val="FF0000"/>
                </a:solidFill>
                <a:effectLst/>
                <a:latin typeface="Geeza Pro"/>
                <a:ea typeface="Trebuchet MS" panose="020B0603020202020204" pitchFamily="34" charset="0"/>
              </a:rPr>
              <a:t>الأعراض: </a:t>
            </a:r>
            <a:r>
              <a:rPr lang="ar-SA" sz="2400" dirty="0">
                <a:effectLst/>
                <a:latin typeface="Geeza Pro"/>
                <a:ea typeface="Trebuchet MS" panose="020B0603020202020204" pitchFamily="34" charset="0"/>
              </a:rPr>
              <a:t>الدوخة - وشحوب الجلد وبرودته ويصبح رطب- مع زيادة التعرق - تسارع النبض وضعفه - تسارع التنفس واضطرابه - رجفة وضعف بالأطراف - وازرقاق بالشفاه والأظافر.</a:t>
            </a:r>
          </a:p>
          <a:p>
            <a:pPr>
              <a:lnSpc>
                <a:spcPct val="130000"/>
              </a:lnSpc>
              <a:spcAft>
                <a:spcPts val="600"/>
              </a:spcAft>
              <a:buClr>
                <a:srgbClr val="1C618B"/>
              </a:buClr>
            </a:pPr>
            <a:r>
              <a:rPr lang="ar-SA" sz="2800" b="1" dirty="0">
                <a:solidFill>
                  <a:srgbClr val="FF0000"/>
                </a:solidFill>
                <a:effectLst/>
                <a:latin typeface="Geeza Pro"/>
                <a:ea typeface="Trebuchet MS" panose="020B0603020202020204" pitchFamily="34" charset="0"/>
              </a:rPr>
              <a:t>لإسعافه:</a:t>
            </a:r>
            <a:r>
              <a:rPr lang="ar-SA" sz="2800" dirty="0">
                <a:solidFill>
                  <a:srgbClr val="FF0000"/>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تأكد من التنفس والنبض إذا وجد ضع المصاب على ظهره، مع رفع الرجلين حوالي 30 سم، وقم بتدفئته واجعل الرأس على إحدى الجانبين مع التأكد من عدم وجود شيء بالفم مثل القيء أو الدم واستدعاء الإسعاف مع الاستمرار في مراقبة التنفس والنبض وفي حالة عدم وجود تنفس قم بعمل الإنعاش القلبي الرئوي.</a:t>
            </a:r>
            <a:endParaRPr lang="en-US" sz="2400" dirty="0">
              <a:effectLst/>
              <a:latin typeface="Tahoma" panose="020B0604030504040204" pitchFamily="34" charset="0"/>
              <a:ea typeface="Trebuchet MS" panose="020B0603020202020204" pitchFamily="34" charset="0"/>
            </a:endParaRPr>
          </a:p>
          <a:p>
            <a:pPr lvl="0" algn="r" rtl="1">
              <a:lnSpc>
                <a:spcPct val="130000"/>
              </a:lnSpc>
              <a:spcAft>
                <a:spcPts val="600"/>
              </a:spcAft>
              <a:buClr>
                <a:srgbClr val="1C618B"/>
              </a:buClr>
            </a:pP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41473423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32</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الجروح</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539623"/>
          </a:xfrm>
          <a:prstGeom prst="rect">
            <a:avLst/>
          </a:prstGeom>
          <a:noFill/>
        </p:spPr>
        <p:txBody>
          <a:bodyPr wrap="square">
            <a:spAutoFit/>
          </a:bodyPr>
          <a:lstStyle/>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الجرح : </a:t>
            </a:r>
            <a:r>
              <a:rPr lang="ar-SA" sz="2400" dirty="0">
                <a:effectLst/>
                <a:latin typeface="Geeza Pro"/>
                <a:ea typeface="Trebuchet MS" panose="020B0603020202020204" pitchFamily="34" charset="0"/>
                <a:cs typeface="Times New Roman" panose="02020603050405020304" pitchFamily="18" charset="0"/>
              </a:rPr>
              <a:t>هو تمزق في أنسجة الجسم . وتنقسم الجروح إلى:</a:t>
            </a:r>
          </a:p>
          <a:p>
            <a:pPr lvl="0" algn="r" rtl="1">
              <a:lnSpc>
                <a:spcPct val="130000"/>
              </a:lnSpc>
              <a:spcAft>
                <a:spcPts val="600"/>
              </a:spcAft>
              <a:buClr>
                <a:srgbClr val="000000"/>
              </a:buClr>
            </a:pPr>
            <a:endParaRPr lang="ar-SA"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buClr>
                <a:srgbClr val="000000"/>
              </a:buClr>
            </a:pP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mj-lt"/>
              <a:buAutoNum type="arabicPeriod"/>
            </a:pPr>
            <a:r>
              <a:rPr lang="ar-SA" sz="2800" b="1" dirty="0">
                <a:solidFill>
                  <a:srgbClr val="C00000"/>
                </a:solidFill>
                <a:effectLst/>
                <a:latin typeface="Geeza Pro"/>
                <a:ea typeface="Trebuchet MS" panose="020B0603020202020204" pitchFamily="34" charset="0"/>
              </a:rPr>
              <a:t>جروح مفتوحة :</a:t>
            </a:r>
            <a:r>
              <a:rPr lang="ar-SA" sz="2400" dirty="0">
                <a:effectLst/>
                <a:latin typeface="Geeza Pro"/>
                <a:ea typeface="Trebuchet MS" panose="020B0603020202020204" pitchFamily="34" charset="0"/>
              </a:rPr>
              <a:t>هي الجروح التي يظهر بها قطع في الجلد والجروح المفتوحة عادة مما تكون مصحوبة بنزف خارجي</a:t>
            </a:r>
            <a:r>
              <a:rPr lang="ar-SA" sz="2800" dirty="0">
                <a:effectLst/>
                <a:latin typeface="Geeza Pro"/>
                <a:ea typeface="Trebuchet MS" panose="020B0603020202020204" pitchFamily="34" charset="0"/>
              </a:rPr>
              <a:t>.</a:t>
            </a:r>
          </a:p>
          <a:p>
            <a:pPr marL="342900" lvl="0" indent="-342900" algn="r" rtl="1">
              <a:lnSpc>
                <a:spcPct val="130000"/>
              </a:lnSpc>
              <a:spcAft>
                <a:spcPts val="600"/>
              </a:spcAft>
              <a:buFont typeface="+mj-lt"/>
              <a:buAutoNum type="arabicPeriod"/>
            </a:pP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mj-lt"/>
              <a:buAutoNum type="arabicPeriod"/>
            </a:pPr>
            <a:r>
              <a:rPr lang="ar-SA" sz="2800" b="1" dirty="0">
                <a:solidFill>
                  <a:srgbClr val="C00000"/>
                </a:solidFill>
                <a:effectLst/>
                <a:latin typeface="Geeza Pro"/>
                <a:ea typeface="Trebuchet MS" panose="020B0603020202020204" pitchFamily="34" charset="0"/>
              </a:rPr>
              <a:t>جروح مغلقة </a:t>
            </a:r>
            <a:r>
              <a:rPr lang="ar-SA" sz="2800" dirty="0">
                <a:solidFill>
                  <a:srgbClr val="C00000"/>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قد تكون الجروح مغلقة حين يبقى الجلد سليما، ويحدث القطع في الأنسجة تحت الجلد.</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8681703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33</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الجروح</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5065617"/>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800" b="1" dirty="0">
                <a:solidFill>
                  <a:srgbClr val="FF0000"/>
                </a:solidFill>
                <a:effectLst/>
                <a:latin typeface="Geeza Pro"/>
                <a:ea typeface="Trebuchet MS" panose="020B0603020202020204" pitchFamily="34" charset="0"/>
              </a:rPr>
              <a:t>إسعاف الجروح المفتوحة (النزيف الغزير من جرح مفتوح):</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ضع غياراً على الجرح مع الضغط عليه مباشرة وارفع الذراع أو الساق</a:t>
            </a:r>
            <a:r>
              <a:rPr lang="ar-SA" sz="2400" dirty="0">
                <a:latin typeface="Tahoma" panose="020B0604030504040204" pitchFamily="34" charset="0"/>
                <a:ea typeface="Trebuchet MS" panose="020B0603020202020204" pitchFamily="34" charset="0"/>
                <a:cs typeface="Tahoma" panose="020B0604030504040204" pitchFamily="34" charset="0"/>
              </a:rPr>
              <a:t> </a:t>
            </a:r>
            <a:r>
              <a:rPr lang="ar-SA" sz="2400" dirty="0">
                <a:effectLst/>
                <a:latin typeface="Geeza Pro"/>
                <a:ea typeface="Trebuchet MS" panose="020B0603020202020204" pitchFamily="34" charset="0"/>
                <a:cs typeface="Times New Roman" panose="02020603050405020304" pitchFamily="18" charset="0"/>
              </a:rPr>
              <a:t>المصابة بالجرح واستمر بالضغط لمدة عشر دقائق على الأقل.</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ضع رباطا ضاغطا.</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في حالة عدم توقف النزيف ضع غيارا آخر واربطه ولا تنزع الغيار السابق.</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انقل المصاب إلى مركز طبي، حتى يمكن خياطة الجرح.</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Wingdings" panose="05000000000000000000" pitchFamily="2" charset="2"/>
              <a:buChar char=""/>
            </a:pPr>
            <a:r>
              <a:rPr lang="ar-SA" sz="2800" b="1" dirty="0">
                <a:solidFill>
                  <a:srgbClr val="FF0000"/>
                </a:solidFill>
                <a:effectLst/>
                <a:latin typeface="Geeza Pro"/>
                <a:ea typeface="Trebuchet MS" panose="020B0603020202020204" pitchFamily="34" charset="0"/>
                <a:cs typeface="Times New Roman" panose="02020603050405020304" pitchFamily="18" charset="0"/>
              </a:rPr>
              <a:t>إسعاف الجروح المفتوحة (علاج نزيف من جرح صغير):</a:t>
            </a:r>
            <a:endParaRPr lang="en-US" sz="2800"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يعقم الجرح ويطهر بمطهر مخصص.</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إذا كان الجرح صغيرًا يمكن تركه بدون غطاء، وإذا احتاج الأمر يمكن تغطيته بقطعة من الشاش</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تأكد أن النزيف توقف ومن ثم ابحث عن إصابات في أماكن أخرى إذا وجد.</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22710064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34</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الجروح</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829937"/>
            <a:ext cx="12191999" cy="5827621"/>
          </a:xfrm>
          <a:prstGeom prst="rect">
            <a:avLst/>
          </a:prstGeom>
          <a:noFill/>
        </p:spPr>
        <p:txBody>
          <a:bodyPr wrap="square">
            <a:spAutoFit/>
          </a:bodyPr>
          <a:lstStyle/>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Geeza Pro"/>
                <a:ea typeface="Trebuchet MS" panose="020B0603020202020204" pitchFamily="34" charset="0"/>
              </a:rPr>
              <a:t>إسعاف الجروح المغلقة :</a:t>
            </a: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rPr>
              <a:t>ارفع الذراع أو الساق المصابة بالجروح.</a:t>
            </a:r>
            <a:endParaRPr lang="en-US" sz="2000" dirty="0">
              <a:effectLst/>
              <a:latin typeface="Tahoma" panose="020B0604030504040204" pitchFamily="34" charset="0"/>
              <a:ea typeface="Trebuchet MS" panose="020B0603020202020204" pitchFamily="34" charset="0"/>
            </a:endParaRP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rPr>
              <a:t>ضع كمادات ثلج أو ماء باردا على منطقة الإصابة</a:t>
            </a:r>
            <a:endParaRPr lang="en-US" sz="2000" dirty="0">
              <a:effectLst/>
              <a:latin typeface="Tahoma" panose="020B0604030504040204" pitchFamily="34" charset="0"/>
              <a:ea typeface="Trebuchet MS" panose="020B0603020202020204" pitchFamily="34" charset="0"/>
            </a:endParaRP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rPr>
              <a:t>افحص المصاب جيدا بحثا عن كسور أو إصابات وإذا اشتبهت في إصابة أحد الأعضاء الداخلية يرسل المصاب فورا للعرض على الطبيب.</a:t>
            </a:r>
          </a:p>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Geeza Pro"/>
                <a:ea typeface="Trebuchet MS" panose="020B0603020202020204" pitchFamily="34" charset="0"/>
                <a:cs typeface="Times New Roman" panose="02020603050405020304" pitchFamily="18" charset="0"/>
              </a:rPr>
              <a:t>إسعاف النزيف المصاحب لكسر مضاعف (جرح قطعي في الجلد + كسر في العظام):</a:t>
            </a:r>
            <a:endParaRPr lang="en-US" sz="2400"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cs typeface="Times New Roman" panose="02020603050405020304" pitchFamily="18" charset="0"/>
              </a:rPr>
              <a:t>ضع غيارًا نظيفا أو قطعة ملابس فوق الجرح القطعي والعظمة المكسورة.</a:t>
            </a:r>
            <a:endParaRPr lang="en-US" sz="20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cs typeface="Times New Roman" panose="02020603050405020304" pitchFamily="18" charset="0"/>
              </a:rPr>
              <a:t>ضع كمية كبيرة من الغيارات حول العظمة وأربطها برفق برباط ضاغط.</a:t>
            </a:r>
            <a:endParaRPr lang="en-US" sz="20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cs typeface="Times New Roman" panose="02020603050405020304" pitchFamily="18" charset="0"/>
              </a:rPr>
              <a:t>حافظ على ثبات الجزء المصاب بوضع جبيرة مناسبة ، وتأكد دائما أن أصابع الأطراف دافئة.</a:t>
            </a:r>
            <a:endParaRPr lang="en-US" sz="20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spcAft>
                <a:spcPts val="600"/>
              </a:spcAft>
              <a:buFont typeface="Symbol" panose="05050102010706020507" pitchFamily="18" charset="2"/>
              <a:buChar char=""/>
            </a:pPr>
            <a:r>
              <a:rPr lang="ar-SA" sz="2000" dirty="0">
                <a:effectLst/>
                <a:latin typeface="Geeza Pro"/>
                <a:ea typeface="Trebuchet MS" panose="020B0603020202020204" pitchFamily="34" charset="0"/>
                <a:cs typeface="Times New Roman" panose="02020603050405020304" pitchFamily="18" charset="0"/>
              </a:rPr>
              <a:t>انقل المصاب إلى مركز طبي بدون أن تحرك الجزء المصاب.</a:t>
            </a:r>
            <a:endParaRPr lang="en-US" sz="20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buClr>
                <a:srgbClr val="000000"/>
              </a:buClr>
            </a:pPr>
            <a:r>
              <a:rPr lang="ar-SA" sz="2400" b="1" dirty="0">
                <a:solidFill>
                  <a:srgbClr val="FF0000"/>
                </a:solidFill>
                <a:effectLst/>
                <a:latin typeface="Geeza Pro"/>
                <a:ea typeface="Trebuchet MS" panose="020B0603020202020204" pitchFamily="34" charset="0"/>
                <a:cs typeface="Times New Roman" panose="02020603050405020304" pitchFamily="18" charset="0"/>
              </a:rPr>
              <a:t>تذكر:</a:t>
            </a:r>
            <a:r>
              <a:rPr lang="ar-SA" sz="2400" b="1" dirty="0">
                <a:solidFill>
                  <a:srgbClr val="FF0000"/>
                </a:solidFill>
                <a:latin typeface="Tahoma" panose="020B0604030504040204" pitchFamily="34" charset="0"/>
                <a:ea typeface="Trebuchet MS" panose="020B0603020202020204" pitchFamily="34" charset="0"/>
                <a:cs typeface="Tahoma" panose="020B0604030504040204" pitchFamily="34" charset="0"/>
              </a:rPr>
              <a:t> </a:t>
            </a:r>
            <a:r>
              <a:rPr lang="ar-SA" sz="2000" dirty="0">
                <a:effectLst/>
                <a:latin typeface="Geeza Pro"/>
                <a:ea typeface="Trebuchet MS" panose="020B0603020202020204" pitchFamily="34" charset="0"/>
                <a:cs typeface="Times New Roman" panose="02020603050405020304" pitchFamily="18" charset="0"/>
              </a:rPr>
              <a:t>عند وضع رباط ضاغط على أحد الأطراف، تأكد دائما أن أصابع اليدين والقدمين دافئة ويمكن للمصاب تحريكهما ... إذا وجدت أصابع الأطراف باردة، فخفف من شدة الرباط لتسمح بسريان الدم في الأطراف، وانقل المصاب إلى المستشفى فوراً.</a:t>
            </a:r>
            <a:endParaRPr lang="en-US" sz="20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endParaRPr lang="en-US" sz="2000" dirty="0">
              <a:effectLst/>
              <a:latin typeface="Tahoma" panose="020B0604030504040204" pitchFamily="34" charset="0"/>
              <a:ea typeface="Trebuchet MS" panose="020B0603020202020204" pitchFamily="34" charset="0"/>
            </a:endParaRPr>
          </a:p>
          <a:p>
            <a:pPr lvl="0" algn="r" rtl="1">
              <a:lnSpc>
                <a:spcPct val="130000"/>
              </a:lnSpc>
              <a:spcAft>
                <a:spcPts val="600"/>
              </a:spcAft>
            </a:pPr>
            <a:r>
              <a:rPr lang="ar-SA" sz="2800" dirty="0">
                <a:solidFill>
                  <a:srgbClr val="FF0000"/>
                </a:solidFill>
                <a:effectLst/>
                <a:latin typeface="Tahoma" panose="020B0604030504040204" pitchFamily="34" charset="0"/>
                <a:ea typeface="Trebuchet MS" panose="020B0603020202020204" pitchFamily="34" charset="0"/>
              </a:rPr>
              <a:t>					</a:t>
            </a:r>
            <a:endParaRPr lang="en-US" sz="2800" dirty="0">
              <a:solidFill>
                <a:srgbClr val="FF0000"/>
              </a:solidFill>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11750793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35</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النزيف</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917739"/>
          </a:xfrm>
          <a:prstGeom prst="rect">
            <a:avLst/>
          </a:prstGeom>
          <a:noFill/>
        </p:spPr>
        <p:txBody>
          <a:bodyPr wrap="square">
            <a:spAutoFit/>
          </a:bodyPr>
          <a:lstStyle/>
          <a:p>
            <a:pPr algn="r" rtl="1">
              <a:lnSpc>
                <a:spcPct val="130000"/>
              </a:lnSpc>
              <a:spcAft>
                <a:spcPts val="600"/>
              </a:spcAft>
            </a:pPr>
            <a:r>
              <a:rPr lang="ar-SA" sz="2800" b="1" dirty="0">
                <a:solidFill>
                  <a:srgbClr val="FF0000"/>
                </a:solidFill>
                <a:effectLst/>
                <a:latin typeface="Geeza Pro"/>
                <a:ea typeface="Trebuchet MS" panose="020B0603020202020204" pitchFamily="34" charset="0"/>
                <a:cs typeface="Times New Roman" panose="02020603050405020304" pitchFamily="18" charset="0"/>
              </a:rPr>
              <a:t>النزيف :</a:t>
            </a:r>
            <a:r>
              <a:rPr lang="ar-SA" sz="2800" dirty="0">
                <a:solidFill>
                  <a:srgbClr val="FF0000"/>
                </a:solidFill>
                <a:effectLst/>
                <a:latin typeface="Geeza Pro"/>
                <a:ea typeface="Trebuchet MS" panose="020B0603020202020204" pitchFamily="34" charset="0"/>
                <a:cs typeface="Times New Roman" panose="02020603050405020304" pitchFamily="18" charset="0"/>
              </a:rPr>
              <a:t> </a:t>
            </a:r>
            <a:r>
              <a:rPr lang="ar-SA" sz="2400" dirty="0">
                <a:effectLst/>
                <a:latin typeface="Geeza Pro"/>
                <a:ea typeface="Trebuchet MS" panose="020B0603020202020204" pitchFamily="34" charset="0"/>
                <a:cs typeface="Times New Roman" panose="02020603050405020304" pitchFamily="18" charset="0"/>
              </a:rPr>
              <a:t>هو فقدان الجسم كمية كبيرة من الدم خارج الدورة الدموية في وقت قصير</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cs typeface="Times New Roman" panose="02020603050405020304" pitchFamily="18" charset="0"/>
              </a:rPr>
              <a:t>أسباب النزيف:</a:t>
            </a:r>
            <a:endParaRPr lang="en-US" sz="2800" b="1"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أمراض الدم مثل نقص العوامل التي تساعد على التجلط.</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الجروح والإصابات الشديدة.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أثناء أو بعد العمليات الجراحية الإصابات الشديدة.</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cs typeface="Times New Roman" panose="02020603050405020304" pitchFamily="18" charset="0"/>
              </a:rPr>
              <a:t>نزيف نتيجة انفجار وعاء دموي.</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marL="457200" algn="r" rtl="1">
              <a:lnSpc>
                <a:spcPct val="130000"/>
              </a:lnSpc>
              <a:spcAft>
                <a:spcPts val="600"/>
              </a:spcAft>
            </a:pPr>
            <a:r>
              <a:rPr lang="ar-SA" sz="1800" dirty="0">
                <a:solidFill>
                  <a:srgbClr val="66940C"/>
                </a:solidFill>
                <a:effectLst/>
                <a:latin typeface="Geeza Pro"/>
                <a:ea typeface="Trebuchet MS" panose="020B0603020202020204" pitchFamily="34" charset="0"/>
                <a:cs typeface="Times New Roman" panose="02020603050405020304" pitchFamily="18" charset="0"/>
              </a:rPr>
              <a:t> </a:t>
            </a:r>
            <a:endParaRPr lang="en-US" sz="18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32316096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36</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النزيف</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662045"/>
          </a:xfrm>
          <a:prstGeom prst="rect">
            <a:avLst/>
          </a:prstGeom>
          <a:noFill/>
        </p:spPr>
        <p:txBody>
          <a:bodyPr wrap="square">
            <a:spAutoFit/>
          </a:bodyPr>
          <a:lstStyle/>
          <a:p>
            <a:pPr marL="347472" indent="-347472" algn="r" rtl="1" eaLnBrk="1" latinLnBrk="0" hangingPunct="1">
              <a:lnSpc>
                <a:spcPct val="130000"/>
              </a:lnSpc>
              <a:spcBef>
                <a:spcPts val="0"/>
              </a:spcBef>
              <a:spcAft>
                <a:spcPts val="600"/>
              </a:spcAft>
            </a:pPr>
            <a:r>
              <a:rPr lang="ar-SA" sz="2800" b="1" kern="1200" dirty="0">
                <a:solidFill>
                  <a:srgbClr val="FF0000"/>
                </a:solidFill>
                <a:effectLst/>
                <a:latin typeface="Geeza Pro"/>
                <a:ea typeface="Trebuchet MS" panose="020B0603020202020204" pitchFamily="34" charset="0"/>
              </a:rPr>
              <a:t>أنواع النزيف:</a:t>
            </a:r>
          </a:p>
          <a:p>
            <a:pPr marL="347472" indent="-347472" algn="r" rtl="1" eaLnBrk="1" latinLnBrk="0" hangingPunct="1">
              <a:lnSpc>
                <a:spcPct val="130000"/>
              </a:lnSpc>
              <a:spcBef>
                <a:spcPts val="0"/>
              </a:spcBef>
              <a:spcAft>
                <a:spcPts val="600"/>
              </a:spcAft>
            </a:pPr>
            <a:endParaRPr lang="ar-SA" sz="2800" b="1" dirty="0">
              <a:solidFill>
                <a:srgbClr val="FF0000"/>
              </a:solidFill>
              <a:effectLst/>
            </a:endParaRPr>
          </a:p>
          <a:p>
            <a:pPr marL="347472" indent="-347472" algn="r" rtl="1" eaLnBrk="1" latinLnBrk="0" hangingPunct="1">
              <a:lnSpc>
                <a:spcPct val="130000"/>
              </a:lnSpc>
              <a:spcBef>
                <a:spcPts val="0"/>
              </a:spcBef>
              <a:spcAft>
                <a:spcPts val="600"/>
              </a:spcAft>
            </a:pPr>
            <a:r>
              <a:rPr lang="ar-SA" sz="2400" b="1" kern="1200" dirty="0">
                <a:solidFill>
                  <a:srgbClr val="FF0000"/>
                </a:solidFill>
                <a:effectLst/>
                <a:latin typeface="Geeza Pro"/>
                <a:ea typeface="Trebuchet MS" panose="020B0603020202020204" pitchFamily="34" charset="0"/>
              </a:rPr>
              <a:t>نزيف خارجي : </a:t>
            </a:r>
            <a:r>
              <a:rPr lang="ar-SA" sz="2400" kern="1200" dirty="0">
                <a:effectLst/>
                <a:latin typeface="Geeza Pro"/>
                <a:ea typeface="Trebuchet MS" panose="020B0603020202020204" pitchFamily="34" charset="0"/>
              </a:rPr>
              <a:t>هو عبارة عن فقد الدم عن طريق جرح الجلد</a:t>
            </a:r>
            <a:endParaRPr lang="ar-SA" sz="2400" dirty="0">
              <a:effectLst/>
            </a:endParaRPr>
          </a:p>
          <a:p>
            <a:pPr marL="347472" indent="-347472" algn="r" rtl="1" eaLnBrk="1" latinLnBrk="0" hangingPunct="1">
              <a:lnSpc>
                <a:spcPct val="130000"/>
              </a:lnSpc>
              <a:spcBef>
                <a:spcPts val="0"/>
              </a:spcBef>
              <a:spcAft>
                <a:spcPts val="600"/>
              </a:spcAft>
            </a:pPr>
            <a:r>
              <a:rPr lang="ar-SA" sz="2400" b="1" kern="1200" dirty="0">
                <a:solidFill>
                  <a:srgbClr val="FF0000"/>
                </a:solidFill>
                <a:effectLst/>
                <a:latin typeface="Geeza Pro"/>
                <a:ea typeface="Trebuchet MS" panose="020B0603020202020204" pitchFamily="34" charset="0"/>
              </a:rPr>
              <a:t>نزيف داخلي : </a:t>
            </a:r>
            <a:r>
              <a:rPr lang="ar-SA" sz="2400" kern="1200" dirty="0">
                <a:effectLst/>
                <a:latin typeface="Geeza Pro"/>
                <a:ea typeface="Trebuchet MS" panose="020B0603020202020204" pitchFamily="34" charset="0"/>
              </a:rPr>
              <a:t>يمكن أن يخرج الدم من داخل الجسم إلى الخارج عن طريق الفتحات الطبيعية مثل الحالات الآتية:</a:t>
            </a:r>
            <a:endParaRPr lang="ar-SA" sz="2400" dirty="0">
              <a:effectLst/>
            </a:endParaRPr>
          </a:p>
          <a:p>
            <a:pPr marL="347472" indent="-347472" algn="r" rtl="1" eaLnBrk="1" latinLnBrk="0" hangingPunct="1">
              <a:lnSpc>
                <a:spcPct val="130000"/>
              </a:lnSpc>
              <a:spcBef>
                <a:spcPts val="0"/>
              </a:spcBef>
              <a:spcAft>
                <a:spcPts val="600"/>
              </a:spcAft>
            </a:pPr>
            <a:r>
              <a:rPr lang="ar-SA" sz="2400" kern="1200" dirty="0">
                <a:effectLst/>
                <a:latin typeface="Geeza Pro"/>
                <a:ea typeface="Trebuchet MS" panose="020B0603020202020204" pitchFamily="34" charset="0"/>
              </a:rPr>
              <a:t>نزيف الأنف (الرعاف)</a:t>
            </a:r>
          </a:p>
          <a:p>
            <a:pPr marL="347472" indent="-347472" algn="r" rtl="1" eaLnBrk="1" latinLnBrk="0" hangingPunct="1">
              <a:lnSpc>
                <a:spcPct val="130000"/>
              </a:lnSpc>
              <a:spcBef>
                <a:spcPts val="0"/>
              </a:spcBef>
              <a:spcAft>
                <a:spcPts val="600"/>
              </a:spcAft>
            </a:pPr>
            <a:r>
              <a:rPr lang="ar-SA" sz="2400" kern="1200" dirty="0">
                <a:effectLst/>
                <a:latin typeface="Geeza Pro"/>
                <a:ea typeface="Trebuchet MS" panose="020B0603020202020204" pitchFamily="34" charset="0"/>
              </a:rPr>
              <a:t>الأذن (إصابات قاع الجمجمة)</a:t>
            </a:r>
            <a:endParaRPr lang="ar-SA" sz="2400" dirty="0">
              <a:effectLst/>
            </a:endParaRPr>
          </a:p>
          <a:p>
            <a:pPr marL="347472" indent="-347472" algn="r" rtl="1" eaLnBrk="1" latinLnBrk="0" hangingPunct="1">
              <a:lnSpc>
                <a:spcPct val="130000"/>
              </a:lnSpc>
              <a:spcBef>
                <a:spcPts val="0"/>
              </a:spcBef>
              <a:spcAft>
                <a:spcPts val="600"/>
              </a:spcAft>
            </a:pPr>
            <a:r>
              <a:rPr lang="ar-SA" sz="2400" kern="1200" dirty="0">
                <a:effectLst/>
                <a:latin typeface="Geeza Pro"/>
                <a:ea typeface="Trebuchet MS" panose="020B0603020202020204" pitchFamily="34" charset="0"/>
              </a:rPr>
              <a:t>نزيف من المعدة (القيء </a:t>
            </a:r>
            <a:r>
              <a:rPr lang="ar-SA" sz="2400" kern="1200" dirty="0" err="1">
                <a:effectLst/>
                <a:latin typeface="Geeza Pro"/>
                <a:ea typeface="Trebuchet MS" panose="020B0603020202020204" pitchFamily="34" charset="0"/>
              </a:rPr>
              <a:t>الدموى</a:t>
            </a:r>
            <a:r>
              <a:rPr lang="ar-SA" sz="2400" kern="1200" dirty="0">
                <a:effectLst/>
                <a:latin typeface="Geeza Pro"/>
                <a:ea typeface="Trebuchet MS" panose="020B0603020202020204" pitchFamily="34" charset="0"/>
              </a:rPr>
              <a:t>)</a:t>
            </a:r>
          </a:p>
          <a:p>
            <a:pPr marL="347472" indent="-347472" algn="r" rtl="1" eaLnBrk="1" latinLnBrk="0" hangingPunct="1">
              <a:lnSpc>
                <a:spcPct val="130000"/>
              </a:lnSpc>
              <a:spcBef>
                <a:spcPts val="0"/>
              </a:spcBef>
              <a:spcAft>
                <a:spcPts val="600"/>
              </a:spcAft>
            </a:pPr>
            <a:r>
              <a:rPr lang="ar-SA" sz="2400" dirty="0">
                <a:latin typeface="Geeza Pro"/>
              </a:rPr>
              <a:t>وغيرها</a:t>
            </a:r>
            <a:endParaRPr lang="ar-SA" sz="2400" dirty="0">
              <a:effectLst/>
            </a:endParaRPr>
          </a:p>
        </p:txBody>
      </p:sp>
    </p:spTree>
    <p:extLst>
      <p:ext uri="{BB962C8B-B14F-4D97-AF65-F5344CB8AC3E}">
        <p14:creationId xmlns:p14="http://schemas.microsoft.com/office/powerpoint/2010/main" val="30258580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37</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9024257" y="255828"/>
            <a:ext cx="2987713"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cs typeface="+mj-cs"/>
              </a:rPr>
              <a:t>النزيف</a:t>
            </a:r>
            <a:endParaRPr lang="en-US" sz="2400" dirty="0">
              <a:solidFill>
                <a:schemeClr val="bg1"/>
              </a:solidFill>
              <a:effectLst/>
              <a:latin typeface="Tahoma" panose="020B0604030504040204" pitchFamily="34" charset="0"/>
              <a:ea typeface="Trebuchet MS" panose="020B0603020202020204" pitchFamily="34" charset="0"/>
              <a:cs typeface="+mj-cs"/>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866700"/>
          </a:xfrm>
          <a:prstGeom prst="rect">
            <a:avLst/>
          </a:prstGeom>
          <a:noFill/>
        </p:spPr>
        <p:txBody>
          <a:bodyPr wrap="square">
            <a:spAutoFit/>
          </a:bodyPr>
          <a:lstStyle/>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rPr>
              <a:t>إسعاف النزيف الأنفي:</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أطلب من المصاب أن يجلس ويميل برأسه إلى الأمام وأن يحاول ألا يبلع الدم لأن بلع الدم سيصيبه بالغثيان. </a:t>
            </a: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ضم فتحتي الأنف بالضغط بواسطة الإبهام والسبابة فوق موضع النزيف لمدة 10 دقائق مع فتح الفم للتنفس أثناء الضغط، ويمكن وضع كمادات ثلج فوق غضروف الأنف</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أطلب من المصاب عدم النفخ من الأنف</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اجعل المصاب يتخلص من الدم الذي يتراكم في الحلق.</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إذا لم يتوقف النزيف خلال نصف ساعة ينقل المصاب لمركز طبي للإسعاف.</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16945107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38</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548938"/>
          </a:xfrm>
          <a:prstGeom prst="rect">
            <a:avLst/>
          </a:prstGeom>
          <a:noFill/>
        </p:spPr>
        <p:txBody>
          <a:bodyPr wrap="square">
            <a:spAutoFit/>
          </a:bodyPr>
          <a:lstStyle/>
          <a:p>
            <a:pPr algn="r">
              <a:lnSpc>
                <a:spcPct val="130000"/>
              </a:lnSpc>
              <a:spcAft>
                <a:spcPts val="600"/>
              </a:spcAft>
            </a:pPr>
            <a:r>
              <a:rPr lang="ar-SA" sz="2800" b="1" dirty="0">
                <a:solidFill>
                  <a:srgbClr val="FF0000"/>
                </a:solidFill>
                <a:effectLst/>
                <a:latin typeface="Geeza Pro"/>
                <a:ea typeface="Trebuchet MS" panose="020B0603020202020204" pitchFamily="34" charset="0"/>
              </a:rPr>
              <a:t>تنقسم إصابات العظام والعضلات إلى أربعة أنواع هي:</a:t>
            </a:r>
            <a:endParaRPr lang="en-US" sz="2800" b="1" dirty="0">
              <a:solidFill>
                <a:srgbClr val="FF0000"/>
              </a:solidFill>
              <a:effectLst/>
              <a:latin typeface="Tahoma" panose="020B0604030504040204" pitchFamily="34" charset="0"/>
              <a:ea typeface="Trebuchet MS" panose="020B0603020202020204" pitchFamily="34" charset="0"/>
            </a:endParaRPr>
          </a:p>
          <a:p>
            <a:pPr lvl="0" algn="r" rtl="1">
              <a:lnSpc>
                <a:spcPct val="130000"/>
              </a:lnSpc>
              <a:spcAft>
                <a:spcPts val="600"/>
              </a:spcAft>
              <a:buClr>
                <a:srgbClr val="13405D"/>
              </a:buClr>
            </a:pPr>
            <a:r>
              <a:rPr lang="ar-SA" sz="2400" b="1" dirty="0">
                <a:solidFill>
                  <a:srgbClr val="FF0000"/>
                </a:solidFill>
                <a:effectLst/>
                <a:latin typeface="Geeza Pro"/>
                <a:ea typeface="Trebuchet MS" panose="020B0603020202020204" pitchFamily="34" charset="0"/>
              </a:rPr>
              <a:t>الكسور، وهي نوعان :</a:t>
            </a:r>
            <a:endParaRPr lang="en-US" sz="2400" dirty="0">
              <a:effectLst/>
              <a:latin typeface="Tahoma" panose="020B0604030504040204" pitchFamily="34" charset="0"/>
              <a:ea typeface="Trebuchet MS" panose="020B0603020202020204" pitchFamily="34" charset="0"/>
            </a:endParaRPr>
          </a:p>
          <a:p>
            <a:pPr marL="342900" lvl="0" indent="-342900" algn="r" rtl="1">
              <a:spcAft>
                <a:spcPts val="600"/>
              </a:spcAft>
              <a:buClr>
                <a:srgbClr val="13405D"/>
              </a:buClr>
              <a:buFont typeface="+mj-lt"/>
              <a:buAutoNum type="arabicPeriod"/>
            </a:pPr>
            <a:r>
              <a:rPr lang="ar-SA" sz="2400" b="1" dirty="0">
                <a:solidFill>
                  <a:srgbClr val="FF0000"/>
                </a:solidFill>
                <a:effectLst/>
                <a:latin typeface="Geeza Pro"/>
                <a:ea typeface="Trebuchet MS" panose="020B0603020202020204" pitchFamily="34" charset="0"/>
              </a:rPr>
              <a:t>مغلقة: </a:t>
            </a:r>
            <a:r>
              <a:rPr lang="ar-SA" sz="2400" dirty="0">
                <a:effectLst/>
                <a:latin typeface="Geeza Pro"/>
                <a:ea typeface="Trebuchet MS" panose="020B0603020202020204" pitchFamily="34" charset="0"/>
              </a:rPr>
              <a:t>هي كسور غير مصحوبة بجرح مفتوح على سطح الجلد.</a:t>
            </a:r>
            <a:endParaRPr lang="en-US" sz="2400" dirty="0">
              <a:effectLst/>
              <a:latin typeface="Tahoma" panose="020B0604030504040204" pitchFamily="34" charset="0"/>
              <a:ea typeface="Trebuchet MS" panose="020B0603020202020204" pitchFamily="34" charset="0"/>
            </a:endParaRPr>
          </a:p>
          <a:p>
            <a:pPr marL="342900" lvl="0" indent="-342900" algn="r" rtl="1">
              <a:spcAft>
                <a:spcPts val="600"/>
              </a:spcAft>
              <a:buClr>
                <a:srgbClr val="13405D"/>
              </a:buClr>
              <a:buFont typeface="+mj-lt"/>
              <a:buAutoNum type="arabicPeriod"/>
            </a:pPr>
            <a:r>
              <a:rPr lang="ar-SA" sz="2400" b="1" dirty="0">
                <a:solidFill>
                  <a:srgbClr val="FF0000"/>
                </a:solidFill>
                <a:effectLst/>
                <a:latin typeface="Geeza Pro"/>
                <a:ea typeface="Trebuchet MS" panose="020B0603020202020204" pitchFamily="34" charset="0"/>
              </a:rPr>
              <a:t>مفتوحة:</a:t>
            </a:r>
            <a:r>
              <a:rPr lang="ar-SA" sz="2400" dirty="0">
                <a:solidFill>
                  <a:srgbClr val="FF0000"/>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هي كسور مصحوبة بجروح مفتوحة في الجلد وبروز طرفي العظمة المكسورة من الجلد. وهي خطيرة لاحتمال حدوث النزيف والتلوث والالتهابات.</a:t>
            </a:r>
            <a:endParaRPr lang="en-US" sz="2400" dirty="0">
              <a:effectLst/>
              <a:latin typeface="Tahoma" panose="020B0604030504040204" pitchFamily="34" charset="0"/>
              <a:ea typeface="Trebuchet MS" panose="020B0603020202020204" pitchFamily="34" charset="0"/>
            </a:endParaRPr>
          </a:p>
          <a:p>
            <a:pPr lvl="0" algn="r" rtl="1">
              <a:spcAft>
                <a:spcPts val="600"/>
              </a:spcAft>
              <a:buClr>
                <a:srgbClr val="13405D"/>
              </a:buClr>
            </a:pPr>
            <a:r>
              <a:rPr lang="ar-SA" sz="2400" b="1" dirty="0">
                <a:solidFill>
                  <a:srgbClr val="FF0000"/>
                </a:solidFill>
                <a:effectLst/>
                <a:latin typeface="Geeza Pro"/>
                <a:ea typeface="Trebuchet MS" panose="020B0603020202020204" pitchFamily="34" charset="0"/>
              </a:rPr>
              <a:t>الجزع :</a:t>
            </a:r>
            <a:r>
              <a:rPr lang="ar-SA" sz="2400" dirty="0">
                <a:solidFill>
                  <a:srgbClr val="FF0000"/>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هو حدوث شد أو تمزق جزئي في الأربطة التي تحيط بالمفصل، وأكثر المفاصل عرضة لذلك هما مفصلا الكاحل والركبة.</a:t>
            </a:r>
            <a:endParaRPr lang="en-US" sz="2400" dirty="0">
              <a:effectLst/>
              <a:latin typeface="Tahoma" panose="020B0604030504040204" pitchFamily="34" charset="0"/>
              <a:ea typeface="Trebuchet MS" panose="020B0603020202020204" pitchFamily="34" charset="0"/>
            </a:endParaRPr>
          </a:p>
          <a:p>
            <a:pPr lvl="0" algn="r" rtl="1">
              <a:spcAft>
                <a:spcPts val="600"/>
              </a:spcAft>
              <a:buClr>
                <a:srgbClr val="13405D"/>
              </a:buClr>
            </a:pPr>
            <a:r>
              <a:rPr lang="ar-SA" sz="2400" b="1" dirty="0">
                <a:solidFill>
                  <a:srgbClr val="FF0000"/>
                </a:solidFill>
                <a:effectLst/>
                <a:latin typeface="Geeza Pro"/>
                <a:ea typeface="Trebuchet MS" panose="020B0603020202020204" pitchFamily="34" charset="0"/>
              </a:rPr>
              <a:t>الخلع :</a:t>
            </a:r>
            <a:r>
              <a:rPr lang="ar-SA" sz="2400" dirty="0">
                <a:solidFill>
                  <a:srgbClr val="FF0000"/>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هو انتقال إحدى العظام المكونة ل لمفصل من مكانها الطبيعي، بمعنى انتقال طرفا العظمة من داخل المفصل إلى خارجه، ويحدث هذا عادة في الكتف والمرفق.</a:t>
            </a:r>
            <a:endParaRPr lang="en-US" sz="2400" dirty="0">
              <a:effectLst/>
              <a:latin typeface="Tahoma" panose="020B0604030504040204" pitchFamily="34" charset="0"/>
              <a:ea typeface="Trebuchet MS" panose="020B0603020202020204" pitchFamily="34" charset="0"/>
            </a:endParaRPr>
          </a:p>
          <a:p>
            <a:pPr lvl="0" algn="r" rtl="1">
              <a:spcAft>
                <a:spcPts val="600"/>
              </a:spcAft>
              <a:buClr>
                <a:srgbClr val="13405D"/>
              </a:buClr>
            </a:pPr>
            <a:r>
              <a:rPr lang="ar-SA" sz="2400" b="1" dirty="0">
                <a:solidFill>
                  <a:srgbClr val="FF0000"/>
                </a:solidFill>
                <a:effectLst/>
                <a:latin typeface="Geeza Pro"/>
                <a:ea typeface="Trebuchet MS" panose="020B0603020202020204" pitchFamily="34" charset="0"/>
              </a:rPr>
              <a:t>التمزق العضلي أو المزق </a:t>
            </a:r>
            <a:r>
              <a:rPr lang="ar-SA" sz="2400" b="1" dirty="0">
                <a:effectLst/>
                <a:latin typeface="Geeza Pro"/>
                <a:ea typeface="Trebuchet MS" panose="020B0603020202020204" pitchFamily="34" charset="0"/>
              </a:rPr>
              <a:t>:</a:t>
            </a:r>
            <a:r>
              <a:rPr lang="ar-SA" sz="2400" dirty="0">
                <a:effectLst/>
                <a:latin typeface="Geeza Pro"/>
                <a:ea typeface="Trebuchet MS" panose="020B0603020202020204" pitchFamily="34" charset="0"/>
              </a:rPr>
              <a:t> هو حدوث تمزق في العضلات وأكثر العضلات تعرضا لها هي عضلات الظهر</a:t>
            </a:r>
            <a:r>
              <a:rPr lang="ar-SA" sz="2400" dirty="0">
                <a:solidFill>
                  <a:srgbClr val="66940C"/>
                </a:solidFill>
                <a:effectLst/>
                <a:latin typeface="Geeza Pro"/>
                <a:ea typeface="Trebuchet MS" panose="020B0603020202020204" pitchFamily="34" charset="0"/>
              </a:rPr>
              <a:t>.</a:t>
            </a:r>
            <a:endParaRPr lang="en-US" sz="2400" dirty="0">
              <a:solidFill>
                <a:srgbClr val="5A5A5A"/>
              </a:solidFill>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753583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39</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943644"/>
          </a:xfrm>
          <a:prstGeom prst="rect">
            <a:avLst/>
          </a:prstGeom>
          <a:noFill/>
        </p:spPr>
        <p:txBody>
          <a:bodyPr wrap="square">
            <a:spAutoFit/>
          </a:bodyPr>
          <a:lstStyle/>
          <a:p>
            <a:pPr algn="r" rtl="1">
              <a:lnSpc>
                <a:spcPct val="130000"/>
              </a:lnSpc>
              <a:spcAft>
                <a:spcPts val="600"/>
              </a:spcAft>
            </a:pPr>
            <a:r>
              <a:rPr lang="en-US" sz="2400" dirty="0">
                <a:effectLst/>
                <a:latin typeface="Geeza Pro"/>
                <a:ea typeface="Trebuchet MS" panose="020B0603020202020204" pitchFamily="34" charset="0"/>
              </a:rPr>
              <a:t> </a:t>
            </a:r>
            <a:endParaRPr lang="en-US" sz="2400" dirty="0">
              <a:effectLst/>
              <a:latin typeface="Tahoma" panose="020B0604030504040204" pitchFamily="34" charset="0"/>
              <a:ea typeface="Trebuchet MS" panose="020B0603020202020204" pitchFamily="34" charset="0"/>
            </a:endParaRPr>
          </a:p>
          <a:p>
            <a:pPr algn="r">
              <a:lnSpc>
                <a:spcPct val="130000"/>
              </a:lnSpc>
              <a:spcAft>
                <a:spcPts val="600"/>
              </a:spcAft>
            </a:pPr>
            <a:r>
              <a:rPr lang="ar-SA" sz="2800" b="1" dirty="0">
                <a:solidFill>
                  <a:srgbClr val="FF0000"/>
                </a:solidFill>
                <a:effectLst/>
                <a:latin typeface="Geeza Pro"/>
                <a:ea typeface="Trebuchet MS" panose="020B0603020202020204" pitchFamily="34" charset="0"/>
              </a:rPr>
              <a:t>الأعراض العامة لإصابات العظام ( الكسور والعضلات ):</a:t>
            </a:r>
            <a:endParaRPr lang="en-US" sz="28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Clr>
                <a:srgbClr val="13405D"/>
              </a:buClr>
              <a:buFont typeface="Symbol" panose="05050102010706020507" pitchFamily="18" charset="2"/>
              <a:buChar char=""/>
            </a:pPr>
            <a:r>
              <a:rPr lang="ar-SA" sz="2400" dirty="0">
                <a:effectLst/>
                <a:latin typeface="Geeza Pro"/>
                <a:ea typeface="Trebuchet MS" panose="020B0603020202020204" pitchFamily="34" charset="0"/>
              </a:rPr>
              <a:t>ألم مكان الإصابة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Clr>
                <a:srgbClr val="13405D"/>
              </a:buClr>
              <a:buFont typeface="Symbol" panose="05050102010706020507" pitchFamily="18" charset="2"/>
              <a:buChar char=""/>
            </a:pPr>
            <a:r>
              <a:rPr lang="ar-SA" sz="2400" dirty="0">
                <a:effectLst/>
                <a:latin typeface="Geeza Pro"/>
                <a:ea typeface="Trebuchet MS" panose="020B0603020202020204" pitchFamily="34" charset="0"/>
              </a:rPr>
              <a:t>تشوه في الجزء المصاب.</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Clr>
                <a:srgbClr val="13405D"/>
              </a:buClr>
              <a:buFont typeface="Symbol" panose="05050102010706020507" pitchFamily="18" charset="2"/>
              <a:buChar char=""/>
            </a:pPr>
            <a:r>
              <a:rPr lang="ar-SA" sz="2400" dirty="0">
                <a:effectLst/>
                <a:latin typeface="Geeza Pro"/>
                <a:ea typeface="Trebuchet MS" panose="020B0603020202020204" pitchFamily="34" charset="0"/>
              </a:rPr>
              <a:t>تغير في لون الجلد  تورم مكان الإصابة.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Clr>
                <a:srgbClr val="13405D"/>
              </a:buClr>
              <a:buFont typeface="Symbol" panose="05050102010706020507" pitchFamily="18" charset="2"/>
              <a:buChar char=""/>
            </a:pPr>
            <a:r>
              <a:rPr lang="ar-SA" sz="2400" dirty="0">
                <a:effectLst/>
                <a:latin typeface="Geeza Pro"/>
                <a:ea typeface="Trebuchet MS" panose="020B0603020202020204" pitchFamily="34" charset="0"/>
              </a:rPr>
              <a:t>عدم القدرة على استعمال الجزء المصاب.</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Clr>
                <a:srgbClr val="13405D"/>
              </a:buClr>
              <a:buFont typeface="Symbol" panose="05050102010706020507" pitchFamily="18" charset="2"/>
              <a:buChar char=""/>
            </a:pPr>
            <a:r>
              <a:rPr lang="ar-SA" sz="2400" dirty="0">
                <a:effectLst/>
                <a:latin typeface="Geeza Pro"/>
                <a:ea typeface="Trebuchet MS" panose="020B0603020202020204" pitchFamily="34" charset="0"/>
              </a:rPr>
              <a:t>شعور المصاب باحتكاك قطع العظام ببعضها.</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192398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40</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423775"/>
          </a:xfrm>
          <a:prstGeom prst="rect">
            <a:avLst/>
          </a:prstGeom>
          <a:noFill/>
        </p:spPr>
        <p:txBody>
          <a:bodyPr wrap="square">
            <a:spAutoFit/>
          </a:bodyPr>
          <a:lstStyle/>
          <a:p>
            <a:pPr algn="r" rtl="1">
              <a:lnSpc>
                <a:spcPct val="130000"/>
              </a:lnSpc>
              <a:spcAft>
                <a:spcPts val="600"/>
              </a:spcAft>
            </a:pPr>
            <a:r>
              <a:rPr lang="en-US" sz="2400" dirty="0">
                <a:effectLst/>
                <a:latin typeface="Geeza Pro"/>
                <a:ea typeface="Trebuchet MS" panose="020B0603020202020204" pitchFamily="34" charset="0"/>
              </a:rPr>
              <a:t> </a:t>
            </a:r>
            <a:endParaRPr lang="en-US" sz="2400" dirty="0">
              <a:effectLst/>
              <a:latin typeface="Tahoma" panose="020B0604030504040204" pitchFamily="34" charset="0"/>
              <a:ea typeface="Trebuchet MS" panose="020B0603020202020204" pitchFamily="34" charset="0"/>
            </a:endParaRPr>
          </a:p>
          <a:p>
            <a:pPr algn="r" rtl="1">
              <a:lnSpc>
                <a:spcPct val="130000"/>
              </a:lnSpc>
              <a:spcAft>
                <a:spcPts val="600"/>
              </a:spcAft>
            </a:pPr>
            <a:r>
              <a:rPr lang="ar-SA" sz="2800" b="1" dirty="0">
                <a:solidFill>
                  <a:srgbClr val="FF0000"/>
                </a:solidFill>
                <a:effectLst/>
                <a:latin typeface="Tahoma" panose="020B0604030504040204" pitchFamily="34" charset="0"/>
                <a:ea typeface="Trebuchet MS" panose="020B0603020202020204" pitchFamily="34" charset="0"/>
              </a:rPr>
              <a:t>إسعافات أولية خاصة بالكسور</a:t>
            </a:r>
            <a:r>
              <a:rPr lang="ar-SA" sz="2800" b="1" dirty="0">
                <a:solidFill>
                  <a:srgbClr val="FF0000"/>
                </a:solidFill>
                <a:effectLst/>
                <a:latin typeface="Geeza Pro"/>
                <a:ea typeface="Trebuchet MS" panose="020B0603020202020204" pitchFamily="34" charset="0"/>
              </a:rPr>
              <a:t>:</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ضع المصاب في وضع مريح، وفي حالة الشك في وجود إصابات بالرأس والعمود الفقري لا تحرك المريض واتركه ممددًا على ظهره.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ضع كمادات باردة على المكان المصاب بعد وضع فوطة رقيقة أو قطعة قماش لحماية الجلد.</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لا تحاول إصلاح أو تعديل الجزء المشتبه بأنه مكسور.</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لا تحاول تدليك أي جزء مصاب أو متورم.</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ثبت الجزء المكسور بالجبائر.</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11425368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41</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460708"/>
          </a:xfrm>
          <a:prstGeom prst="rect">
            <a:avLst/>
          </a:prstGeom>
          <a:noFill/>
        </p:spPr>
        <p:txBody>
          <a:bodyPr wrap="square">
            <a:spAutoFit/>
          </a:bodyPr>
          <a:lstStyle/>
          <a:p>
            <a:pPr algn="r" rtl="1">
              <a:lnSpc>
                <a:spcPct val="130000"/>
              </a:lnSpc>
              <a:spcAft>
                <a:spcPts val="600"/>
              </a:spcAft>
            </a:pPr>
            <a:r>
              <a:rPr lang="en-US" sz="2400" dirty="0">
                <a:effectLst/>
                <a:latin typeface="Geeza Pro"/>
                <a:ea typeface="Trebuchet MS" panose="020B0603020202020204" pitchFamily="34" charset="0"/>
              </a:rPr>
              <a:t> </a:t>
            </a:r>
            <a:r>
              <a:rPr lang="ar-SA" sz="2800" b="1" dirty="0">
                <a:solidFill>
                  <a:srgbClr val="FF0000"/>
                </a:solidFill>
                <a:effectLst/>
                <a:latin typeface="Geeza Pro"/>
                <a:ea typeface="Trebuchet MS" panose="020B0603020202020204" pitchFamily="34" charset="0"/>
                <a:cs typeface="Times New Roman" panose="02020603050405020304" pitchFamily="18" charset="0"/>
              </a:rPr>
              <a:t>الجبائر :</a:t>
            </a:r>
            <a:endParaRPr lang="en-US" sz="2800" b="1" dirty="0">
              <a:solidFill>
                <a:srgbClr val="FF0000"/>
              </a:solidFill>
              <a:effectLst/>
              <a:latin typeface="Tahoma" panose="020B0604030504040204" pitchFamily="34" charset="0"/>
              <a:ea typeface="Trebuchet MS" panose="020B0603020202020204" pitchFamily="34" charset="0"/>
              <a:cs typeface="Tahoma" panose="020B0604030504040204" pitchFamily="34" charset="0"/>
            </a:endParaRPr>
          </a:p>
          <a:p>
            <a:pPr algn="r" rtl="1">
              <a:lnSpc>
                <a:spcPct val="130000"/>
              </a:lnSpc>
              <a:spcAft>
                <a:spcPts val="600"/>
              </a:spcAft>
            </a:pPr>
            <a:r>
              <a:rPr lang="ar-SA" sz="2400" dirty="0">
                <a:effectLst/>
                <a:latin typeface="Geeza Pro"/>
                <a:ea typeface="Trebuchet MS" panose="020B0603020202020204" pitchFamily="34" charset="0"/>
                <a:cs typeface="Times New Roman" panose="02020603050405020304" pitchFamily="18" charset="0"/>
              </a:rPr>
              <a:t>الجبائر هي التي تقوم بتثبيت الجزء المشتبه في حدوث كسر فيه.</a:t>
            </a:r>
            <a:endParaRPr lang="en-US" sz="2400" dirty="0">
              <a:effectLst/>
              <a:latin typeface="Tahoma" panose="020B0604030504040204" pitchFamily="34" charset="0"/>
              <a:ea typeface="Trebuchet MS" panose="020B0603020202020204" pitchFamily="34" charset="0"/>
              <a:cs typeface="Tahoma" panose="020B0604030504040204" pitchFamily="34" charset="0"/>
            </a:endParaRPr>
          </a:p>
          <a:p>
            <a:pPr algn="r" rtl="1">
              <a:lnSpc>
                <a:spcPct val="130000"/>
              </a:lnSpc>
              <a:spcAft>
                <a:spcPts val="600"/>
              </a:spcAft>
            </a:pPr>
            <a:r>
              <a:rPr lang="ar-SA" sz="1800" dirty="0">
                <a:solidFill>
                  <a:srgbClr val="13405D"/>
                </a:solidFill>
                <a:effectLst/>
                <a:latin typeface="Geeza Pro"/>
                <a:ea typeface="Trebuchet MS" panose="020B0603020202020204" pitchFamily="34" charset="0"/>
                <a:cs typeface="Times New Roman" panose="02020603050405020304" pitchFamily="18" charset="0"/>
              </a:rPr>
              <a:t> </a:t>
            </a:r>
            <a:endParaRPr lang="en-US" sz="18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rPr>
              <a:t>الغرض من الجبائر:</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تقليل الألم.</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منع حدوث مزيد من الإصابات والمضاعفات.</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منع تحويل الكسور المغلقة إلى كسور مفتوحة .</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منع حركة العضو المكسور أثناء النقل لمنع مزيد من الإصابات في الشرايين أو العضلات.</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15327418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42</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5201167"/>
          </a:xfrm>
          <a:prstGeom prst="rect">
            <a:avLst/>
          </a:prstGeom>
          <a:noFill/>
        </p:spPr>
        <p:txBody>
          <a:bodyPr wrap="square">
            <a:spAutoFit/>
          </a:bodyPr>
          <a:lstStyle/>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rPr>
              <a:t>أنواع الجبائر</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b="1" dirty="0">
                <a:solidFill>
                  <a:srgbClr val="FF0000"/>
                </a:solidFill>
                <a:effectLst/>
                <a:latin typeface="Geeza Pro"/>
                <a:ea typeface="Trebuchet MS" panose="020B0603020202020204" pitchFamily="34" charset="0"/>
              </a:rPr>
              <a:t>لينة.</a:t>
            </a:r>
            <a:endParaRPr lang="en-US" sz="24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b="1" dirty="0">
                <a:solidFill>
                  <a:srgbClr val="FF0000"/>
                </a:solidFill>
                <a:effectLst/>
                <a:latin typeface="Geeza Pro"/>
                <a:ea typeface="Trebuchet MS" panose="020B0603020202020204" pitchFamily="34" charset="0"/>
              </a:rPr>
              <a:t>صلبة</a:t>
            </a:r>
            <a:endParaRPr lang="en-US" sz="2400" b="1"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Geeza Pro"/>
                <a:ea typeface="Trebuchet MS" panose="020B0603020202020204" pitchFamily="34" charset="0"/>
              </a:rPr>
              <a:t>الجبائر اللينة : </a:t>
            </a:r>
            <a:r>
              <a:rPr lang="ar-SA" sz="2400" dirty="0">
                <a:effectLst/>
                <a:latin typeface="Geeza Pro"/>
                <a:ea typeface="Trebuchet MS" panose="020B0603020202020204" pitchFamily="34" charset="0"/>
              </a:rPr>
              <a:t>مثل استخدام مخدة أو فوطة تربط كجبيرة حول كسر في منطقة الركبة أو القدم                             وهي عبارة عن قطعة من القماش على هيئة مثلث ويتم استخدامها في تثبيت كسور عظم الترقوة ، العضد ، المرفق ، الساعد.</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Wingdings" panose="05000000000000000000" pitchFamily="2" charset="2"/>
              <a:buChar char=""/>
            </a:pPr>
            <a:r>
              <a:rPr lang="ar-SA" sz="2400" b="1" dirty="0">
                <a:solidFill>
                  <a:srgbClr val="FF0000"/>
                </a:solidFill>
                <a:effectLst/>
                <a:latin typeface="Geeza Pro"/>
                <a:ea typeface="Trebuchet MS" panose="020B0603020202020204" pitchFamily="34" charset="0"/>
              </a:rPr>
              <a:t>الجبائر الصلبة : </a:t>
            </a:r>
            <a:r>
              <a:rPr lang="ar-SA" sz="2400" dirty="0">
                <a:effectLst/>
                <a:latin typeface="Geeza Pro"/>
                <a:ea typeface="Trebuchet MS" panose="020B0603020202020204" pitchFamily="34" charset="0"/>
              </a:rPr>
              <a:t>وهي عبارة عن جسم صلب يستعمل لتثبيت الطرف المكسور. يمكن استخدام لوح من خشب أو كرتون أو أوراق جرائد مطوية عدة طبقات ومراعاة أن يكون جسم الجبيرة أملسا ويتم استخدامها لتثبيت الطرف المكسور أثناء نقل المصاب ، وتبطن الجبيرة بقطعة من القماش.</a:t>
            </a:r>
            <a:endParaRPr lang="en-US" sz="2400" dirty="0">
              <a:effectLst/>
              <a:latin typeface="Tahoma" panose="020B0604030504040204" pitchFamily="34" charset="0"/>
              <a:ea typeface="Trebuchet MS" panose="020B0603020202020204" pitchFamily="34" charset="0"/>
            </a:endParaRPr>
          </a:p>
          <a:p>
            <a:pPr marL="914400" algn="r" rtl="1">
              <a:lnSpc>
                <a:spcPct val="130000"/>
              </a:lnSpc>
              <a:spcAft>
                <a:spcPts val="600"/>
              </a:spcAft>
            </a:pPr>
            <a:r>
              <a:rPr lang="ar-SA" sz="1800" dirty="0">
                <a:solidFill>
                  <a:srgbClr val="66940C"/>
                </a:solidFill>
                <a:effectLst/>
                <a:latin typeface="Geeza Pro"/>
                <a:ea typeface="Trebuchet MS" panose="020B0603020202020204" pitchFamily="34" charset="0"/>
                <a:cs typeface="Times New Roman" panose="02020603050405020304" pitchFamily="18" charset="0"/>
              </a:rPr>
              <a:t> </a:t>
            </a:r>
            <a:endParaRPr lang="en-US" sz="1800" dirty="0">
              <a:solidFill>
                <a:srgbClr val="5A5A5A"/>
              </a:solidFill>
              <a:effectLst/>
              <a:latin typeface="Tahoma" panose="020B0604030504040204" pitchFamily="34" charset="0"/>
              <a:ea typeface="Trebuchet MS" panose="020B0603020202020204" pitchFamily="34" charset="0"/>
              <a:cs typeface="Tahoma" panose="020B0604030504040204" pitchFamily="34" charset="0"/>
            </a:endParaRPr>
          </a:p>
        </p:txBody>
      </p:sp>
    </p:spTree>
    <p:extLst>
      <p:ext uri="{BB962C8B-B14F-4D97-AF65-F5344CB8AC3E}">
        <p14:creationId xmlns:p14="http://schemas.microsoft.com/office/powerpoint/2010/main" val="1671503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43</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5057795"/>
          </a:xfrm>
          <a:prstGeom prst="rect">
            <a:avLst/>
          </a:prstGeom>
          <a:noFill/>
        </p:spPr>
        <p:txBody>
          <a:bodyPr wrap="square">
            <a:spAutoFit/>
          </a:bodyPr>
          <a:lstStyle/>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rPr>
              <a:t>الخطوات المتبعة قبل وبعد وضع الجبائر:</a:t>
            </a: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اسند أعلى وأسفل مكان الإصابة.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لاحظ الدورة الدموية والإحساس أسفل مكان الإصابة.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ضع الجبيرة.</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اجعل المصاب يمسك أو يسند الجبيرة في المكان إن أمكن.</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ثبت الجبيرة أعلى وأسفل مكان الإصابة بشاش.</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لاحظ الدورة الدموية والإحساس أسفل مكان الإصابة مرة أخرى.</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وفي حالة ظهور لون غير طبيعي (أزرق) أو شعور ببرودة أسفل مكان الإصابة فلابد من تخفيف الرباط.</a:t>
            </a:r>
            <a:endParaRPr lang="en-US" sz="2400" dirty="0">
              <a:effectLst/>
              <a:latin typeface="Tahoma" panose="020B0604030504040204" pitchFamily="34" charset="0"/>
              <a:ea typeface="Trebuchet MS" panose="020B0603020202020204" pitchFamily="34" charset="0"/>
            </a:endParaRPr>
          </a:p>
          <a:p>
            <a:pPr marL="914400" algn="r" rtl="1">
              <a:lnSpc>
                <a:spcPct val="130000"/>
              </a:lnSpc>
              <a:spcAft>
                <a:spcPts val="600"/>
              </a:spcAft>
            </a:pPr>
            <a:r>
              <a:rPr lang="ar-SA" sz="2400" dirty="0">
                <a:effectLst/>
                <a:latin typeface="Geeza Pro"/>
                <a:ea typeface="Trebuchet MS" panose="020B0603020202020204" pitchFamily="34" charset="0"/>
              </a:rPr>
              <a:t> </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25666585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44</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30000"/>
              </a:lnSpc>
              <a:spcAft>
                <a:spcPts val="600"/>
              </a:spcAft>
            </a:pPr>
            <a:r>
              <a:rPr lang="ar-SA" sz="3200" b="1" dirty="0">
                <a:solidFill>
                  <a:schemeClr val="bg1"/>
                </a:solidFill>
                <a:effectLst/>
                <a:latin typeface="Tahoma" panose="020B0604030504040204" pitchFamily="34" charset="0"/>
                <a:ea typeface="Trebuchet MS" panose="020B0603020202020204" pitchFamily="34" charset="0"/>
              </a:rPr>
              <a:t>إصابات العظام والعضلات</a:t>
            </a:r>
            <a:endParaRPr lang="en-US" sz="3200" dirty="0">
              <a:solidFill>
                <a:schemeClr val="bg1"/>
              </a:solidFill>
              <a:effectLst/>
              <a:latin typeface="Tahoma" panose="020B0604030504040204" pitchFamily="34" charset="0"/>
              <a:ea typeface="Trebuchet MS" panose="020B060302020202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155736"/>
          </a:xfrm>
          <a:prstGeom prst="rect">
            <a:avLst/>
          </a:prstGeom>
          <a:noFill/>
        </p:spPr>
        <p:txBody>
          <a:bodyPr wrap="square">
            <a:spAutoFit/>
          </a:bodyPr>
          <a:lstStyle/>
          <a:p>
            <a:pPr lvl="0" algn="r" rtl="1">
              <a:lnSpc>
                <a:spcPct val="130000"/>
              </a:lnSpc>
              <a:spcAft>
                <a:spcPts val="600"/>
              </a:spcAft>
            </a:pPr>
            <a:r>
              <a:rPr lang="ar-SA" sz="2800" b="1" dirty="0">
                <a:solidFill>
                  <a:srgbClr val="FF0000"/>
                </a:solidFill>
                <a:effectLst/>
                <a:latin typeface="Geeza Pro"/>
                <a:ea typeface="Trebuchet MS" panose="020B0603020202020204" pitchFamily="34" charset="0"/>
              </a:rPr>
              <a:t>عند وضع الجبائر يجب مراعاة الآتي:</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latin typeface="Geeza Pro"/>
                <a:ea typeface="Trebuchet MS" panose="020B0603020202020204" pitchFamily="34" charset="0"/>
              </a:rPr>
              <a:t>لابد</a:t>
            </a:r>
            <a:r>
              <a:rPr lang="ar-SA" sz="2400" dirty="0">
                <a:effectLst/>
                <a:latin typeface="Geeza Pro"/>
                <a:ea typeface="Trebuchet MS" panose="020B0603020202020204" pitchFamily="34" charset="0"/>
              </a:rPr>
              <a:t> أن تكون الجبيرة طويلة لتمتد عبر المفاصل أسفل وأعلى العظمة التي يشتبه في وجود كسر بها ، استخدم فاصل لين بين الجبيرة والجلد</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latin typeface="Geeza Pro"/>
                <a:ea typeface="Trebuchet MS" panose="020B0603020202020204" pitchFamily="34" charset="0"/>
              </a:rPr>
              <a:t>ي</a:t>
            </a:r>
            <a:r>
              <a:rPr lang="ar-SA" sz="2400" dirty="0">
                <a:effectLst/>
                <a:latin typeface="Geeza Pro"/>
                <a:ea typeface="Trebuchet MS" panose="020B0603020202020204" pitchFamily="34" charset="0"/>
              </a:rPr>
              <a:t>جب مراعاة أن الجبيرة لا تضغط على الأوعية الدموية، وفي حالة كسر الذراع ، افحص الأصابع لملاحظة ظهور تغيير في لون الجلد، وإذا شعر المصاب بتنميل </a:t>
            </a:r>
            <a:r>
              <a:rPr lang="ar-SA" sz="2400" dirty="0">
                <a:latin typeface="Geeza Pro"/>
                <a:ea typeface="Trebuchet MS" panose="020B0603020202020204" pitchFamily="34" charset="0"/>
              </a:rPr>
              <a:t>أ</a:t>
            </a:r>
            <a:r>
              <a:rPr lang="ar-SA" sz="2400" dirty="0">
                <a:effectLst/>
                <a:latin typeface="Geeza Pro"/>
                <a:ea typeface="Trebuchet MS" panose="020B0603020202020204" pitchFamily="34" charset="0"/>
              </a:rPr>
              <a:t>و صعوبة في حركة الأصابع فلابد من تخفيف الرباط فورا لمنع حدوث أي ضرر.</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2057087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45</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Geeza Pro"/>
                <a:ea typeface="Trebuchet MS" panose="020B0603020202020204" pitchFamily="34" charset="0"/>
                <a:cs typeface="Times New Roman" panose="02020603050405020304" pitchFamily="18" charset="0"/>
              </a:rPr>
              <a:t>التشنج والأغماء</a:t>
            </a:r>
            <a:endParaRPr lang="en-US" sz="3200" dirty="0">
              <a:solidFill>
                <a:schemeClr val="bg1"/>
              </a:solidFill>
              <a:effectLst/>
              <a:latin typeface="Tahoma" panose="020B0604030504040204" pitchFamily="34" charset="0"/>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508927"/>
          </a:xfrm>
          <a:prstGeom prst="rect">
            <a:avLst/>
          </a:prstGeom>
          <a:noFill/>
        </p:spPr>
        <p:txBody>
          <a:bodyPr wrap="square">
            <a:spAutoFit/>
          </a:bodyPr>
          <a:lstStyle/>
          <a:p>
            <a:pPr lvl="0" algn="r" rtl="1">
              <a:spcAft>
                <a:spcPts val="600"/>
              </a:spcAft>
            </a:pPr>
            <a:r>
              <a:rPr lang="ar-SA" sz="2800" b="1" dirty="0">
                <a:solidFill>
                  <a:srgbClr val="FF0000"/>
                </a:solidFill>
                <a:effectLst/>
                <a:latin typeface="Geeza Pro"/>
                <a:ea typeface="Trebuchet MS" panose="020B0603020202020204" pitchFamily="34" charset="0"/>
              </a:rPr>
              <a:t>تعريف التشنج:</a:t>
            </a:r>
            <a:endParaRPr lang="en-US" sz="2800" dirty="0">
              <a:solidFill>
                <a:srgbClr val="FF0000"/>
              </a:solidFill>
              <a:effectLst/>
              <a:latin typeface="Tahoma" panose="020B0604030504040204" pitchFamily="34" charset="0"/>
              <a:ea typeface="Trebuchet MS" panose="020B0603020202020204" pitchFamily="34" charset="0"/>
            </a:endParaRPr>
          </a:p>
          <a:p>
            <a:pPr algn="r" rtl="1">
              <a:spcAft>
                <a:spcPts val="600"/>
              </a:spcAft>
            </a:pPr>
            <a:r>
              <a:rPr lang="ar-SA" sz="2400" dirty="0">
                <a:effectLst/>
                <a:latin typeface="Geeza Pro"/>
                <a:ea typeface="Trebuchet MS" panose="020B0603020202020204" pitchFamily="34" charset="0"/>
              </a:rPr>
              <a:t>تصلب أو توتر في جميع عضلات الجسم أو جزء منها، وتكون مصاحبة لفقدان الوعي نادرًا ما يكون المصاب واعياً</a:t>
            </a:r>
            <a:r>
              <a:rPr lang="ar-SA" sz="2400" b="1" dirty="0">
                <a:effectLst/>
                <a:latin typeface="Geeza Pro"/>
                <a:ea typeface="Trebuchet MS" panose="020B0603020202020204" pitchFamily="34" charset="0"/>
              </a:rPr>
              <a:t>.</a:t>
            </a:r>
            <a:endParaRPr lang="en-US" sz="2400" dirty="0">
              <a:effectLst/>
              <a:latin typeface="Tahoma" panose="020B0604030504040204" pitchFamily="34" charset="0"/>
              <a:ea typeface="Trebuchet MS" panose="020B0603020202020204" pitchFamily="34" charset="0"/>
            </a:endParaRPr>
          </a:p>
          <a:p>
            <a:pPr lvl="0" algn="r" rtl="1">
              <a:spcAft>
                <a:spcPts val="600"/>
              </a:spcAft>
            </a:pPr>
            <a:r>
              <a:rPr lang="ar-SA" sz="2800" b="1" dirty="0">
                <a:solidFill>
                  <a:srgbClr val="FF0000"/>
                </a:solidFill>
                <a:effectLst/>
                <a:latin typeface="Geeza Pro"/>
                <a:ea typeface="Trebuchet MS" panose="020B0603020202020204" pitchFamily="34" charset="0"/>
              </a:rPr>
              <a:t>علامات وأعراض التشنج:</a:t>
            </a:r>
            <a:endParaRPr lang="en-US" sz="2800" dirty="0">
              <a:solidFill>
                <a:srgbClr val="FF0000"/>
              </a:solidFill>
              <a:effectLst/>
              <a:latin typeface="Tahoma" panose="020B0604030504040204" pitchFamily="34" charset="0"/>
              <a:ea typeface="Trebuchet MS" panose="020B0603020202020204" pitchFamily="34" charset="0"/>
            </a:endParaRPr>
          </a:p>
          <a:p>
            <a:pPr algn="r" rtl="1">
              <a:spcAft>
                <a:spcPts val="600"/>
              </a:spcAft>
            </a:pPr>
            <a:r>
              <a:rPr lang="ar-SA" sz="2400" dirty="0">
                <a:effectLst/>
                <a:latin typeface="Geeza Pro"/>
                <a:ea typeface="Trebuchet MS" panose="020B0603020202020204" pitchFamily="34" charset="0"/>
              </a:rPr>
              <a:t>فجأة يسقط المريض مغشيا عليه وتتصلب العضلات، وذلك عدة ثوان إلى نصف دقيقة يحدث بعدها ارتعاش بنفس العضلات، وأثناء فترة التصلب قد يتوقف تنفس المصاب ويعض لسانه وينزف مع خروج اللعاب من الفم وقد يفقد السيطرة على البول والبراز.</a:t>
            </a:r>
            <a:endParaRPr lang="en-US" sz="2400" dirty="0">
              <a:effectLst/>
              <a:latin typeface="Tahoma" panose="020B0604030504040204" pitchFamily="34" charset="0"/>
              <a:ea typeface="Trebuchet MS" panose="020B0603020202020204" pitchFamily="34" charset="0"/>
            </a:endParaRPr>
          </a:p>
          <a:p>
            <a:pPr lvl="0" algn="r" rtl="1">
              <a:spcAft>
                <a:spcPts val="600"/>
              </a:spcAft>
            </a:pPr>
            <a:r>
              <a:rPr lang="ar-SA" sz="2800" b="1" dirty="0">
                <a:solidFill>
                  <a:srgbClr val="FF0000"/>
                </a:solidFill>
                <a:effectLst/>
                <a:latin typeface="Geeza Pro"/>
                <a:ea typeface="Trebuchet MS" panose="020B0603020202020204" pitchFamily="34" charset="0"/>
              </a:rPr>
              <a:t>أسباب التشنج:</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spcAft>
                <a:spcPts val="600"/>
              </a:spcAft>
              <a:buFont typeface="Wingdings" panose="05000000000000000000" pitchFamily="2" charset="2"/>
              <a:buChar char=""/>
            </a:pPr>
            <a:r>
              <a:rPr lang="ar-SA" sz="2400" dirty="0">
                <a:effectLst/>
                <a:latin typeface="Geeza Pro"/>
                <a:ea typeface="Trebuchet MS" panose="020B0603020202020204" pitchFamily="34" charset="0"/>
              </a:rPr>
              <a:t>الأطفال تحت سن 5 سنوات نتيجة ارتفاع شديد في درجة الحرارة.</a:t>
            </a:r>
            <a:endParaRPr lang="en-US" sz="2400" dirty="0">
              <a:effectLst/>
              <a:latin typeface="Tahoma" panose="020B0604030504040204" pitchFamily="34" charset="0"/>
              <a:ea typeface="Trebuchet MS" panose="020B0603020202020204" pitchFamily="34" charset="0"/>
            </a:endParaRPr>
          </a:p>
          <a:p>
            <a:pPr marL="342900" lvl="0" indent="-342900" algn="r" rtl="1">
              <a:spcAft>
                <a:spcPts val="600"/>
              </a:spcAft>
              <a:buFont typeface="Wingdings" panose="05000000000000000000" pitchFamily="2" charset="2"/>
              <a:buChar char=""/>
            </a:pPr>
            <a:r>
              <a:rPr lang="ar-SA" sz="2400" dirty="0">
                <a:effectLst/>
                <a:latin typeface="Geeza Pro"/>
                <a:ea typeface="Trebuchet MS" panose="020B0603020202020204" pitchFamily="34" charset="0"/>
              </a:rPr>
              <a:t>مرض الصرع.</a:t>
            </a:r>
            <a:endParaRPr lang="en-US" sz="2400" dirty="0">
              <a:effectLst/>
              <a:latin typeface="Tahoma" panose="020B0604030504040204" pitchFamily="34" charset="0"/>
              <a:ea typeface="Trebuchet MS" panose="020B0603020202020204" pitchFamily="34" charset="0"/>
            </a:endParaRPr>
          </a:p>
          <a:p>
            <a:pPr marL="342900" lvl="0" indent="-342900" algn="r" rtl="1">
              <a:spcAft>
                <a:spcPts val="600"/>
              </a:spcAft>
              <a:buFont typeface="Wingdings" panose="05000000000000000000" pitchFamily="2" charset="2"/>
              <a:buChar char=""/>
            </a:pPr>
            <a:r>
              <a:rPr lang="ar-SA" sz="2400" dirty="0">
                <a:effectLst/>
                <a:latin typeface="Geeza Pro"/>
                <a:ea typeface="Trebuchet MS" panose="020B0603020202020204" pitchFamily="34" charset="0"/>
              </a:rPr>
              <a:t>أسباب مرضية أخرى </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5461706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46</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Geeza Pro"/>
                <a:ea typeface="Trebuchet MS" panose="020B0603020202020204" pitchFamily="34" charset="0"/>
                <a:cs typeface="Times New Roman" panose="02020603050405020304" pitchFamily="18" charset="0"/>
              </a:rPr>
              <a:t>التشنج والأغماء</a:t>
            </a:r>
            <a:endParaRPr lang="en-US" sz="3200" dirty="0">
              <a:solidFill>
                <a:schemeClr val="bg1"/>
              </a:solidFill>
              <a:effectLst/>
              <a:latin typeface="Tahoma" panose="020B0604030504040204" pitchFamily="34" charset="0"/>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3945311"/>
          </a:xfrm>
          <a:prstGeom prst="rect">
            <a:avLst/>
          </a:prstGeom>
          <a:noFill/>
        </p:spPr>
        <p:txBody>
          <a:bodyPr wrap="square">
            <a:spAutoFit/>
          </a:bodyPr>
          <a:lstStyle/>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الإسعافات الأولية للتشنج:</a:t>
            </a:r>
            <a:endParaRPr lang="en-US" sz="2800" dirty="0">
              <a:solidFill>
                <a:srgbClr val="FF0000"/>
              </a:solidFill>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قم بحماية المصاب من أن يؤذي نفسه، وذلك بتأمين المكان وإبعاد مصادر الخطر عنه.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ضع المصاب على الأرض مستلقيا على ظهره.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اجعل المصاب في وضعية الإفاقة وقم بإزاحة ملابسه عن عنقه في حال كانت تسبب ضغط عليه.</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انتظر عدة دقائق حتى تنتهي التشنجات.</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لا تحاول ان توقف التشنجات.</a:t>
            </a:r>
            <a:endParaRPr lang="en-US" sz="2400" dirty="0">
              <a:effectLst/>
              <a:latin typeface="Tahoma" panose="020B0604030504040204" pitchFamily="34" charset="0"/>
              <a:ea typeface="Trebuchet MS" panose="020B0603020202020204" pitchFamily="34" charset="0"/>
            </a:endParaRPr>
          </a:p>
          <a:p>
            <a:pPr marL="342900" lvl="0" indent="-342900" algn="r" rtl="1">
              <a:lnSpc>
                <a:spcPct val="130000"/>
              </a:lnSpc>
              <a:spcAft>
                <a:spcPts val="600"/>
              </a:spcAft>
              <a:buFont typeface="Symbol" panose="05050102010706020507" pitchFamily="18" charset="2"/>
              <a:buChar char=""/>
            </a:pPr>
            <a:r>
              <a:rPr lang="ar-SA" sz="2400" dirty="0">
                <a:effectLst/>
                <a:latin typeface="Geeza Pro"/>
                <a:ea typeface="Trebuchet MS" panose="020B0603020202020204" pitchFamily="34" charset="0"/>
              </a:rPr>
              <a:t>لا تعط شيء بالفم.</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8150236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47</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Geeza Pro"/>
                <a:ea typeface="Trebuchet MS" panose="020B0603020202020204" pitchFamily="34" charset="0"/>
                <a:cs typeface="Times New Roman" panose="02020603050405020304" pitchFamily="18" charset="0"/>
              </a:rPr>
              <a:t>التشنج والأغماء</a:t>
            </a:r>
            <a:endParaRPr lang="en-US" sz="3200" dirty="0">
              <a:solidFill>
                <a:schemeClr val="bg1"/>
              </a:solidFill>
              <a:effectLst/>
              <a:latin typeface="Tahoma" panose="020B0604030504040204" pitchFamily="34" charset="0"/>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4906984"/>
          </a:xfrm>
          <a:prstGeom prst="rect">
            <a:avLst/>
          </a:prstGeom>
          <a:noFill/>
        </p:spPr>
        <p:txBody>
          <a:bodyPr wrap="square">
            <a:spAutoFit/>
          </a:bodyPr>
          <a:lstStyle/>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تعريف الإغماء :</a:t>
            </a:r>
            <a:r>
              <a:rPr lang="ar-SA" sz="2800" dirty="0">
                <a:solidFill>
                  <a:srgbClr val="FF0000"/>
                </a:solidFill>
                <a:effectLst/>
                <a:latin typeface="Geeza Pro"/>
                <a:ea typeface="Trebuchet MS" panose="020B0603020202020204" pitchFamily="34" charset="0"/>
              </a:rPr>
              <a:t> </a:t>
            </a:r>
            <a:r>
              <a:rPr lang="ar-SA" sz="2400" dirty="0">
                <a:effectLst/>
                <a:latin typeface="Geeza Pro"/>
                <a:ea typeface="Trebuchet MS" panose="020B0603020202020204" pitchFamily="34" charset="0"/>
              </a:rPr>
              <a:t>هو فقد الشخص لوعيه تماما بصفة مؤقتة لمدة دقائق نتيجة نقص إمداد خلايا المخ بكمية الدم اللازمة لعمله. في معظم الحالات يفقد الشخص وعيه لفترة قصيرة، ويستعيده ثانيًا بمجرد سقوطه على الأرض، وذلك لاندفاع الدم من الأطراف إلى المخ. وفي حالات أخرى يفقد الشخص وعيه تماما، ويكون كالنائم نوما عميقا، ولا تستطيع إفاقته بالهز أو القرص، في هذه الحالة إما أن يستعيد وعيه، وإما أن يدخل في غيبوبة تامة </a:t>
            </a:r>
            <a:endParaRPr lang="en-US" sz="2400" dirty="0">
              <a:effectLst/>
              <a:latin typeface="Tahoma" panose="020B0604030504040204" pitchFamily="34" charset="0"/>
              <a:ea typeface="Trebuchet MS" panose="020B0603020202020204" pitchFamily="34" charset="0"/>
            </a:endParaRPr>
          </a:p>
          <a:p>
            <a:pPr marL="228600" algn="r" rtl="1">
              <a:lnSpc>
                <a:spcPct val="130000"/>
              </a:lnSpc>
              <a:spcAft>
                <a:spcPts val="600"/>
              </a:spcAft>
            </a:pPr>
            <a:r>
              <a:rPr lang="ar-SA" sz="2400" dirty="0">
                <a:solidFill>
                  <a:srgbClr val="13405D"/>
                </a:solidFill>
                <a:effectLst/>
                <a:latin typeface="Geeza Pro"/>
                <a:ea typeface="Trebuchet MS" panose="020B0603020202020204" pitchFamily="34" charset="0"/>
              </a:rPr>
              <a:t> </a:t>
            </a:r>
            <a:endParaRPr lang="en-US" sz="2400" dirty="0">
              <a:solidFill>
                <a:srgbClr val="5A5A5A"/>
              </a:solidFill>
              <a:effectLst/>
              <a:latin typeface="Tahoma" panose="020B0604030504040204" pitchFamily="34" charset="0"/>
              <a:ea typeface="Trebuchet MS" panose="020B0603020202020204" pitchFamily="34" charset="0"/>
            </a:endParaRPr>
          </a:p>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علامات وأعراض الإغماء:</a:t>
            </a:r>
            <a:endParaRPr lang="en-US" sz="2800" dirty="0">
              <a:solidFill>
                <a:srgbClr val="FF0000"/>
              </a:solidFill>
              <a:effectLst/>
              <a:latin typeface="Tahoma" panose="020B0604030504040204" pitchFamily="34" charset="0"/>
              <a:ea typeface="Trebuchet MS" panose="020B0603020202020204" pitchFamily="34" charset="0"/>
            </a:endParaRPr>
          </a:p>
          <a:p>
            <a:pPr lvl="0" algn="r" rtl="1">
              <a:lnSpc>
                <a:spcPct val="130000"/>
              </a:lnSpc>
              <a:spcAft>
                <a:spcPts val="600"/>
              </a:spcAft>
            </a:pPr>
            <a:r>
              <a:rPr lang="ar-SA" sz="2400" dirty="0">
                <a:effectLst/>
                <a:latin typeface="Geeza Pro"/>
                <a:ea typeface="Trebuchet MS" panose="020B0603020202020204" pitchFamily="34" charset="0"/>
              </a:rPr>
              <a:t>شحوب في لون الوجه مع عرق غزير وبرودة الأطراف.</a:t>
            </a:r>
            <a:endParaRPr lang="en-US" sz="2400" dirty="0">
              <a:effectLst/>
              <a:latin typeface="Tahoma" panose="020B0604030504040204" pitchFamily="34" charset="0"/>
              <a:ea typeface="Trebuchet MS" panose="020B0603020202020204" pitchFamily="34" charset="0"/>
            </a:endParaRPr>
          </a:p>
          <a:p>
            <a:pPr lvl="0" algn="r" rtl="1">
              <a:lnSpc>
                <a:spcPct val="130000"/>
              </a:lnSpc>
              <a:spcAft>
                <a:spcPts val="600"/>
              </a:spcAft>
            </a:pPr>
            <a:r>
              <a:rPr lang="ar-SA" sz="2400" dirty="0">
                <a:effectLst/>
                <a:latin typeface="Geeza Pro"/>
                <a:ea typeface="Trebuchet MS" panose="020B0603020202020204" pitchFamily="34" charset="0"/>
              </a:rPr>
              <a:t>هبوط عام أو دوار مع صعوبة في التركيز وزغللة.</a:t>
            </a:r>
            <a:endParaRPr lang="en-US" sz="2400" dirty="0">
              <a:effectLst/>
              <a:latin typeface="Tahoma" panose="020B0604030504040204" pitchFamily="34" charset="0"/>
              <a:ea typeface="Trebuchet MS" panose="020B0603020202020204" pitchFamily="34" charset="0"/>
            </a:endParaRPr>
          </a:p>
          <a:p>
            <a:pPr lvl="0" algn="r" rtl="1">
              <a:lnSpc>
                <a:spcPct val="130000"/>
              </a:lnSpc>
              <a:spcAft>
                <a:spcPts val="600"/>
              </a:spcAft>
            </a:pPr>
            <a:r>
              <a:rPr lang="ar-SA" sz="2400" dirty="0">
                <a:effectLst/>
                <a:latin typeface="Geeza Pro"/>
                <a:ea typeface="Trebuchet MS" panose="020B0603020202020204" pitchFamily="34" charset="0"/>
              </a:rPr>
              <a:t>غثيان مع الإحساس بفقدان الوعي.</a:t>
            </a:r>
            <a:endParaRPr lang="en-US" sz="2400" dirty="0">
              <a:effectLst/>
              <a:latin typeface="Tahoma" panose="020B0604030504040204" pitchFamily="34" charset="0"/>
              <a:ea typeface="Trebuchet MS" panose="020B0603020202020204" pitchFamily="34" charset="0"/>
            </a:endParaRPr>
          </a:p>
        </p:txBody>
      </p:sp>
    </p:spTree>
    <p:extLst>
      <p:ext uri="{BB962C8B-B14F-4D97-AF65-F5344CB8AC3E}">
        <p14:creationId xmlns:p14="http://schemas.microsoft.com/office/powerpoint/2010/main" val="30998730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مربع نص 14"/>
          <p:cNvSpPr txBox="1"/>
          <p:nvPr/>
        </p:nvSpPr>
        <p:spPr>
          <a:xfrm>
            <a:off x="381000" y="6396604"/>
            <a:ext cx="870857" cy="369332"/>
          </a:xfrm>
          <a:prstGeom prst="rect">
            <a:avLst/>
          </a:prstGeom>
          <a:noFill/>
        </p:spPr>
        <p:txBody>
          <a:bodyPr wrap="square" rtlCol="1">
            <a:spAutoFit/>
          </a:bodyPr>
          <a:lstStyle/>
          <a:p>
            <a:r>
              <a:rPr lang="ar-SA" dirty="0">
                <a:ln w="22225">
                  <a:solidFill>
                    <a:srgbClr val="DA9A29"/>
                  </a:solidFill>
                  <a:prstDash val="solid"/>
                </a:ln>
                <a:solidFill>
                  <a:srgbClr val="DA9A29"/>
                </a:solidFill>
                <a:latin typeface="+mj-lt"/>
              </a:rPr>
              <a:t>48</a:t>
            </a:r>
          </a:p>
        </p:txBody>
      </p:sp>
      <p:sp>
        <p:nvSpPr>
          <p:cNvPr id="2" name="مربع نص 1">
            <a:extLst>
              <a:ext uri="{FF2B5EF4-FFF2-40B4-BE49-F238E27FC236}">
                <a16:creationId xmlns:a16="http://schemas.microsoft.com/office/drawing/2014/main" id="{3613AAD9-5FF5-2040-A789-534462085AA6}"/>
              </a:ext>
            </a:extLst>
          </p:cNvPr>
          <p:cNvSpPr txBox="1"/>
          <p:nvPr/>
        </p:nvSpPr>
        <p:spPr>
          <a:xfrm>
            <a:off x="11827239" y="-2113613"/>
            <a:ext cx="184731" cy="369332"/>
          </a:xfrm>
          <a:prstGeom prst="rect">
            <a:avLst/>
          </a:prstGeom>
          <a:noFill/>
        </p:spPr>
        <p:txBody>
          <a:bodyPr wrap="none" rtlCol="1">
            <a:spAutoFit/>
          </a:bodyPr>
          <a:lstStyle/>
          <a:p>
            <a:pPr marL="0" algn="r" defTabSz="914400" rtl="1" eaLnBrk="1" latinLnBrk="0" hangingPunct="1"/>
            <a:endParaRPr lang="ar-SA" dirty="0"/>
          </a:p>
        </p:txBody>
      </p:sp>
      <p:sp>
        <p:nvSpPr>
          <p:cNvPr id="3" name="مربع نص 2">
            <a:extLst>
              <a:ext uri="{FF2B5EF4-FFF2-40B4-BE49-F238E27FC236}">
                <a16:creationId xmlns:a16="http://schemas.microsoft.com/office/drawing/2014/main" id="{9441FB6A-50B9-077F-6F3C-F3519756214B}"/>
              </a:ext>
            </a:extLst>
          </p:cNvPr>
          <p:cNvSpPr txBox="1"/>
          <p:nvPr/>
        </p:nvSpPr>
        <p:spPr>
          <a:xfrm>
            <a:off x="974144" y="6396604"/>
            <a:ext cx="2542811" cy="369332"/>
          </a:xfrm>
          <a:prstGeom prst="rect">
            <a:avLst/>
          </a:prstGeom>
          <a:noFill/>
        </p:spPr>
        <p:txBody>
          <a:bodyPr wrap="square" rtlCol="1">
            <a:spAutoFit/>
          </a:bodyPr>
          <a:lstStyle/>
          <a:p>
            <a:pPr marL="0" algn="r" defTabSz="914400" rtl="1" eaLnBrk="1" latinLnBrk="0" hangingPunct="1"/>
            <a:r>
              <a:rPr lang="ar-SA" dirty="0"/>
              <a:t>إدارة التطوع بمحافظة الطائف </a:t>
            </a:r>
          </a:p>
        </p:txBody>
      </p:sp>
      <p:sp>
        <p:nvSpPr>
          <p:cNvPr id="5" name="مستطيل 4">
            <a:extLst>
              <a:ext uri="{FF2B5EF4-FFF2-40B4-BE49-F238E27FC236}">
                <a16:creationId xmlns:a16="http://schemas.microsoft.com/office/drawing/2014/main" id="{6D347CDE-4996-ED14-9511-2F40FDF180C1}"/>
              </a:ext>
            </a:extLst>
          </p:cNvPr>
          <p:cNvSpPr/>
          <p:nvPr/>
        </p:nvSpPr>
        <p:spPr>
          <a:xfrm>
            <a:off x="8204201" y="255828"/>
            <a:ext cx="3807770" cy="574109"/>
          </a:xfrm>
          <a:prstGeom prst="rect">
            <a:avLst/>
          </a:prstGeom>
          <a:solidFill>
            <a:srgbClr val="FF0000"/>
          </a:solidFill>
          <a:ln w="1905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30000"/>
              </a:lnSpc>
              <a:spcAft>
                <a:spcPts val="600"/>
              </a:spcAft>
            </a:pPr>
            <a:r>
              <a:rPr lang="ar-SA" sz="3200" b="1" dirty="0">
                <a:solidFill>
                  <a:schemeClr val="bg1"/>
                </a:solidFill>
                <a:effectLst/>
                <a:latin typeface="Geeza Pro"/>
                <a:ea typeface="Trebuchet MS" panose="020B0603020202020204" pitchFamily="34" charset="0"/>
                <a:cs typeface="Times New Roman" panose="02020603050405020304" pitchFamily="18" charset="0"/>
              </a:rPr>
              <a:t>التشنج والأغماء</a:t>
            </a:r>
            <a:endParaRPr lang="en-US" sz="3200" dirty="0">
              <a:solidFill>
                <a:schemeClr val="bg1"/>
              </a:solidFill>
              <a:effectLst/>
              <a:latin typeface="Tahoma" panose="020B0604030504040204" pitchFamily="34" charset="0"/>
              <a:ea typeface="Trebuchet MS" panose="020B0603020202020204" pitchFamily="34" charset="0"/>
              <a:cs typeface="Tahoma" panose="020B0604030504040204" pitchFamily="34" charset="0"/>
            </a:endParaRPr>
          </a:p>
        </p:txBody>
      </p:sp>
      <p:sp>
        <p:nvSpPr>
          <p:cNvPr id="6" name="مربع نص 5">
            <a:extLst>
              <a:ext uri="{FF2B5EF4-FFF2-40B4-BE49-F238E27FC236}">
                <a16:creationId xmlns:a16="http://schemas.microsoft.com/office/drawing/2014/main" id="{082C9D2E-4855-B4AB-C8C6-289F8957B1B2}"/>
              </a:ext>
            </a:extLst>
          </p:cNvPr>
          <p:cNvSpPr txBox="1"/>
          <p:nvPr/>
        </p:nvSpPr>
        <p:spPr>
          <a:xfrm>
            <a:off x="1" y="928720"/>
            <a:ext cx="12191999" cy="5059077"/>
          </a:xfrm>
          <a:prstGeom prst="rect">
            <a:avLst/>
          </a:prstGeom>
          <a:noFill/>
        </p:spPr>
        <p:txBody>
          <a:bodyPr wrap="square">
            <a:spAutoFit/>
          </a:bodyPr>
          <a:lstStyle/>
          <a:p>
            <a:pPr lvl="0" algn="r" rtl="1">
              <a:lnSpc>
                <a:spcPct val="130000"/>
              </a:lnSpc>
              <a:spcAft>
                <a:spcPts val="600"/>
              </a:spcAft>
              <a:buClr>
                <a:srgbClr val="000000"/>
              </a:buClr>
            </a:pPr>
            <a:r>
              <a:rPr lang="ar-SA" sz="2800" b="1" dirty="0">
                <a:solidFill>
                  <a:srgbClr val="FF0000"/>
                </a:solidFill>
                <a:effectLst/>
                <a:latin typeface="Geeza Pro"/>
                <a:ea typeface="Trebuchet MS" panose="020B0603020202020204" pitchFamily="34" charset="0"/>
              </a:rPr>
              <a:t>الإسعافات الأولية للإغماء:</a:t>
            </a:r>
            <a:r>
              <a:rPr lang="ar-SA" sz="2800" dirty="0">
                <a:solidFill>
                  <a:srgbClr val="FF0000"/>
                </a:solidFill>
                <a:effectLst/>
                <a:latin typeface="Geeza Pro"/>
                <a:ea typeface="Trebuchet MS" panose="020B0603020202020204" pitchFamily="34" charset="0"/>
              </a:rPr>
              <a:t> </a:t>
            </a:r>
            <a:endParaRPr lang="ar-SA" sz="2800" dirty="0">
              <a:latin typeface="Geeza Pro"/>
              <a:ea typeface="Trebuchet MS" panose="020B0603020202020204" pitchFamily="34" charset="0"/>
            </a:endParaRPr>
          </a:p>
          <a:p>
            <a:pPr lvl="0" algn="r" rtl="1">
              <a:lnSpc>
                <a:spcPct val="130000"/>
              </a:lnSpc>
              <a:spcAft>
                <a:spcPts val="600"/>
              </a:spcAft>
              <a:buClr>
                <a:srgbClr val="000000"/>
              </a:buClr>
            </a:pPr>
            <a:r>
              <a:rPr lang="ar-SA" sz="2400" b="1" dirty="0">
                <a:solidFill>
                  <a:srgbClr val="C00000"/>
                </a:solidFill>
                <a:effectLst/>
                <a:latin typeface="Geeza Pro"/>
                <a:ea typeface="Trebuchet MS" panose="020B0603020202020204" pitchFamily="34" charset="0"/>
              </a:rPr>
              <a:t>إذا شعر الشخص </a:t>
            </a:r>
            <a:r>
              <a:rPr lang="ar-SA" sz="2400" b="1" dirty="0">
                <a:solidFill>
                  <a:srgbClr val="C00000"/>
                </a:solidFill>
                <a:latin typeface="Geeza Pro"/>
                <a:ea typeface="Trebuchet MS" panose="020B0603020202020204" pitchFamily="34" charset="0"/>
              </a:rPr>
              <a:t>ب</a:t>
            </a:r>
            <a:r>
              <a:rPr lang="ar-SA" sz="2400" b="1" dirty="0">
                <a:solidFill>
                  <a:srgbClr val="C00000"/>
                </a:solidFill>
                <a:effectLst/>
                <a:latin typeface="Geeza Pro"/>
                <a:ea typeface="Trebuchet MS" panose="020B0603020202020204" pitchFamily="34" charset="0"/>
              </a:rPr>
              <a:t>أنه سيغمى عليه</a:t>
            </a:r>
            <a:r>
              <a:rPr lang="ar-SA" sz="2400" b="1" dirty="0">
                <a:solidFill>
                  <a:srgbClr val="C00000"/>
                </a:solidFill>
                <a:latin typeface="Geeza Pro"/>
                <a:ea typeface="Trebuchet MS" panose="020B0603020202020204" pitchFamily="34" charset="0"/>
              </a:rPr>
              <a:t>، قم بعمل الآتي:</a:t>
            </a:r>
          </a:p>
          <a:p>
            <a:pPr marL="342900" lvl="0" indent="-342900" algn="r" rtl="1">
              <a:lnSpc>
                <a:spcPct val="130000"/>
              </a:lnSpc>
              <a:spcAft>
                <a:spcPts val="600"/>
              </a:spcAft>
              <a:buClr>
                <a:srgbClr val="000000"/>
              </a:buClr>
              <a:buFont typeface="Arial" panose="020B0604020202020204" pitchFamily="34" charset="0"/>
              <a:buChar char="•"/>
            </a:pPr>
            <a:r>
              <a:rPr lang="ar-SA" sz="2400" dirty="0">
                <a:effectLst/>
                <a:latin typeface="Geeza Pro"/>
                <a:ea typeface="Trebuchet MS" panose="020B0603020202020204" pitchFamily="34" charset="0"/>
              </a:rPr>
              <a:t>ساعد الشخص المصاب أن يجلس ويميل إلى الأمام ورأس</a:t>
            </a:r>
            <a:r>
              <a:rPr lang="ar-SA" sz="2400" dirty="0">
                <a:latin typeface="Geeza Pro"/>
                <a:ea typeface="Trebuchet MS" panose="020B0603020202020204" pitchFamily="34" charset="0"/>
              </a:rPr>
              <a:t>ه بين ركبتيه.</a:t>
            </a:r>
          </a:p>
          <a:p>
            <a:pPr marL="342900" lvl="0" indent="-342900" algn="r" rtl="1">
              <a:lnSpc>
                <a:spcPct val="130000"/>
              </a:lnSpc>
              <a:spcAft>
                <a:spcPts val="600"/>
              </a:spcAft>
              <a:buClr>
                <a:srgbClr val="000000"/>
              </a:buClr>
              <a:buFont typeface="Arial" panose="020B0604020202020204" pitchFamily="34" charset="0"/>
              <a:buChar char="•"/>
            </a:pPr>
            <a:r>
              <a:rPr lang="ar-SA" sz="2400" dirty="0">
                <a:effectLst/>
                <a:latin typeface="Geeza Pro"/>
                <a:ea typeface="Trebuchet MS" panose="020B0603020202020204" pitchFamily="34" charset="0"/>
              </a:rPr>
              <a:t>اط</a:t>
            </a:r>
            <a:r>
              <a:rPr lang="ar-SA" sz="2400" dirty="0">
                <a:latin typeface="Geeza Pro"/>
                <a:ea typeface="Trebuchet MS" panose="020B0603020202020204" pitchFamily="34" charset="0"/>
              </a:rPr>
              <a:t>لب من المصاب أن يأخذ نفسا عميقا ويحاول تهدئته.</a:t>
            </a:r>
          </a:p>
          <a:p>
            <a:pPr lvl="0" algn="r" rtl="1">
              <a:lnSpc>
                <a:spcPct val="130000"/>
              </a:lnSpc>
              <a:spcAft>
                <a:spcPts val="600"/>
              </a:spcAft>
              <a:buClr>
                <a:srgbClr val="000000"/>
              </a:buClr>
            </a:pPr>
            <a:r>
              <a:rPr lang="ar-SA" sz="2400" b="1" dirty="0">
                <a:solidFill>
                  <a:srgbClr val="C00000"/>
                </a:solidFill>
                <a:latin typeface="Geeza Pro"/>
                <a:ea typeface="Trebuchet MS" panose="020B0603020202020204" pitchFamily="34" charset="0"/>
              </a:rPr>
              <a:t>إذا فقد الشخص وعيه:</a:t>
            </a:r>
          </a:p>
          <a:p>
            <a:pPr marL="342900" lvl="0" indent="-342900" algn="r" rtl="1">
              <a:lnSpc>
                <a:spcPct val="130000"/>
              </a:lnSpc>
              <a:spcAft>
                <a:spcPts val="600"/>
              </a:spcAft>
              <a:buClr>
                <a:srgbClr val="000000"/>
              </a:buClr>
              <a:buFont typeface="Arial" panose="020B0604020202020204" pitchFamily="34" charset="0"/>
              <a:buChar char="•"/>
            </a:pPr>
            <a:r>
              <a:rPr lang="ar-SA" sz="2400" dirty="0">
                <a:latin typeface="Geeza Pro"/>
                <a:ea typeface="Trebuchet MS" panose="020B0603020202020204" pitchFamily="34" charset="0"/>
              </a:rPr>
              <a:t>ضع المريض على الأرض مستقيما على ظهره مع رفع ساقيه إلى الأعلى.</a:t>
            </a:r>
          </a:p>
          <a:p>
            <a:pPr marL="342900" lvl="0" indent="-342900" algn="r" rtl="1">
              <a:lnSpc>
                <a:spcPct val="130000"/>
              </a:lnSpc>
              <a:spcAft>
                <a:spcPts val="600"/>
              </a:spcAft>
              <a:buClr>
                <a:srgbClr val="000000"/>
              </a:buClr>
              <a:buFont typeface="Arial" panose="020B0604020202020204" pitchFamily="34" charset="0"/>
              <a:buChar char="•"/>
            </a:pPr>
            <a:r>
              <a:rPr lang="ar-SA" sz="2400" dirty="0">
                <a:latin typeface="Geeza Pro"/>
                <a:ea typeface="Trebuchet MS" panose="020B0603020202020204" pitchFamily="34" charset="0"/>
              </a:rPr>
              <a:t>ارخ ملابس المصاب الضيقة خاصة حول الرقبة.</a:t>
            </a:r>
          </a:p>
          <a:p>
            <a:pPr marL="342900" lvl="0" indent="-342900" algn="r" rtl="1">
              <a:lnSpc>
                <a:spcPct val="130000"/>
              </a:lnSpc>
              <a:spcAft>
                <a:spcPts val="600"/>
              </a:spcAft>
              <a:buClr>
                <a:srgbClr val="000000"/>
              </a:buClr>
              <a:buFont typeface="Arial" panose="020B0604020202020204" pitchFamily="34" charset="0"/>
              <a:buChar char="•"/>
            </a:pPr>
            <a:r>
              <a:rPr lang="ar-SA" sz="2400" dirty="0">
                <a:latin typeface="Geeza Pro"/>
                <a:ea typeface="Trebuchet MS" panose="020B0603020202020204" pitchFamily="34" charset="0"/>
              </a:rPr>
              <a:t>قم بفض أي تجمع حوله حتى تسمح بتجديد الهواء للمصاب.</a:t>
            </a:r>
          </a:p>
          <a:p>
            <a:pPr marL="342900" lvl="0" indent="-342900" algn="r" rtl="1">
              <a:lnSpc>
                <a:spcPct val="130000"/>
              </a:lnSpc>
              <a:spcAft>
                <a:spcPts val="600"/>
              </a:spcAft>
              <a:buClr>
                <a:srgbClr val="000000"/>
              </a:buClr>
              <a:buFont typeface="Arial" panose="020B0604020202020204" pitchFamily="34" charset="0"/>
              <a:buChar char="•"/>
            </a:pPr>
            <a:r>
              <a:rPr lang="ar-SA" sz="2400" dirty="0">
                <a:latin typeface="Geeza Pro"/>
                <a:ea typeface="Trebuchet MS" panose="020B0603020202020204" pitchFamily="34" charset="0"/>
              </a:rPr>
              <a:t>عندما يبدأ الشخص في استعادة وعيه، قم بشرح ما حدث له وأبحث عن جروح قد تسبب بها لنفسه وعالجها قدر الإمكان.</a:t>
            </a:r>
          </a:p>
        </p:txBody>
      </p:sp>
    </p:spTree>
    <p:extLst>
      <p:ext uri="{BB962C8B-B14F-4D97-AF65-F5344CB8AC3E}">
        <p14:creationId xmlns:p14="http://schemas.microsoft.com/office/powerpoint/2010/main" val="3787409260"/>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232</TotalTime>
  <Words>3765</Words>
  <Application>Microsoft Office PowerPoint</Application>
  <PresentationFormat>شاشة عريضة</PresentationFormat>
  <Paragraphs>460</Paragraphs>
  <Slides>48</Slides>
  <Notes>0</Notes>
  <HiddenSlides>0</HiddenSlides>
  <MMClips>0</MMClips>
  <ScaleCrop>false</ScaleCrop>
  <HeadingPairs>
    <vt:vector size="6" baseType="variant">
      <vt:variant>
        <vt:lpstr>الخطوط المستخدمة</vt:lpstr>
      </vt:variant>
      <vt:variant>
        <vt:i4>14</vt:i4>
      </vt:variant>
      <vt:variant>
        <vt:lpstr>نسق</vt:lpstr>
      </vt:variant>
      <vt:variant>
        <vt:i4>1</vt:i4>
      </vt:variant>
      <vt:variant>
        <vt:lpstr>عناوين الشرائح</vt:lpstr>
      </vt:variant>
      <vt:variant>
        <vt:i4>48</vt:i4>
      </vt:variant>
    </vt:vector>
  </HeadingPairs>
  <TitlesOfParts>
    <vt:vector size="63" baseType="lpstr">
      <vt:lpstr>Amiri</vt:lpstr>
      <vt:lpstr>Aptos</vt:lpstr>
      <vt:lpstr>Aptos Display</vt:lpstr>
      <vt:lpstr>Arial</vt:lpstr>
      <vt:lpstr>Frutiger LT Arabic 45 Light</vt:lpstr>
      <vt:lpstr>Frutiger LT Arabic 55 Roman</vt:lpstr>
      <vt:lpstr>Frutiger LT Arabic 65</vt:lpstr>
      <vt:lpstr>Geeza Pro</vt:lpstr>
      <vt:lpstr>Roboto</vt:lpstr>
      <vt:lpstr>Sakkal Majalla</vt:lpstr>
      <vt:lpstr>Symbol</vt:lpstr>
      <vt:lpstr>Tahoma</vt:lpstr>
      <vt:lpstr>Trebuchet MS</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YASIR FAISAL SAEED ALZAHRANI</dc:creator>
  <cp:lastModifiedBy>YASIR FAISAL SAEED ALZAHRANI</cp:lastModifiedBy>
  <cp:revision>9</cp:revision>
  <dcterms:created xsi:type="dcterms:W3CDTF">2024-09-13T23:26:58Z</dcterms:created>
  <dcterms:modified xsi:type="dcterms:W3CDTF">2024-09-14T04:29:43Z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7259a66-0861-43b6-bb6a-1864f8476a8a_Enabled">
    <vt:lpwstr>true</vt:lpwstr>
  </property>
  <property fmtid="{D5CDD505-2E9C-101B-9397-08002B2CF9AE}" pid="3" name="MSIP_Label_37259a66-0861-43b6-bb6a-1864f8476a8a_SetDate">
    <vt:lpwstr>2024-09-14T00:37:15Z</vt:lpwstr>
  </property>
  <property fmtid="{D5CDD505-2E9C-101B-9397-08002B2CF9AE}" pid="4" name="MSIP_Label_37259a66-0861-43b6-bb6a-1864f8476a8a_Method">
    <vt:lpwstr>Standard</vt:lpwstr>
  </property>
  <property fmtid="{D5CDD505-2E9C-101B-9397-08002B2CF9AE}" pid="5" name="MSIP_Label_37259a66-0861-43b6-bb6a-1864f8476a8a_Name">
    <vt:lpwstr>defa4170-0d19-0005-0004-bc88714345d2</vt:lpwstr>
  </property>
  <property fmtid="{D5CDD505-2E9C-101B-9397-08002B2CF9AE}" pid="6" name="MSIP_Label_37259a66-0861-43b6-bb6a-1864f8476a8a_SiteId">
    <vt:lpwstr>e26bab4b-97e6-4754-b163-60f8237e8531</vt:lpwstr>
  </property>
  <property fmtid="{D5CDD505-2E9C-101B-9397-08002B2CF9AE}" pid="7" name="MSIP_Label_37259a66-0861-43b6-bb6a-1864f8476a8a_ActionId">
    <vt:lpwstr>d5222244-92b3-49a5-8e86-2652d758fe98</vt:lpwstr>
  </property>
  <property fmtid="{D5CDD505-2E9C-101B-9397-08002B2CF9AE}" pid="8" name="MSIP_Label_37259a66-0861-43b6-bb6a-1864f8476a8a_ContentBits">
    <vt:lpwstr>0</vt:lpwstr>
  </property>
</Properties>
</file>