
<file path=[Content_Types].xml><?xml version="1.0" encoding="utf-8"?>
<Types xmlns="http://schemas.openxmlformats.org/package/2006/content-types">
  <Default Extension="fntdata" ContentType="application/x-fontdata"/>
  <Default Extension="jpeg" ContentType="image/jpeg"/>
  <Default Extension="MOV" ContentType="video/quicktime"/>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73" r:id="rId8"/>
    <p:sldId id="262" r:id="rId9"/>
    <p:sldId id="263" r:id="rId10"/>
    <p:sldId id="264" r:id="rId11"/>
    <p:sldId id="265" r:id="rId12"/>
    <p:sldId id="266" r:id="rId13"/>
    <p:sldId id="267" r:id="rId14"/>
    <p:sldId id="268" r:id="rId15"/>
    <p:sldId id="269" r:id="rId16"/>
    <p:sldId id="270" r:id="rId17"/>
    <p:sldId id="271" r:id="rId18"/>
    <p:sldId id="274" r:id="rId19"/>
    <p:sldId id="272" r:id="rId20"/>
  </p:sldIdLst>
  <p:sldSz cx="18288000" cy="10287000"/>
  <p:notesSz cx="6858000" cy="9144000"/>
  <p:embeddedFontLst>
    <p:embeddedFont>
      <p:font typeface="HS Headline" panose="020B0604020202020204" charset="-78"/>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1" d="100"/>
          <a:sy n="61" d="100"/>
        </p:scale>
        <p:origin x="78"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15.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5.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7.sv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5.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7.sv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1.svg"/><Relationship Id="rId7"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5.svg"/><Relationship Id="rId10" Type="http://schemas.openxmlformats.org/officeDocument/2006/relationships/image" Target="../media/image23.svg"/><Relationship Id="rId4" Type="http://schemas.openxmlformats.org/officeDocument/2006/relationships/image" Target="../media/image4.png"/><Relationship Id="rId9"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25.sv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7.svg"/><Relationship Id="rId7" Type="http://schemas.openxmlformats.org/officeDocument/2006/relationships/image" Target="../media/image5.sv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9.sv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5.sv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3.sv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30.svg"/></Relationships>
</file>

<file path=ppt/slides/_rels/slide1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sv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OV"/><Relationship Id="rId1" Type="http://schemas.microsoft.com/office/2007/relationships/media" Target="../media/media2.MOV"/><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sv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5.svg"/><Relationship Id="rId10" Type="http://schemas.openxmlformats.org/officeDocument/2006/relationships/image" Target="../media/image35.svg"/><Relationship Id="rId4" Type="http://schemas.openxmlformats.org/officeDocument/2006/relationships/image" Target="../media/image4.png"/><Relationship Id="rId9"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a:off x="12671431" y="2628579"/>
            <a:ext cx="5082140" cy="5926693"/>
          </a:xfrm>
          <a:custGeom>
            <a:avLst/>
            <a:gdLst/>
            <a:ahLst/>
            <a:cxnLst/>
            <a:rect l="l" t="t" r="r" b="b"/>
            <a:pathLst>
              <a:path w="5082140" h="5926693">
                <a:moveTo>
                  <a:pt x="0" y="0"/>
                </a:moveTo>
                <a:lnTo>
                  <a:pt x="5082139" y="0"/>
                </a:lnTo>
                <a:lnTo>
                  <a:pt x="5082139" y="5926694"/>
                </a:lnTo>
                <a:lnTo>
                  <a:pt x="0" y="5926694"/>
                </a:lnTo>
                <a:lnTo>
                  <a:pt x="0" y="0"/>
                </a:lnTo>
                <a:close/>
              </a:path>
            </a:pathLst>
          </a:custGeom>
          <a:blipFill>
            <a:blip r:embed="rId2"/>
            <a:stretch>
              <a:fillRect/>
            </a:stretch>
          </a:blipFill>
        </p:spPr>
        <p:txBody>
          <a:bodyPr/>
          <a:lstStyle/>
          <a:p>
            <a:endParaRPr lang="ar-SA"/>
          </a:p>
        </p:txBody>
      </p:sp>
      <p:sp>
        <p:nvSpPr>
          <p:cNvPr id="3" name="Freeform 3"/>
          <p:cNvSpPr/>
          <p:nvPr/>
        </p:nvSpPr>
        <p:spPr>
          <a:xfrm flipV="1">
            <a:off x="-43230" y="-665836"/>
            <a:ext cx="4836616" cy="4044620"/>
          </a:xfrm>
          <a:custGeom>
            <a:avLst/>
            <a:gdLst/>
            <a:ahLst/>
            <a:cxnLst/>
            <a:rect l="l" t="t" r="r" b="b"/>
            <a:pathLst>
              <a:path w="4836616" h="4044620">
                <a:moveTo>
                  <a:pt x="0" y="4044620"/>
                </a:moveTo>
                <a:lnTo>
                  <a:pt x="4836615" y="4044620"/>
                </a:lnTo>
                <a:lnTo>
                  <a:pt x="4836615" y="0"/>
                </a:lnTo>
                <a:lnTo>
                  <a:pt x="0" y="0"/>
                </a:lnTo>
                <a:lnTo>
                  <a:pt x="0" y="404462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grpSp>
        <p:nvGrpSpPr>
          <p:cNvPr id="4" name="Group 4"/>
          <p:cNvGrpSpPr/>
          <p:nvPr/>
        </p:nvGrpSpPr>
        <p:grpSpPr>
          <a:xfrm>
            <a:off x="2375078" y="3962172"/>
            <a:ext cx="9549837" cy="2362656"/>
            <a:chOff x="0" y="0"/>
            <a:chExt cx="2515183" cy="622263"/>
          </a:xfrm>
        </p:grpSpPr>
        <p:sp>
          <p:nvSpPr>
            <p:cNvPr id="5" name="Freeform 5"/>
            <p:cNvSpPr/>
            <p:nvPr/>
          </p:nvSpPr>
          <p:spPr>
            <a:xfrm>
              <a:off x="0" y="0"/>
              <a:ext cx="2515183" cy="622263"/>
            </a:xfrm>
            <a:custGeom>
              <a:avLst/>
              <a:gdLst/>
              <a:ahLst/>
              <a:cxnLst/>
              <a:rect l="l" t="t" r="r" b="b"/>
              <a:pathLst>
                <a:path w="2515183" h="622263">
                  <a:moveTo>
                    <a:pt x="24321" y="0"/>
                  </a:moveTo>
                  <a:lnTo>
                    <a:pt x="2490863" y="0"/>
                  </a:lnTo>
                  <a:cubicBezTo>
                    <a:pt x="2497313" y="0"/>
                    <a:pt x="2503499" y="2562"/>
                    <a:pt x="2508060" y="7123"/>
                  </a:cubicBezTo>
                  <a:cubicBezTo>
                    <a:pt x="2512621" y="11684"/>
                    <a:pt x="2515183" y="17870"/>
                    <a:pt x="2515183" y="24321"/>
                  </a:cubicBezTo>
                  <a:lnTo>
                    <a:pt x="2515183" y="597943"/>
                  </a:lnTo>
                  <a:cubicBezTo>
                    <a:pt x="2515183" y="604393"/>
                    <a:pt x="2512621" y="610579"/>
                    <a:pt x="2508060" y="615140"/>
                  </a:cubicBezTo>
                  <a:cubicBezTo>
                    <a:pt x="2503499" y="619701"/>
                    <a:pt x="2497313" y="622263"/>
                    <a:pt x="2490863" y="622263"/>
                  </a:cubicBezTo>
                  <a:lnTo>
                    <a:pt x="24321" y="622263"/>
                  </a:lnTo>
                  <a:cubicBezTo>
                    <a:pt x="17870" y="622263"/>
                    <a:pt x="11684" y="619701"/>
                    <a:pt x="7123" y="615140"/>
                  </a:cubicBezTo>
                  <a:cubicBezTo>
                    <a:pt x="2562" y="610579"/>
                    <a:pt x="0" y="604393"/>
                    <a:pt x="0" y="597943"/>
                  </a:cubicBezTo>
                  <a:lnTo>
                    <a:pt x="0" y="24321"/>
                  </a:lnTo>
                  <a:cubicBezTo>
                    <a:pt x="0" y="17870"/>
                    <a:pt x="2562" y="11684"/>
                    <a:pt x="7123" y="7123"/>
                  </a:cubicBezTo>
                  <a:cubicBezTo>
                    <a:pt x="11684" y="2562"/>
                    <a:pt x="17870" y="0"/>
                    <a:pt x="24321" y="0"/>
                  </a:cubicBezTo>
                  <a:close/>
                </a:path>
              </a:pathLst>
            </a:custGeom>
            <a:solidFill>
              <a:srgbClr val="9DDDE6"/>
            </a:solidFill>
          </p:spPr>
          <p:txBody>
            <a:bodyPr/>
            <a:lstStyle/>
            <a:p>
              <a:endParaRPr lang="ar-SA"/>
            </a:p>
          </p:txBody>
        </p:sp>
        <p:sp>
          <p:nvSpPr>
            <p:cNvPr id="6" name="TextBox 6"/>
            <p:cNvSpPr txBox="1"/>
            <p:nvPr/>
          </p:nvSpPr>
          <p:spPr>
            <a:xfrm>
              <a:off x="0" y="-38100"/>
              <a:ext cx="2515183" cy="660363"/>
            </a:xfrm>
            <a:prstGeom prst="rect">
              <a:avLst/>
            </a:prstGeom>
          </p:spPr>
          <p:txBody>
            <a:bodyPr lIns="50800" tIns="50800" rIns="50800" bIns="50800" rtlCol="0" anchor="ctr"/>
            <a:lstStyle/>
            <a:p>
              <a:pPr algn="ctr">
                <a:lnSpc>
                  <a:spcPts val="2659"/>
                </a:lnSpc>
                <a:spcBef>
                  <a:spcPct val="0"/>
                </a:spcBef>
              </a:pPr>
              <a:endParaRPr/>
            </a:p>
          </p:txBody>
        </p:sp>
      </p:grpSp>
      <p:sp>
        <p:nvSpPr>
          <p:cNvPr id="7" name="Freeform 7"/>
          <p:cNvSpPr/>
          <p:nvPr/>
        </p:nvSpPr>
        <p:spPr>
          <a:xfrm rot="-617305" flipH="1">
            <a:off x="14433910" y="7412316"/>
            <a:ext cx="4292576" cy="3589667"/>
          </a:xfrm>
          <a:custGeom>
            <a:avLst/>
            <a:gdLst/>
            <a:ahLst/>
            <a:cxnLst/>
            <a:rect l="l" t="t" r="r" b="b"/>
            <a:pathLst>
              <a:path w="4292576" h="3589667">
                <a:moveTo>
                  <a:pt x="4292576" y="0"/>
                </a:moveTo>
                <a:lnTo>
                  <a:pt x="0" y="0"/>
                </a:lnTo>
                <a:lnTo>
                  <a:pt x="0" y="3589667"/>
                </a:lnTo>
                <a:lnTo>
                  <a:pt x="4292576" y="3589667"/>
                </a:lnTo>
                <a:lnTo>
                  <a:pt x="4292576"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9" name="Freeform 9"/>
          <p:cNvSpPr/>
          <p:nvPr/>
        </p:nvSpPr>
        <p:spPr>
          <a:xfrm rot="-5400000">
            <a:off x="426226" y="8024799"/>
            <a:ext cx="1886130" cy="2947078"/>
          </a:xfrm>
          <a:custGeom>
            <a:avLst/>
            <a:gdLst/>
            <a:ahLst/>
            <a:cxnLst/>
            <a:rect l="l" t="t" r="r" b="b"/>
            <a:pathLst>
              <a:path w="1886130" h="2947078">
                <a:moveTo>
                  <a:pt x="0" y="0"/>
                </a:moveTo>
                <a:lnTo>
                  <a:pt x="1886130" y="0"/>
                </a:lnTo>
                <a:lnTo>
                  <a:pt x="1886130" y="2947078"/>
                </a:lnTo>
                <a:lnTo>
                  <a:pt x="0" y="294707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ar-SA"/>
          </a:p>
        </p:txBody>
      </p:sp>
      <p:sp>
        <p:nvSpPr>
          <p:cNvPr id="10" name="TextBox 10"/>
          <p:cNvSpPr txBox="1"/>
          <p:nvPr/>
        </p:nvSpPr>
        <p:spPr>
          <a:xfrm>
            <a:off x="5616570" y="2086464"/>
            <a:ext cx="4646967" cy="1568615"/>
          </a:xfrm>
          <a:prstGeom prst="rect">
            <a:avLst/>
          </a:prstGeom>
        </p:spPr>
        <p:txBody>
          <a:bodyPr lIns="0" tIns="0" rIns="0" bIns="0" rtlCol="0" anchor="t">
            <a:spAutoFit/>
          </a:bodyPr>
          <a:lstStyle/>
          <a:p>
            <a:pPr algn="ctr" rtl="1">
              <a:lnSpc>
                <a:spcPts val="11529"/>
              </a:lnSpc>
            </a:pPr>
            <a:r>
              <a:rPr lang="ar-EG" sz="8235">
                <a:solidFill>
                  <a:srgbClr val="318E9B"/>
                </a:solidFill>
                <a:latin typeface="HS Headline"/>
                <a:ea typeface="HS Headline"/>
                <a:cs typeface="HS Headline"/>
                <a:sym typeface="HS Headline"/>
                <a:rtl/>
              </a:rPr>
              <a:t>ورشة عمل </a:t>
            </a:r>
          </a:p>
        </p:txBody>
      </p:sp>
      <p:sp>
        <p:nvSpPr>
          <p:cNvPr id="11" name="TextBox 11"/>
          <p:cNvSpPr txBox="1"/>
          <p:nvPr/>
        </p:nvSpPr>
        <p:spPr>
          <a:xfrm>
            <a:off x="4305630" y="4197269"/>
            <a:ext cx="7106831" cy="1474763"/>
          </a:xfrm>
          <a:prstGeom prst="rect">
            <a:avLst/>
          </a:prstGeom>
        </p:spPr>
        <p:txBody>
          <a:bodyPr wrap="square" lIns="0" tIns="0" rIns="0" bIns="0" rtlCol="0" anchor="t">
            <a:spAutoFit/>
          </a:bodyPr>
          <a:lstStyle/>
          <a:p>
            <a:pPr algn="ctr" rtl="1">
              <a:lnSpc>
                <a:spcPts val="11529"/>
              </a:lnSpc>
            </a:pPr>
            <a:r>
              <a:rPr lang="ar-EG" sz="8235">
                <a:solidFill>
                  <a:srgbClr val="483E7B"/>
                </a:solidFill>
                <a:latin typeface="HS Headline"/>
                <a:ea typeface="HS Headline"/>
                <a:cs typeface="HS Headline"/>
                <a:sym typeface="HS Headline"/>
                <a:rtl/>
              </a:rPr>
              <a:t>الثقة بالنفس</a:t>
            </a:r>
          </a:p>
        </p:txBody>
      </p:sp>
      <p:sp>
        <p:nvSpPr>
          <p:cNvPr id="12" name="TextBox 12"/>
          <p:cNvSpPr txBox="1"/>
          <p:nvPr/>
        </p:nvSpPr>
        <p:spPr>
          <a:xfrm>
            <a:off x="2868905" y="7206131"/>
            <a:ext cx="9549837" cy="729046"/>
          </a:xfrm>
          <a:prstGeom prst="rect">
            <a:avLst/>
          </a:prstGeom>
        </p:spPr>
        <p:txBody>
          <a:bodyPr wrap="square" lIns="0" tIns="0" rIns="0" bIns="0" rtlCol="0" anchor="t">
            <a:spAutoFit/>
          </a:bodyPr>
          <a:lstStyle/>
          <a:p>
            <a:pPr algn="ctr" rtl="1">
              <a:lnSpc>
                <a:spcPts val="5503"/>
              </a:lnSpc>
            </a:pPr>
            <a:r>
              <a:rPr lang="ar-SA" sz="5200" dirty="0">
                <a:solidFill>
                  <a:srgbClr val="318E9B"/>
                </a:solidFill>
                <a:latin typeface="HS Headline"/>
                <a:ea typeface="HS Headline"/>
                <a:cs typeface="HS Headline"/>
                <a:sym typeface="HS Headline"/>
                <a:rtl/>
              </a:rPr>
              <a:t>المعلمة /</a:t>
            </a:r>
            <a:endParaRPr lang="ar-EG" sz="5200" dirty="0">
              <a:latin typeface="HS Headline"/>
              <a:ea typeface="HS Headline"/>
              <a:cs typeface="HS Headline"/>
              <a:sym typeface="HS Headline"/>
              <a:rtl/>
            </a:endParaRPr>
          </a:p>
        </p:txBody>
      </p:sp>
      <p:sp>
        <p:nvSpPr>
          <p:cNvPr id="13" name="TextBox 13"/>
          <p:cNvSpPr txBox="1"/>
          <p:nvPr/>
        </p:nvSpPr>
        <p:spPr>
          <a:xfrm>
            <a:off x="2375078" y="8144930"/>
            <a:ext cx="10660168" cy="1434367"/>
          </a:xfrm>
          <a:prstGeom prst="rect">
            <a:avLst/>
          </a:prstGeom>
        </p:spPr>
        <p:txBody>
          <a:bodyPr wrap="square" lIns="0" tIns="0" rIns="0" bIns="0" rtlCol="0" anchor="t">
            <a:spAutoFit/>
          </a:bodyPr>
          <a:lstStyle/>
          <a:p>
            <a:pPr algn="ctr" rtl="1">
              <a:lnSpc>
                <a:spcPts val="5503"/>
              </a:lnSpc>
            </a:pPr>
            <a:r>
              <a:rPr lang="ar-SA" sz="5200" dirty="0">
                <a:solidFill>
                  <a:srgbClr val="318E9B"/>
                </a:solidFill>
                <a:latin typeface="HS Headline"/>
                <a:ea typeface="HS Headline"/>
                <a:cs typeface="HS Headline"/>
                <a:sym typeface="HS Headline"/>
                <a:rtl/>
              </a:rPr>
              <a:t>الصف / </a:t>
            </a:r>
          </a:p>
          <a:p>
            <a:pPr algn="ctr" rtl="1">
              <a:lnSpc>
                <a:spcPts val="5503"/>
              </a:lnSpc>
            </a:pPr>
            <a:r>
              <a:rPr lang="ar-SA" sz="5200" dirty="0">
                <a:solidFill>
                  <a:srgbClr val="318E9B"/>
                </a:solidFill>
                <a:latin typeface="HS Headline"/>
                <a:ea typeface="HS Headline"/>
                <a:cs typeface="HS Headline"/>
                <a:sym typeface="HS Headline"/>
                <a:rtl/>
              </a:rPr>
              <a:t>اليوم والتاريخ /</a:t>
            </a:r>
            <a:endParaRPr lang="ar-EG" sz="5200" dirty="0">
              <a:latin typeface="HS Headline"/>
              <a:ea typeface="HS Headline"/>
              <a:cs typeface="HS Headline"/>
              <a:sym typeface="HS Headline"/>
              <a:rtl/>
            </a:endParaRPr>
          </a:p>
        </p:txBody>
      </p:sp>
      <p:pic>
        <p:nvPicPr>
          <p:cNvPr id="15" name="صورة 14">
            <a:extLst>
              <a:ext uri="{FF2B5EF4-FFF2-40B4-BE49-F238E27FC236}">
                <a16:creationId xmlns:a16="http://schemas.microsoft.com/office/drawing/2014/main" id="{9114EEE2-BCC9-D400-30F8-E09F06F0105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147856" y="233640"/>
            <a:ext cx="2084098" cy="18528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صورة 7">
            <a:extLst>
              <a:ext uri="{FF2B5EF4-FFF2-40B4-BE49-F238E27FC236}">
                <a16:creationId xmlns:a16="http://schemas.microsoft.com/office/drawing/2014/main" id="{58CCB42B-EF2A-691E-C8B2-11C0EBDB8C7C}"/>
              </a:ext>
            </a:extLst>
          </p:cNvPr>
          <p:cNvPicPr>
            <a:picLocks noChangeAspect="1"/>
          </p:cNvPicPr>
          <p:nvPr/>
        </p:nvPicPr>
        <p:blipFill>
          <a:blip r:embed="rId8"/>
          <a:stretch>
            <a:fillRect/>
          </a:stretch>
        </p:blipFill>
        <p:spPr>
          <a:xfrm>
            <a:off x="1367337" y="-494006"/>
            <a:ext cx="4839657" cy="4839657"/>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flipH="1">
            <a:off x="12753708" y="6374047"/>
            <a:ext cx="5715363" cy="4779473"/>
          </a:xfrm>
          <a:custGeom>
            <a:avLst/>
            <a:gdLst/>
            <a:ahLst/>
            <a:cxnLst/>
            <a:rect l="l" t="t" r="r" b="b"/>
            <a:pathLst>
              <a:path w="5715363" h="4779473">
                <a:moveTo>
                  <a:pt x="5715363" y="0"/>
                </a:moveTo>
                <a:lnTo>
                  <a:pt x="0" y="0"/>
                </a:lnTo>
                <a:lnTo>
                  <a:pt x="0" y="4779473"/>
                </a:lnTo>
                <a:lnTo>
                  <a:pt x="5715363" y="4779473"/>
                </a:lnTo>
                <a:lnTo>
                  <a:pt x="5715363"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flipV="1">
            <a:off x="-184892" y="-63219"/>
            <a:ext cx="4133055" cy="2722650"/>
          </a:xfrm>
          <a:custGeom>
            <a:avLst/>
            <a:gdLst/>
            <a:ahLst/>
            <a:cxnLst/>
            <a:rect l="l" t="t" r="r" b="b"/>
            <a:pathLst>
              <a:path w="4133055" h="2722650">
                <a:moveTo>
                  <a:pt x="4133056" y="2722651"/>
                </a:moveTo>
                <a:lnTo>
                  <a:pt x="0" y="2722651"/>
                </a:lnTo>
                <a:lnTo>
                  <a:pt x="0" y="0"/>
                </a:lnTo>
                <a:lnTo>
                  <a:pt x="4133056" y="0"/>
                </a:lnTo>
                <a:lnTo>
                  <a:pt x="4133056" y="2722651"/>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flipV="1">
            <a:off x="14336016" y="-63219"/>
            <a:ext cx="4133055" cy="2722650"/>
          </a:xfrm>
          <a:custGeom>
            <a:avLst/>
            <a:gdLst/>
            <a:ahLst/>
            <a:cxnLst/>
            <a:rect l="l" t="t" r="r" b="b"/>
            <a:pathLst>
              <a:path w="4133055" h="2722650">
                <a:moveTo>
                  <a:pt x="0" y="2722651"/>
                </a:moveTo>
                <a:lnTo>
                  <a:pt x="4133055" y="2722651"/>
                </a:lnTo>
                <a:lnTo>
                  <a:pt x="4133055" y="0"/>
                </a:lnTo>
                <a:lnTo>
                  <a:pt x="0" y="0"/>
                </a:lnTo>
                <a:lnTo>
                  <a:pt x="0" y="2722651"/>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5" name="Freeform 5"/>
          <p:cNvSpPr/>
          <p:nvPr/>
        </p:nvSpPr>
        <p:spPr>
          <a:xfrm>
            <a:off x="6226268" y="1028700"/>
            <a:ext cx="5831643" cy="1282961"/>
          </a:xfrm>
          <a:custGeom>
            <a:avLst/>
            <a:gdLst/>
            <a:ahLst/>
            <a:cxnLst/>
            <a:rect l="l" t="t" r="r" b="b"/>
            <a:pathLst>
              <a:path w="5831643" h="1282961">
                <a:moveTo>
                  <a:pt x="0" y="0"/>
                </a:moveTo>
                <a:lnTo>
                  <a:pt x="5831643" y="0"/>
                </a:lnTo>
                <a:lnTo>
                  <a:pt x="5831643" y="1282961"/>
                </a:lnTo>
                <a:lnTo>
                  <a:pt x="0" y="128296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6" name="TextBox 6"/>
          <p:cNvSpPr txBox="1"/>
          <p:nvPr/>
        </p:nvSpPr>
        <p:spPr>
          <a:xfrm>
            <a:off x="2248242" y="2507032"/>
            <a:ext cx="13113478" cy="6137562"/>
          </a:xfrm>
          <a:prstGeom prst="rect">
            <a:avLst/>
          </a:prstGeom>
        </p:spPr>
        <p:txBody>
          <a:bodyPr lIns="0" tIns="0" rIns="0" bIns="0" rtlCol="0" anchor="t">
            <a:spAutoFit/>
          </a:bodyPr>
          <a:lstStyle/>
          <a:p>
            <a:pPr algn="ctr" rtl="1">
              <a:lnSpc>
                <a:spcPts val="5366"/>
              </a:lnSpc>
            </a:pPr>
            <a:r>
              <a:rPr lang="ar-EG" sz="3833">
                <a:solidFill>
                  <a:srgbClr val="000000"/>
                </a:solidFill>
                <a:latin typeface="HS Headline"/>
                <a:ea typeface="HS Headline"/>
                <a:cs typeface="HS Headline"/>
                <a:sym typeface="HS Headline"/>
                <a:rtl/>
              </a:rPr>
              <a:t>الثقة بالنفس هي الأساس الذي تُبنى عليه شخصية قوية قادرة على التعلّم والنجاح ومواجهة التحديات. وكلما آمنت الطالبة بقدراتها، زاد عطاؤها وارتفع طموحها، وأصبحت أكثر قدرة على التعبير عن نفسها واتخاذ قراراتها بثبات ووعي.</a:t>
            </a:r>
          </a:p>
          <a:p>
            <a:pPr algn="ctr" rtl="1">
              <a:lnSpc>
                <a:spcPts val="5366"/>
              </a:lnSpc>
            </a:pPr>
            <a:r>
              <a:rPr lang="ar-EG" sz="3833">
                <a:solidFill>
                  <a:srgbClr val="000000"/>
                </a:solidFill>
                <a:latin typeface="HS Headline"/>
                <a:ea typeface="HS Headline"/>
                <a:cs typeface="HS Headline"/>
                <a:sym typeface="HS Headline"/>
                <a:rtl/>
              </a:rPr>
              <a:t>ومن هنا تأتي هذه الورشة لنسلّط الضوء على مفهوم الثقة بالنفس، وأهميتها في حياة الطالبة، وكيف يمكن تعزيزها بالممارسات الإيجابية، والتغلب على المعوّقات التي قد تضعفها، لننطلق جميعًا نحو التميّز بثقة وإيجابية.</a:t>
            </a:r>
          </a:p>
          <a:p>
            <a:pPr algn="ctr" rtl="1">
              <a:lnSpc>
                <a:spcPts val="5366"/>
              </a:lnSpc>
            </a:pPr>
            <a:endParaRPr lang="ar-EG" sz="3833">
              <a:solidFill>
                <a:srgbClr val="000000"/>
              </a:solidFill>
              <a:latin typeface="HS Headline"/>
              <a:ea typeface="HS Headline"/>
              <a:cs typeface="HS Headline"/>
              <a:sym typeface="HS Headline"/>
              <a:rtl/>
            </a:endParaRPr>
          </a:p>
        </p:txBody>
      </p:sp>
      <p:sp>
        <p:nvSpPr>
          <p:cNvPr id="7" name="TextBox 7"/>
          <p:cNvSpPr txBox="1"/>
          <p:nvPr/>
        </p:nvSpPr>
        <p:spPr>
          <a:xfrm>
            <a:off x="6226268" y="930985"/>
            <a:ext cx="5862626" cy="1221216"/>
          </a:xfrm>
          <a:prstGeom prst="rect">
            <a:avLst/>
          </a:prstGeom>
        </p:spPr>
        <p:txBody>
          <a:bodyPr lIns="0" tIns="0" rIns="0" bIns="0" rtlCol="0" anchor="t">
            <a:spAutoFit/>
          </a:bodyPr>
          <a:lstStyle/>
          <a:p>
            <a:pPr algn="ctr" rtl="1">
              <a:lnSpc>
                <a:spcPts val="8942"/>
              </a:lnSpc>
            </a:pPr>
            <a:r>
              <a:rPr lang="ar-EG" sz="6387">
                <a:solidFill>
                  <a:srgbClr val="318E9B"/>
                </a:solidFill>
                <a:latin typeface="HS Headline"/>
                <a:ea typeface="HS Headline"/>
                <a:cs typeface="HS Headline"/>
                <a:sym typeface="HS Headline"/>
                <a:rtl/>
              </a:rPr>
              <a:t>مقدمة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flipH="1">
            <a:off x="12753708" y="6374047"/>
            <a:ext cx="5715363" cy="4779473"/>
          </a:xfrm>
          <a:custGeom>
            <a:avLst/>
            <a:gdLst/>
            <a:ahLst/>
            <a:cxnLst/>
            <a:rect l="l" t="t" r="r" b="b"/>
            <a:pathLst>
              <a:path w="5715363" h="4779473">
                <a:moveTo>
                  <a:pt x="5715363" y="0"/>
                </a:moveTo>
                <a:lnTo>
                  <a:pt x="0" y="0"/>
                </a:lnTo>
                <a:lnTo>
                  <a:pt x="0" y="4779473"/>
                </a:lnTo>
                <a:lnTo>
                  <a:pt x="5715363" y="4779473"/>
                </a:lnTo>
                <a:lnTo>
                  <a:pt x="5715363"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flipV="1">
            <a:off x="-184892" y="-63219"/>
            <a:ext cx="4133055" cy="2722650"/>
          </a:xfrm>
          <a:custGeom>
            <a:avLst/>
            <a:gdLst/>
            <a:ahLst/>
            <a:cxnLst/>
            <a:rect l="l" t="t" r="r" b="b"/>
            <a:pathLst>
              <a:path w="4133055" h="2722650">
                <a:moveTo>
                  <a:pt x="4133056" y="2722651"/>
                </a:moveTo>
                <a:lnTo>
                  <a:pt x="0" y="2722651"/>
                </a:lnTo>
                <a:lnTo>
                  <a:pt x="0" y="0"/>
                </a:lnTo>
                <a:lnTo>
                  <a:pt x="4133056" y="0"/>
                </a:lnTo>
                <a:lnTo>
                  <a:pt x="4133056" y="2722651"/>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flipV="1">
            <a:off x="14336016" y="-63219"/>
            <a:ext cx="4133055" cy="2722650"/>
          </a:xfrm>
          <a:custGeom>
            <a:avLst/>
            <a:gdLst/>
            <a:ahLst/>
            <a:cxnLst/>
            <a:rect l="l" t="t" r="r" b="b"/>
            <a:pathLst>
              <a:path w="4133055" h="2722650">
                <a:moveTo>
                  <a:pt x="0" y="2722651"/>
                </a:moveTo>
                <a:lnTo>
                  <a:pt x="4133055" y="2722651"/>
                </a:lnTo>
                <a:lnTo>
                  <a:pt x="4133055" y="0"/>
                </a:lnTo>
                <a:lnTo>
                  <a:pt x="0" y="0"/>
                </a:lnTo>
                <a:lnTo>
                  <a:pt x="0" y="2722651"/>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5" name="Freeform 5"/>
          <p:cNvSpPr/>
          <p:nvPr/>
        </p:nvSpPr>
        <p:spPr>
          <a:xfrm>
            <a:off x="5407019" y="1968605"/>
            <a:ext cx="5831643" cy="1282961"/>
          </a:xfrm>
          <a:custGeom>
            <a:avLst/>
            <a:gdLst/>
            <a:ahLst/>
            <a:cxnLst/>
            <a:rect l="l" t="t" r="r" b="b"/>
            <a:pathLst>
              <a:path w="5831643" h="1282961">
                <a:moveTo>
                  <a:pt x="0" y="0"/>
                </a:moveTo>
                <a:lnTo>
                  <a:pt x="5831642" y="0"/>
                </a:lnTo>
                <a:lnTo>
                  <a:pt x="5831642" y="1282961"/>
                </a:lnTo>
                <a:lnTo>
                  <a:pt x="0" y="128296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6" name="TextBox 6"/>
          <p:cNvSpPr txBox="1"/>
          <p:nvPr/>
        </p:nvSpPr>
        <p:spPr>
          <a:xfrm>
            <a:off x="5376035" y="1920236"/>
            <a:ext cx="5862626" cy="1221216"/>
          </a:xfrm>
          <a:prstGeom prst="rect">
            <a:avLst/>
          </a:prstGeom>
        </p:spPr>
        <p:txBody>
          <a:bodyPr lIns="0" tIns="0" rIns="0" bIns="0" rtlCol="0" anchor="t">
            <a:spAutoFit/>
          </a:bodyPr>
          <a:lstStyle/>
          <a:p>
            <a:pPr algn="ctr" rtl="1">
              <a:lnSpc>
                <a:spcPts val="8942"/>
              </a:lnSpc>
            </a:pPr>
            <a:r>
              <a:rPr lang="ar-EG" sz="6387">
                <a:solidFill>
                  <a:srgbClr val="318E9B"/>
                </a:solidFill>
                <a:latin typeface="HS Headline"/>
                <a:ea typeface="HS Headline"/>
                <a:cs typeface="HS Headline"/>
                <a:sym typeface="HS Headline"/>
                <a:rtl/>
              </a:rPr>
              <a:t>الهدف العام </a:t>
            </a:r>
          </a:p>
        </p:txBody>
      </p:sp>
      <p:sp>
        <p:nvSpPr>
          <p:cNvPr id="7" name="TextBox 7"/>
          <p:cNvSpPr txBox="1"/>
          <p:nvPr/>
        </p:nvSpPr>
        <p:spPr>
          <a:xfrm>
            <a:off x="2497911" y="4070343"/>
            <a:ext cx="12140712" cy="3256388"/>
          </a:xfrm>
          <a:prstGeom prst="rect">
            <a:avLst/>
          </a:prstGeom>
        </p:spPr>
        <p:txBody>
          <a:bodyPr lIns="0" tIns="0" rIns="0" bIns="0" rtlCol="0" anchor="t">
            <a:spAutoFit/>
          </a:bodyPr>
          <a:lstStyle/>
          <a:p>
            <a:pPr algn="ctr" rtl="1">
              <a:lnSpc>
                <a:spcPts val="6352"/>
              </a:lnSpc>
            </a:pPr>
            <a:r>
              <a:rPr lang="ar-EG" sz="4537">
                <a:solidFill>
                  <a:srgbClr val="000000"/>
                </a:solidFill>
                <a:latin typeface="HS Headline"/>
                <a:ea typeface="HS Headline"/>
                <a:cs typeface="HS Headline"/>
                <a:sym typeface="HS Headline"/>
                <a:rtl/>
              </a:rPr>
              <a:t>تعزيز ثقة الطالبات بأنفسهن، وتنمية وعيهن بقدراتهن، ومساعدتهن على التعبير عن أنفسهن بإيجابية داخل المدرسة وخارجها.</a:t>
            </a:r>
          </a:p>
          <a:p>
            <a:pPr algn="ctr" rtl="1">
              <a:lnSpc>
                <a:spcPts val="6352"/>
              </a:lnSpc>
            </a:pPr>
            <a:endParaRPr lang="ar-EG" sz="4537">
              <a:solidFill>
                <a:srgbClr val="000000"/>
              </a:solidFill>
              <a:latin typeface="HS Headline"/>
              <a:ea typeface="HS Headline"/>
              <a:cs typeface="HS Headline"/>
              <a:sym typeface="HS Headline"/>
              <a:rtl/>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flipH="1">
            <a:off x="12753708" y="6374047"/>
            <a:ext cx="5715363" cy="4779473"/>
          </a:xfrm>
          <a:custGeom>
            <a:avLst/>
            <a:gdLst/>
            <a:ahLst/>
            <a:cxnLst/>
            <a:rect l="l" t="t" r="r" b="b"/>
            <a:pathLst>
              <a:path w="5715363" h="4779473">
                <a:moveTo>
                  <a:pt x="5715363" y="0"/>
                </a:moveTo>
                <a:lnTo>
                  <a:pt x="0" y="0"/>
                </a:lnTo>
                <a:lnTo>
                  <a:pt x="0" y="4779473"/>
                </a:lnTo>
                <a:lnTo>
                  <a:pt x="5715363" y="4779473"/>
                </a:lnTo>
                <a:lnTo>
                  <a:pt x="5715363"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flipV="1">
            <a:off x="-184892" y="-63219"/>
            <a:ext cx="4133055" cy="2722650"/>
          </a:xfrm>
          <a:custGeom>
            <a:avLst/>
            <a:gdLst/>
            <a:ahLst/>
            <a:cxnLst/>
            <a:rect l="l" t="t" r="r" b="b"/>
            <a:pathLst>
              <a:path w="4133055" h="2722650">
                <a:moveTo>
                  <a:pt x="4133056" y="2722651"/>
                </a:moveTo>
                <a:lnTo>
                  <a:pt x="0" y="2722651"/>
                </a:lnTo>
                <a:lnTo>
                  <a:pt x="0" y="0"/>
                </a:lnTo>
                <a:lnTo>
                  <a:pt x="4133056" y="0"/>
                </a:lnTo>
                <a:lnTo>
                  <a:pt x="4133056" y="2722651"/>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flipV="1">
            <a:off x="14336016" y="-63219"/>
            <a:ext cx="4133055" cy="2722650"/>
          </a:xfrm>
          <a:custGeom>
            <a:avLst/>
            <a:gdLst/>
            <a:ahLst/>
            <a:cxnLst/>
            <a:rect l="l" t="t" r="r" b="b"/>
            <a:pathLst>
              <a:path w="4133055" h="2722650">
                <a:moveTo>
                  <a:pt x="0" y="2722651"/>
                </a:moveTo>
                <a:lnTo>
                  <a:pt x="4133055" y="2722651"/>
                </a:lnTo>
                <a:lnTo>
                  <a:pt x="4133055" y="0"/>
                </a:lnTo>
                <a:lnTo>
                  <a:pt x="0" y="0"/>
                </a:lnTo>
                <a:lnTo>
                  <a:pt x="0" y="2722651"/>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5" name="Freeform 5"/>
          <p:cNvSpPr/>
          <p:nvPr/>
        </p:nvSpPr>
        <p:spPr>
          <a:xfrm>
            <a:off x="6626233" y="1028700"/>
            <a:ext cx="7412416" cy="1630732"/>
          </a:xfrm>
          <a:custGeom>
            <a:avLst/>
            <a:gdLst/>
            <a:ahLst/>
            <a:cxnLst/>
            <a:rect l="l" t="t" r="r" b="b"/>
            <a:pathLst>
              <a:path w="7412416" h="1630732">
                <a:moveTo>
                  <a:pt x="0" y="0"/>
                </a:moveTo>
                <a:lnTo>
                  <a:pt x="7412417" y="0"/>
                </a:lnTo>
                <a:lnTo>
                  <a:pt x="7412417" y="1630732"/>
                </a:lnTo>
                <a:lnTo>
                  <a:pt x="0" y="163073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6" name="TextBox 6"/>
          <p:cNvSpPr txBox="1"/>
          <p:nvPr/>
        </p:nvSpPr>
        <p:spPr>
          <a:xfrm>
            <a:off x="7557542" y="1159166"/>
            <a:ext cx="5549799" cy="1141200"/>
          </a:xfrm>
          <a:prstGeom prst="rect">
            <a:avLst/>
          </a:prstGeom>
        </p:spPr>
        <p:txBody>
          <a:bodyPr lIns="0" tIns="0" rIns="0" bIns="0" rtlCol="0" anchor="t">
            <a:spAutoFit/>
          </a:bodyPr>
          <a:lstStyle/>
          <a:p>
            <a:pPr algn="ctr" rtl="1">
              <a:lnSpc>
                <a:spcPts val="8465"/>
              </a:lnSpc>
            </a:pPr>
            <a:r>
              <a:rPr lang="ar-EG" sz="6046">
                <a:solidFill>
                  <a:srgbClr val="318E9B"/>
                </a:solidFill>
                <a:latin typeface="HS Headline"/>
                <a:ea typeface="HS Headline"/>
                <a:cs typeface="HS Headline"/>
                <a:sym typeface="HS Headline"/>
                <a:rtl/>
              </a:rPr>
              <a:t>الاهداف التفصيلية </a:t>
            </a:r>
          </a:p>
        </p:txBody>
      </p:sp>
      <p:sp>
        <p:nvSpPr>
          <p:cNvPr id="7" name="TextBox 7"/>
          <p:cNvSpPr txBox="1"/>
          <p:nvPr/>
        </p:nvSpPr>
        <p:spPr>
          <a:xfrm>
            <a:off x="1028700" y="3321502"/>
            <a:ext cx="13751355" cy="6972621"/>
          </a:xfrm>
          <a:prstGeom prst="rect">
            <a:avLst/>
          </a:prstGeom>
        </p:spPr>
        <p:txBody>
          <a:bodyPr lIns="0" tIns="0" rIns="0" bIns="0" rtlCol="0" anchor="t">
            <a:spAutoFit/>
          </a:bodyPr>
          <a:lstStyle/>
          <a:p>
            <a:pPr algn="r" rtl="1">
              <a:lnSpc>
                <a:spcPts val="6807"/>
              </a:lnSpc>
            </a:pPr>
            <a:r>
              <a:rPr lang="ar-EG" sz="4862">
                <a:solidFill>
                  <a:srgbClr val="FF3131"/>
                </a:solidFill>
                <a:latin typeface="HS Headline"/>
                <a:ea typeface="HS Headline"/>
                <a:cs typeface="HS Headline"/>
                <a:sym typeface="HS Headline"/>
                <a:rtl/>
              </a:rPr>
              <a:t>بنهاية الورشة تكون الطالبة قادرة على:</a:t>
            </a:r>
          </a:p>
          <a:p>
            <a:pPr marL="1049786" lvl="1" indent="-524893" algn="r" rtl="1">
              <a:lnSpc>
                <a:spcPts val="6807"/>
              </a:lnSpc>
              <a:buFont typeface="Arial"/>
              <a:buChar char="•"/>
            </a:pPr>
            <a:r>
              <a:rPr lang="ar-EG" sz="4862">
                <a:solidFill>
                  <a:srgbClr val="000000"/>
                </a:solidFill>
                <a:latin typeface="HS Headline"/>
                <a:ea typeface="HS Headline"/>
                <a:cs typeface="HS Headline"/>
                <a:sym typeface="HS Headline"/>
                <a:rtl/>
              </a:rPr>
              <a:t>تعريف مفهوم الثقة بالنفس.</a:t>
            </a:r>
          </a:p>
          <a:p>
            <a:pPr marL="1049786" lvl="1" indent="-524893" algn="r" rtl="1">
              <a:lnSpc>
                <a:spcPts val="6807"/>
              </a:lnSpc>
              <a:buFont typeface="Arial"/>
              <a:buChar char="•"/>
            </a:pPr>
            <a:r>
              <a:rPr lang="ar-EG" sz="4862">
                <a:solidFill>
                  <a:srgbClr val="000000"/>
                </a:solidFill>
                <a:latin typeface="HS Headline"/>
                <a:ea typeface="HS Headline"/>
                <a:cs typeface="HS Headline"/>
                <a:sym typeface="HS Headline"/>
                <a:rtl/>
              </a:rPr>
              <a:t>التمييز بين الثقة بالنفس والغرور.</a:t>
            </a:r>
          </a:p>
          <a:p>
            <a:pPr marL="1049786" lvl="1" indent="-524893" algn="r" rtl="1">
              <a:lnSpc>
                <a:spcPts val="6807"/>
              </a:lnSpc>
              <a:buFont typeface="Arial"/>
              <a:buChar char="•"/>
            </a:pPr>
            <a:r>
              <a:rPr lang="ar-EG" sz="4862">
                <a:solidFill>
                  <a:srgbClr val="000000"/>
                </a:solidFill>
                <a:latin typeface="HS Headline"/>
                <a:ea typeface="HS Headline"/>
                <a:cs typeface="HS Headline"/>
                <a:sym typeface="HS Headline"/>
                <a:rtl/>
              </a:rPr>
              <a:t>اكتشاف نقاط القوة والتميز لديها.</a:t>
            </a:r>
          </a:p>
          <a:p>
            <a:pPr marL="1049786" lvl="1" indent="-524893" algn="r" rtl="1">
              <a:lnSpc>
                <a:spcPts val="6807"/>
              </a:lnSpc>
              <a:buFont typeface="Arial"/>
              <a:buChar char="•"/>
            </a:pPr>
            <a:r>
              <a:rPr lang="ar-EG" sz="4862">
                <a:solidFill>
                  <a:srgbClr val="000000"/>
                </a:solidFill>
                <a:latin typeface="HS Headline"/>
                <a:ea typeface="HS Headline"/>
                <a:cs typeface="HS Headline"/>
                <a:sym typeface="HS Headline"/>
                <a:rtl/>
              </a:rPr>
              <a:t>استخدام عبارات إيجابية لتعزيز ذاتها.</a:t>
            </a:r>
          </a:p>
          <a:p>
            <a:pPr marL="1049786" lvl="1" indent="-524893" algn="r" rtl="1">
              <a:lnSpc>
                <a:spcPts val="6807"/>
              </a:lnSpc>
              <a:buFont typeface="Arial"/>
              <a:buChar char="•"/>
            </a:pPr>
            <a:r>
              <a:rPr lang="ar-EG" sz="4862">
                <a:solidFill>
                  <a:srgbClr val="000000"/>
                </a:solidFill>
                <a:latin typeface="HS Headline"/>
                <a:ea typeface="HS Headline"/>
                <a:cs typeface="HS Headline"/>
                <a:sym typeface="HS Headline"/>
                <a:rtl/>
              </a:rPr>
              <a:t>مواجهة الخجل والخوف من الخطأ.</a:t>
            </a:r>
          </a:p>
          <a:p>
            <a:pPr algn="r" rtl="1">
              <a:lnSpc>
                <a:spcPts val="6807"/>
              </a:lnSpc>
            </a:pPr>
            <a:endParaRPr lang="ar-EG" sz="4862">
              <a:solidFill>
                <a:srgbClr val="000000"/>
              </a:solidFill>
              <a:latin typeface="HS Headline"/>
              <a:ea typeface="HS Headline"/>
              <a:cs typeface="HS Headline"/>
              <a:sym typeface="HS Headline"/>
              <a:rtl/>
            </a:endParaRPr>
          </a:p>
          <a:p>
            <a:pPr algn="r" rtl="1">
              <a:lnSpc>
                <a:spcPts val="6807"/>
              </a:lnSpc>
            </a:pPr>
            <a:endParaRPr lang="ar-EG" sz="4862">
              <a:solidFill>
                <a:srgbClr val="000000"/>
              </a:solidFill>
              <a:latin typeface="HS Headline"/>
              <a:ea typeface="HS Headline"/>
              <a:cs typeface="HS Headline"/>
              <a:sym typeface="HS Headline"/>
              <a:rtl/>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grpSp>
        <p:nvGrpSpPr>
          <p:cNvPr id="2" name="Group 2"/>
          <p:cNvGrpSpPr/>
          <p:nvPr/>
        </p:nvGrpSpPr>
        <p:grpSpPr>
          <a:xfrm>
            <a:off x="-378896" y="9427188"/>
            <a:ext cx="19045793" cy="1081781"/>
            <a:chOff x="0" y="0"/>
            <a:chExt cx="5016176" cy="284914"/>
          </a:xfrm>
        </p:grpSpPr>
        <p:sp>
          <p:nvSpPr>
            <p:cNvPr id="3" name="Freeform 3"/>
            <p:cNvSpPr/>
            <p:nvPr/>
          </p:nvSpPr>
          <p:spPr>
            <a:xfrm>
              <a:off x="0" y="0"/>
              <a:ext cx="5016176" cy="284914"/>
            </a:xfrm>
            <a:custGeom>
              <a:avLst/>
              <a:gdLst/>
              <a:ahLst/>
              <a:cxnLst/>
              <a:rect l="l" t="t" r="r" b="b"/>
              <a:pathLst>
                <a:path w="5016176" h="284914">
                  <a:moveTo>
                    <a:pt x="0" y="0"/>
                  </a:moveTo>
                  <a:lnTo>
                    <a:pt x="5016176" y="0"/>
                  </a:lnTo>
                  <a:lnTo>
                    <a:pt x="5016176" y="284914"/>
                  </a:lnTo>
                  <a:lnTo>
                    <a:pt x="0" y="284914"/>
                  </a:lnTo>
                  <a:close/>
                </a:path>
              </a:pathLst>
            </a:custGeom>
            <a:solidFill>
              <a:srgbClr val="483E7B"/>
            </a:solidFill>
          </p:spPr>
          <p:txBody>
            <a:bodyPr/>
            <a:lstStyle/>
            <a:p>
              <a:endParaRPr lang="ar-SA"/>
            </a:p>
          </p:txBody>
        </p:sp>
        <p:sp>
          <p:nvSpPr>
            <p:cNvPr id="4" name="TextBox 4"/>
            <p:cNvSpPr txBox="1"/>
            <p:nvPr/>
          </p:nvSpPr>
          <p:spPr>
            <a:xfrm>
              <a:off x="0" y="-38100"/>
              <a:ext cx="5016176" cy="323014"/>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5410794" y="2270810"/>
            <a:ext cx="8184189" cy="1252274"/>
            <a:chOff x="0" y="0"/>
            <a:chExt cx="2155506" cy="329817"/>
          </a:xfrm>
        </p:grpSpPr>
        <p:sp>
          <p:nvSpPr>
            <p:cNvPr id="6" name="Freeform 6"/>
            <p:cNvSpPr/>
            <p:nvPr/>
          </p:nvSpPr>
          <p:spPr>
            <a:xfrm>
              <a:off x="0" y="0"/>
              <a:ext cx="2155506" cy="329817"/>
            </a:xfrm>
            <a:custGeom>
              <a:avLst/>
              <a:gdLst/>
              <a:ahLst/>
              <a:cxnLst/>
              <a:rect l="l" t="t" r="r" b="b"/>
              <a:pathLst>
                <a:path w="2155506" h="329817">
                  <a:moveTo>
                    <a:pt x="28379" y="0"/>
                  </a:moveTo>
                  <a:lnTo>
                    <a:pt x="2127128" y="0"/>
                  </a:lnTo>
                  <a:cubicBezTo>
                    <a:pt x="2142801" y="0"/>
                    <a:pt x="2155506" y="12706"/>
                    <a:pt x="2155506" y="28379"/>
                  </a:cubicBezTo>
                  <a:lnTo>
                    <a:pt x="2155506" y="301438"/>
                  </a:lnTo>
                  <a:cubicBezTo>
                    <a:pt x="2155506" y="317111"/>
                    <a:pt x="2142801" y="329817"/>
                    <a:pt x="2127128" y="329817"/>
                  </a:cubicBezTo>
                  <a:lnTo>
                    <a:pt x="28379" y="329817"/>
                  </a:lnTo>
                  <a:cubicBezTo>
                    <a:pt x="20852" y="329817"/>
                    <a:pt x="13634" y="326827"/>
                    <a:pt x="8312" y="321505"/>
                  </a:cubicBezTo>
                  <a:cubicBezTo>
                    <a:pt x="2990" y="316183"/>
                    <a:pt x="0" y="308965"/>
                    <a:pt x="0" y="301438"/>
                  </a:cubicBezTo>
                  <a:lnTo>
                    <a:pt x="0" y="28379"/>
                  </a:lnTo>
                  <a:cubicBezTo>
                    <a:pt x="0" y="12706"/>
                    <a:pt x="12706" y="0"/>
                    <a:pt x="28379" y="0"/>
                  </a:cubicBezTo>
                  <a:close/>
                </a:path>
              </a:pathLst>
            </a:custGeom>
            <a:solidFill>
              <a:srgbClr val="9DDDE6"/>
            </a:solidFill>
          </p:spPr>
          <p:txBody>
            <a:bodyPr/>
            <a:lstStyle/>
            <a:p>
              <a:endParaRPr lang="ar-SA"/>
            </a:p>
          </p:txBody>
        </p:sp>
        <p:sp>
          <p:nvSpPr>
            <p:cNvPr id="7" name="TextBox 7"/>
            <p:cNvSpPr txBox="1"/>
            <p:nvPr/>
          </p:nvSpPr>
          <p:spPr>
            <a:xfrm>
              <a:off x="0" y="-38100"/>
              <a:ext cx="2155506" cy="367917"/>
            </a:xfrm>
            <a:prstGeom prst="rect">
              <a:avLst/>
            </a:prstGeom>
          </p:spPr>
          <p:txBody>
            <a:bodyPr lIns="50800" tIns="50800" rIns="50800" bIns="50800" rtlCol="0" anchor="ctr"/>
            <a:lstStyle/>
            <a:p>
              <a:pPr algn="ctr">
                <a:lnSpc>
                  <a:spcPts val="2659"/>
                </a:lnSpc>
                <a:spcBef>
                  <a:spcPct val="0"/>
                </a:spcBef>
              </a:pPr>
              <a:endParaRPr/>
            </a:p>
          </p:txBody>
        </p:sp>
      </p:grpSp>
      <p:sp>
        <p:nvSpPr>
          <p:cNvPr id="8" name="Freeform 8"/>
          <p:cNvSpPr/>
          <p:nvPr/>
        </p:nvSpPr>
        <p:spPr>
          <a:xfrm>
            <a:off x="-171450" y="-191376"/>
            <a:ext cx="1617651" cy="2527580"/>
          </a:xfrm>
          <a:custGeom>
            <a:avLst/>
            <a:gdLst/>
            <a:ahLst/>
            <a:cxnLst/>
            <a:rect l="l" t="t" r="r" b="b"/>
            <a:pathLst>
              <a:path w="1617651" h="2527580">
                <a:moveTo>
                  <a:pt x="0" y="0"/>
                </a:moveTo>
                <a:lnTo>
                  <a:pt x="1617651" y="0"/>
                </a:lnTo>
                <a:lnTo>
                  <a:pt x="1617651" y="2527580"/>
                </a:lnTo>
                <a:lnTo>
                  <a:pt x="0" y="25275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9" name="Freeform 9"/>
          <p:cNvSpPr/>
          <p:nvPr/>
        </p:nvSpPr>
        <p:spPr>
          <a:xfrm flipV="1">
            <a:off x="14975481" y="-63219"/>
            <a:ext cx="3493590" cy="2301402"/>
          </a:xfrm>
          <a:custGeom>
            <a:avLst/>
            <a:gdLst/>
            <a:ahLst/>
            <a:cxnLst/>
            <a:rect l="l" t="t" r="r" b="b"/>
            <a:pathLst>
              <a:path w="3493590" h="2301402">
                <a:moveTo>
                  <a:pt x="0" y="2301403"/>
                </a:moveTo>
                <a:lnTo>
                  <a:pt x="3493590" y="2301403"/>
                </a:lnTo>
                <a:lnTo>
                  <a:pt x="3493590" y="0"/>
                </a:lnTo>
                <a:lnTo>
                  <a:pt x="0" y="0"/>
                </a:lnTo>
                <a:lnTo>
                  <a:pt x="0" y="2301403"/>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0" name="TextBox 10"/>
          <p:cNvSpPr txBox="1"/>
          <p:nvPr/>
        </p:nvSpPr>
        <p:spPr>
          <a:xfrm>
            <a:off x="4603398" y="1580033"/>
            <a:ext cx="7532149" cy="3514829"/>
          </a:xfrm>
          <a:prstGeom prst="rect">
            <a:avLst/>
          </a:prstGeom>
        </p:spPr>
        <p:txBody>
          <a:bodyPr lIns="0" tIns="0" rIns="0" bIns="0" rtlCol="0" anchor="t">
            <a:spAutoFit/>
          </a:bodyPr>
          <a:lstStyle/>
          <a:p>
            <a:pPr algn="r" rtl="1">
              <a:lnSpc>
                <a:spcPts val="6838"/>
              </a:lnSpc>
            </a:pPr>
            <a:endParaRPr/>
          </a:p>
          <a:p>
            <a:pPr algn="r" rtl="1">
              <a:lnSpc>
                <a:spcPts val="6838"/>
              </a:lnSpc>
            </a:pPr>
            <a:r>
              <a:rPr lang="ar-EG" sz="4884">
                <a:solidFill>
                  <a:srgbClr val="000000"/>
                </a:solidFill>
                <a:latin typeface="HS Headline"/>
                <a:ea typeface="HS Headline"/>
                <a:cs typeface="HS Headline"/>
                <a:sym typeface="HS Headline"/>
                <a:rtl/>
              </a:rPr>
              <a:t>ما معنى الثقة بالنفس؟</a:t>
            </a:r>
          </a:p>
          <a:p>
            <a:pPr algn="r" rtl="1">
              <a:lnSpc>
                <a:spcPts val="6838"/>
              </a:lnSpc>
            </a:pPr>
            <a:endParaRPr lang="ar-EG" sz="4884">
              <a:solidFill>
                <a:srgbClr val="000000"/>
              </a:solidFill>
              <a:latin typeface="HS Headline"/>
              <a:ea typeface="HS Headline"/>
              <a:cs typeface="HS Headline"/>
              <a:sym typeface="HS Headline"/>
              <a:rtl/>
            </a:endParaRPr>
          </a:p>
          <a:p>
            <a:pPr algn="r" rtl="1">
              <a:lnSpc>
                <a:spcPts val="6838"/>
              </a:lnSpc>
            </a:pPr>
            <a:endParaRPr lang="ar-EG" sz="4884">
              <a:solidFill>
                <a:srgbClr val="000000"/>
              </a:solidFill>
              <a:latin typeface="HS Headline"/>
              <a:ea typeface="HS Headline"/>
              <a:cs typeface="HS Headline"/>
              <a:sym typeface="HS Headline"/>
              <a:rtl/>
            </a:endParaRPr>
          </a:p>
        </p:txBody>
      </p:sp>
      <p:grpSp>
        <p:nvGrpSpPr>
          <p:cNvPr id="11" name="Group 11"/>
          <p:cNvGrpSpPr/>
          <p:nvPr/>
        </p:nvGrpSpPr>
        <p:grpSpPr>
          <a:xfrm>
            <a:off x="4603398" y="4420086"/>
            <a:ext cx="9584971" cy="1349551"/>
            <a:chOff x="0" y="0"/>
            <a:chExt cx="2524437" cy="355437"/>
          </a:xfrm>
        </p:grpSpPr>
        <p:sp>
          <p:nvSpPr>
            <p:cNvPr id="12" name="Freeform 12"/>
            <p:cNvSpPr/>
            <p:nvPr/>
          </p:nvSpPr>
          <p:spPr>
            <a:xfrm>
              <a:off x="0" y="0"/>
              <a:ext cx="2524437" cy="355437"/>
            </a:xfrm>
            <a:custGeom>
              <a:avLst/>
              <a:gdLst/>
              <a:ahLst/>
              <a:cxnLst/>
              <a:rect l="l" t="t" r="r" b="b"/>
              <a:pathLst>
                <a:path w="2524437" h="355437">
                  <a:moveTo>
                    <a:pt x="24231" y="0"/>
                  </a:moveTo>
                  <a:lnTo>
                    <a:pt x="2500205" y="0"/>
                  </a:lnTo>
                  <a:cubicBezTo>
                    <a:pt x="2506632" y="0"/>
                    <a:pt x="2512795" y="2553"/>
                    <a:pt x="2517340" y="7097"/>
                  </a:cubicBezTo>
                  <a:cubicBezTo>
                    <a:pt x="2521884" y="11641"/>
                    <a:pt x="2524437" y="17805"/>
                    <a:pt x="2524437" y="24231"/>
                  </a:cubicBezTo>
                  <a:lnTo>
                    <a:pt x="2524437" y="331206"/>
                  </a:lnTo>
                  <a:cubicBezTo>
                    <a:pt x="2524437" y="337632"/>
                    <a:pt x="2521884" y="343796"/>
                    <a:pt x="2517340" y="348340"/>
                  </a:cubicBezTo>
                  <a:cubicBezTo>
                    <a:pt x="2512795" y="352884"/>
                    <a:pt x="2506632" y="355437"/>
                    <a:pt x="2500205" y="355437"/>
                  </a:cubicBezTo>
                  <a:lnTo>
                    <a:pt x="24231" y="355437"/>
                  </a:lnTo>
                  <a:cubicBezTo>
                    <a:pt x="17805" y="355437"/>
                    <a:pt x="11641" y="352884"/>
                    <a:pt x="7097" y="348340"/>
                  </a:cubicBezTo>
                  <a:cubicBezTo>
                    <a:pt x="2553" y="343796"/>
                    <a:pt x="0" y="337632"/>
                    <a:pt x="0" y="331206"/>
                  </a:cubicBezTo>
                  <a:lnTo>
                    <a:pt x="0" y="24231"/>
                  </a:lnTo>
                  <a:cubicBezTo>
                    <a:pt x="0" y="17805"/>
                    <a:pt x="2553" y="11641"/>
                    <a:pt x="7097" y="7097"/>
                  </a:cubicBezTo>
                  <a:cubicBezTo>
                    <a:pt x="11641" y="2553"/>
                    <a:pt x="17805" y="0"/>
                    <a:pt x="24231" y="0"/>
                  </a:cubicBezTo>
                  <a:close/>
                </a:path>
              </a:pathLst>
            </a:custGeom>
            <a:solidFill>
              <a:srgbClr val="9DDDE6"/>
            </a:solidFill>
          </p:spPr>
          <p:txBody>
            <a:bodyPr/>
            <a:lstStyle/>
            <a:p>
              <a:endParaRPr lang="ar-SA"/>
            </a:p>
          </p:txBody>
        </p:sp>
        <p:sp>
          <p:nvSpPr>
            <p:cNvPr id="13" name="TextBox 13"/>
            <p:cNvSpPr txBox="1"/>
            <p:nvPr/>
          </p:nvSpPr>
          <p:spPr>
            <a:xfrm>
              <a:off x="0" y="-38100"/>
              <a:ext cx="2524437" cy="393537"/>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a:off x="637376" y="3467024"/>
            <a:ext cx="3127248" cy="4114800"/>
          </a:xfrm>
          <a:custGeom>
            <a:avLst/>
            <a:gdLst/>
            <a:ahLst/>
            <a:cxnLst/>
            <a:rect l="l" t="t" r="r" b="b"/>
            <a:pathLst>
              <a:path w="3127248" h="4114800">
                <a:moveTo>
                  <a:pt x="0" y="0"/>
                </a:moveTo>
                <a:lnTo>
                  <a:pt x="3127248" y="0"/>
                </a:lnTo>
                <a:lnTo>
                  <a:pt x="312724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15" name="TextBox 15"/>
          <p:cNvSpPr txBox="1"/>
          <p:nvPr/>
        </p:nvSpPr>
        <p:spPr>
          <a:xfrm>
            <a:off x="3346333" y="3927127"/>
            <a:ext cx="9370463" cy="1597297"/>
          </a:xfrm>
          <a:prstGeom prst="rect">
            <a:avLst/>
          </a:prstGeom>
        </p:spPr>
        <p:txBody>
          <a:bodyPr lIns="0" tIns="0" rIns="0" bIns="0" rtlCol="0" anchor="t">
            <a:spAutoFit/>
          </a:bodyPr>
          <a:lstStyle/>
          <a:p>
            <a:pPr algn="r" rtl="1">
              <a:lnSpc>
                <a:spcPts val="6093"/>
              </a:lnSpc>
            </a:pPr>
            <a:endParaRPr/>
          </a:p>
          <a:p>
            <a:pPr algn="r" rtl="1">
              <a:lnSpc>
                <a:spcPts val="6093"/>
              </a:lnSpc>
            </a:pPr>
            <a:r>
              <a:rPr lang="ar-EG" sz="4352">
                <a:solidFill>
                  <a:srgbClr val="000000"/>
                </a:solidFill>
                <a:latin typeface="HS Headline"/>
                <a:ea typeface="HS Headline"/>
                <a:cs typeface="HS Headline"/>
                <a:sym typeface="HS Headline"/>
                <a:rtl/>
              </a:rPr>
              <a:t>هل الثقة بالنفس تعني أنني لا أخطئ؟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flipH="1">
            <a:off x="13459495" y="6262116"/>
            <a:ext cx="5428036" cy="4539195"/>
          </a:xfrm>
          <a:custGeom>
            <a:avLst/>
            <a:gdLst/>
            <a:ahLst/>
            <a:cxnLst/>
            <a:rect l="l" t="t" r="r" b="b"/>
            <a:pathLst>
              <a:path w="5428036" h="4539195">
                <a:moveTo>
                  <a:pt x="5428036" y="0"/>
                </a:moveTo>
                <a:lnTo>
                  <a:pt x="0" y="0"/>
                </a:lnTo>
                <a:lnTo>
                  <a:pt x="0" y="4539196"/>
                </a:lnTo>
                <a:lnTo>
                  <a:pt x="5428036" y="4539196"/>
                </a:lnTo>
                <a:lnTo>
                  <a:pt x="542803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a:off x="13781700" y="3400986"/>
            <a:ext cx="3477600" cy="2446966"/>
          </a:xfrm>
          <a:custGeom>
            <a:avLst/>
            <a:gdLst/>
            <a:ahLst/>
            <a:cxnLst/>
            <a:rect l="l" t="t" r="r" b="b"/>
            <a:pathLst>
              <a:path w="3477600" h="2446966">
                <a:moveTo>
                  <a:pt x="0" y="0"/>
                </a:moveTo>
                <a:lnTo>
                  <a:pt x="3477600" y="0"/>
                </a:lnTo>
                <a:lnTo>
                  <a:pt x="3477600" y="2446966"/>
                </a:lnTo>
                <a:lnTo>
                  <a:pt x="0" y="244696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4" name="Group 4"/>
          <p:cNvGrpSpPr/>
          <p:nvPr/>
        </p:nvGrpSpPr>
        <p:grpSpPr>
          <a:xfrm>
            <a:off x="1937451" y="2586830"/>
            <a:ext cx="10713816" cy="5113341"/>
            <a:chOff x="0" y="0"/>
            <a:chExt cx="2821746" cy="1346723"/>
          </a:xfrm>
        </p:grpSpPr>
        <p:sp>
          <p:nvSpPr>
            <p:cNvPr id="5" name="Freeform 5"/>
            <p:cNvSpPr/>
            <p:nvPr/>
          </p:nvSpPr>
          <p:spPr>
            <a:xfrm>
              <a:off x="0" y="0"/>
              <a:ext cx="2821746" cy="1346724"/>
            </a:xfrm>
            <a:custGeom>
              <a:avLst/>
              <a:gdLst/>
              <a:ahLst/>
              <a:cxnLst/>
              <a:rect l="l" t="t" r="r" b="b"/>
              <a:pathLst>
                <a:path w="2821746" h="1346724">
                  <a:moveTo>
                    <a:pt x="21678" y="0"/>
                  </a:moveTo>
                  <a:lnTo>
                    <a:pt x="2800067" y="0"/>
                  </a:lnTo>
                  <a:cubicBezTo>
                    <a:pt x="2812040" y="0"/>
                    <a:pt x="2821746" y="9706"/>
                    <a:pt x="2821746" y="21678"/>
                  </a:cubicBezTo>
                  <a:lnTo>
                    <a:pt x="2821746" y="1325045"/>
                  </a:lnTo>
                  <a:cubicBezTo>
                    <a:pt x="2821746" y="1337018"/>
                    <a:pt x="2812040" y="1346724"/>
                    <a:pt x="2800067" y="1346724"/>
                  </a:cubicBezTo>
                  <a:lnTo>
                    <a:pt x="21678" y="1346724"/>
                  </a:lnTo>
                  <a:cubicBezTo>
                    <a:pt x="9706" y="1346724"/>
                    <a:pt x="0" y="1337018"/>
                    <a:pt x="0" y="1325045"/>
                  </a:cubicBezTo>
                  <a:lnTo>
                    <a:pt x="0" y="21678"/>
                  </a:lnTo>
                  <a:cubicBezTo>
                    <a:pt x="0" y="9706"/>
                    <a:pt x="9706" y="0"/>
                    <a:pt x="21678" y="0"/>
                  </a:cubicBezTo>
                  <a:close/>
                </a:path>
              </a:pathLst>
            </a:custGeom>
            <a:solidFill>
              <a:srgbClr val="9DDDE6"/>
            </a:solidFill>
          </p:spPr>
          <p:txBody>
            <a:bodyPr/>
            <a:lstStyle/>
            <a:p>
              <a:endParaRPr lang="ar-SA"/>
            </a:p>
          </p:txBody>
        </p:sp>
        <p:sp>
          <p:nvSpPr>
            <p:cNvPr id="6" name="TextBox 6"/>
            <p:cNvSpPr txBox="1"/>
            <p:nvPr/>
          </p:nvSpPr>
          <p:spPr>
            <a:xfrm>
              <a:off x="0" y="-38100"/>
              <a:ext cx="2821746" cy="1384823"/>
            </a:xfrm>
            <a:prstGeom prst="rect">
              <a:avLst/>
            </a:prstGeom>
          </p:spPr>
          <p:txBody>
            <a:bodyPr lIns="50800" tIns="50800" rIns="50800" bIns="50800" rtlCol="0" anchor="ctr"/>
            <a:lstStyle/>
            <a:p>
              <a:pPr algn="ctr">
                <a:lnSpc>
                  <a:spcPts val="2659"/>
                </a:lnSpc>
                <a:spcBef>
                  <a:spcPct val="0"/>
                </a:spcBef>
              </a:pPr>
              <a:endParaRPr/>
            </a:p>
          </p:txBody>
        </p:sp>
      </p:grpSp>
      <p:sp>
        <p:nvSpPr>
          <p:cNvPr id="7" name="Freeform 7"/>
          <p:cNvSpPr/>
          <p:nvPr/>
        </p:nvSpPr>
        <p:spPr>
          <a:xfrm rot="-5400000" flipH="1" flipV="1">
            <a:off x="15344438" y="-811435"/>
            <a:ext cx="2402163" cy="3753380"/>
          </a:xfrm>
          <a:custGeom>
            <a:avLst/>
            <a:gdLst/>
            <a:ahLst/>
            <a:cxnLst/>
            <a:rect l="l" t="t" r="r" b="b"/>
            <a:pathLst>
              <a:path w="2402163" h="3753380">
                <a:moveTo>
                  <a:pt x="2402163" y="3753380"/>
                </a:moveTo>
                <a:lnTo>
                  <a:pt x="0" y="3753380"/>
                </a:lnTo>
                <a:lnTo>
                  <a:pt x="0" y="0"/>
                </a:lnTo>
                <a:lnTo>
                  <a:pt x="2402163" y="0"/>
                </a:lnTo>
                <a:lnTo>
                  <a:pt x="2402163" y="375338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8" name="TextBox 8"/>
          <p:cNvSpPr txBox="1"/>
          <p:nvPr/>
        </p:nvSpPr>
        <p:spPr>
          <a:xfrm>
            <a:off x="1937451" y="3322391"/>
            <a:ext cx="10713816" cy="4377779"/>
          </a:xfrm>
          <a:prstGeom prst="rect">
            <a:avLst/>
          </a:prstGeom>
        </p:spPr>
        <p:txBody>
          <a:bodyPr lIns="0" tIns="0" rIns="0" bIns="0" rtlCol="0" anchor="t">
            <a:spAutoFit/>
          </a:bodyPr>
          <a:lstStyle/>
          <a:p>
            <a:pPr algn="ctr" rtl="1">
              <a:lnSpc>
                <a:spcPts val="8532"/>
              </a:lnSpc>
            </a:pPr>
            <a:r>
              <a:rPr lang="ar-EG" sz="6094">
                <a:solidFill>
                  <a:srgbClr val="000000"/>
                </a:solidFill>
                <a:latin typeface="HS Headline"/>
                <a:ea typeface="HS Headline"/>
                <a:cs typeface="HS Headline"/>
                <a:sym typeface="HS Headline"/>
                <a:rtl/>
              </a:rPr>
              <a:t>الثقة بالنفس هي إيماني بقدراتي واحترامي لنفسي مع معرفتي أن الخطأ جزء من التعلم.</a:t>
            </a:r>
          </a:p>
          <a:p>
            <a:pPr algn="ctr" rtl="1">
              <a:lnSpc>
                <a:spcPts val="8532"/>
              </a:lnSpc>
            </a:pPr>
            <a:endParaRPr lang="ar-EG" sz="6094">
              <a:solidFill>
                <a:srgbClr val="000000"/>
              </a:solidFill>
              <a:latin typeface="HS Headline"/>
              <a:ea typeface="HS Headline"/>
              <a:cs typeface="HS Headline"/>
              <a:sym typeface="HS Headline"/>
              <a:rtl/>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rim.9884B390-A1F3-4D9B-B7EA-EEF44F9896CE.MOV">
            <a:hlinkClick r:id="" action="ppaction://media"/>
            <a:extLst>
              <a:ext uri="{FF2B5EF4-FFF2-40B4-BE49-F238E27FC236}">
                <a16:creationId xmlns:a16="http://schemas.microsoft.com/office/drawing/2014/main" id="{02BD76B8-CD47-2B0F-28F1-49718A2059DC}"/>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686539" y="0"/>
            <a:ext cx="12651154" cy="10287000"/>
          </a:xfrm>
          <a:prstGeom prst="rect">
            <a:avLst/>
          </a:prstGeom>
        </p:spPr>
      </p:pic>
    </p:spTree>
    <p:extLst>
      <p:ext uri="{BB962C8B-B14F-4D97-AF65-F5344CB8AC3E}">
        <p14:creationId xmlns:p14="http://schemas.microsoft.com/office/powerpoint/2010/main" val="10308777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flipH="1">
            <a:off x="13459495" y="6262116"/>
            <a:ext cx="5428036" cy="4539195"/>
          </a:xfrm>
          <a:custGeom>
            <a:avLst/>
            <a:gdLst/>
            <a:ahLst/>
            <a:cxnLst/>
            <a:rect l="l" t="t" r="r" b="b"/>
            <a:pathLst>
              <a:path w="5428036" h="4539195">
                <a:moveTo>
                  <a:pt x="5428036" y="0"/>
                </a:moveTo>
                <a:lnTo>
                  <a:pt x="0" y="0"/>
                </a:lnTo>
                <a:lnTo>
                  <a:pt x="0" y="4539196"/>
                </a:lnTo>
                <a:lnTo>
                  <a:pt x="5428036" y="4539196"/>
                </a:lnTo>
                <a:lnTo>
                  <a:pt x="5428036"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a:off x="13781700" y="3400986"/>
            <a:ext cx="4066206" cy="2861130"/>
          </a:xfrm>
          <a:custGeom>
            <a:avLst/>
            <a:gdLst/>
            <a:ahLst/>
            <a:cxnLst/>
            <a:rect l="l" t="t" r="r" b="b"/>
            <a:pathLst>
              <a:path w="4066206" h="2861130">
                <a:moveTo>
                  <a:pt x="0" y="0"/>
                </a:moveTo>
                <a:lnTo>
                  <a:pt x="4066205" y="0"/>
                </a:lnTo>
                <a:lnTo>
                  <a:pt x="4066205" y="2861130"/>
                </a:lnTo>
                <a:lnTo>
                  <a:pt x="0" y="286113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4" name="Group 4"/>
          <p:cNvGrpSpPr/>
          <p:nvPr/>
        </p:nvGrpSpPr>
        <p:grpSpPr>
          <a:xfrm>
            <a:off x="1483075" y="2266336"/>
            <a:ext cx="11622567" cy="6034788"/>
            <a:chOff x="0" y="0"/>
            <a:chExt cx="3061088" cy="1589409"/>
          </a:xfrm>
        </p:grpSpPr>
        <p:sp>
          <p:nvSpPr>
            <p:cNvPr id="5" name="Freeform 5"/>
            <p:cNvSpPr/>
            <p:nvPr/>
          </p:nvSpPr>
          <p:spPr>
            <a:xfrm>
              <a:off x="0" y="0"/>
              <a:ext cx="3061088" cy="1589409"/>
            </a:xfrm>
            <a:custGeom>
              <a:avLst/>
              <a:gdLst/>
              <a:ahLst/>
              <a:cxnLst/>
              <a:rect l="l" t="t" r="r" b="b"/>
              <a:pathLst>
                <a:path w="3061088" h="1589409">
                  <a:moveTo>
                    <a:pt x="19983" y="0"/>
                  </a:moveTo>
                  <a:lnTo>
                    <a:pt x="3041104" y="0"/>
                  </a:lnTo>
                  <a:cubicBezTo>
                    <a:pt x="3046404" y="0"/>
                    <a:pt x="3051487" y="2105"/>
                    <a:pt x="3055235" y="5853"/>
                  </a:cubicBezTo>
                  <a:cubicBezTo>
                    <a:pt x="3058982" y="9601"/>
                    <a:pt x="3061088" y="14683"/>
                    <a:pt x="3061088" y="19983"/>
                  </a:cubicBezTo>
                  <a:lnTo>
                    <a:pt x="3061088" y="1569426"/>
                  </a:lnTo>
                  <a:cubicBezTo>
                    <a:pt x="3061088" y="1580462"/>
                    <a:pt x="3052141" y="1589409"/>
                    <a:pt x="3041104" y="1589409"/>
                  </a:cubicBezTo>
                  <a:lnTo>
                    <a:pt x="19983" y="1589409"/>
                  </a:lnTo>
                  <a:cubicBezTo>
                    <a:pt x="8947" y="1589409"/>
                    <a:pt x="0" y="1580462"/>
                    <a:pt x="0" y="1569426"/>
                  </a:cubicBezTo>
                  <a:lnTo>
                    <a:pt x="0" y="19983"/>
                  </a:lnTo>
                  <a:cubicBezTo>
                    <a:pt x="0" y="8947"/>
                    <a:pt x="8947" y="0"/>
                    <a:pt x="19983" y="0"/>
                  </a:cubicBezTo>
                  <a:close/>
                </a:path>
              </a:pathLst>
            </a:custGeom>
            <a:solidFill>
              <a:srgbClr val="9DDDE6"/>
            </a:solidFill>
          </p:spPr>
          <p:txBody>
            <a:bodyPr/>
            <a:lstStyle/>
            <a:p>
              <a:endParaRPr lang="ar-SA"/>
            </a:p>
          </p:txBody>
        </p:sp>
        <p:sp>
          <p:nvSpPr>
            <p:cNvPr id="6" name="TextBox 6"/>
            <p:cNvSpPr txBox="1"/>
            <p:nvPr/>
          </p:nvSpPr>
          <p:spPr>
            <a:xfrm>
              <a:off x="0" y="-38100"/>
              <a:ext cx="3061088" cy="1627509"/>
            </a:xfrm>
            <a:prstGeom prst="rect">
              <a:avLst/>
            </a:prstGeom>
          </p:spPr>
          <p:txBody>
            <a:bodyPr lIns="50800" tIns="50800" rIns="50800" bIns="50800" rtlCol="0" anchor="ctr"/>
            <a:lstStyle/>
            <a:p>
              <a:pPr algn="ctr">
                <a:lnSpc>
                  <a:spcPts val="2659"/>
                </a:lnSpc>
                <a:spcBef>
                  <a:spcPct val="0"/>
                </a:spcBef>
              </a:pPr>
              <a:endParaRPr/>
            </a:p>
          </p:txBody>
        </p:sp>
      </p:grpSp>
      <p:sp>
        <p:nvSpPr>
          <p:cNvPr id="7" name="Freeform 7"/>
          <p:cNvSpPr/>
          <p:nvPr/>
        </p:nvSpPr>
        <p:spPr>
          <a:xfrm rot="-5400000" flipH="1" flipV="1">
            <a:off x="15344438" y="-811435"/>
            <a:ext cx="2402163" cy="3753380"/>
          </a:xfrm>
          <a:custGeom>
            <a:avLst/>
            <a:gdLst/>
            <a:ahLst/>
            <a:cxnLst/>
            <a:rect l="l" t="t" r="r" b="b"/>
            <a:pathLst>
              <a:path w="2402163" h="3753380">
                <a:moveTo>
                  <a:pt x="2402163" y="3753380"/>
                </a:moveTo>
                <a:lnTo>
                  <a:pt x="0" y="3753380"/>
                </a:lnTo>
                <a:lnTo>
                  <a:pt x="0" y="0"/>
                </a:lnTo>
                <a:lnTo>
                  <a:pt x="2402163" y="0"/>
                </a:lnTo>
                <a:lnTo>
                  <a:pt x="2402163" y="375338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8" name="TextBox 8"/>
          <p:cNvSpPr txBox="1"/>
          <p:nvPr/>
        </p:nvSpPr>
        <p:spPr>
          <a:xfrm>
            <a:off x="2054231" y="2894704"/>
            <a:ext cx="10480256" cy="4997561"/>
          </a:xfrm>
          <a:prstGeom prst="rect">
            <a:avLst/>
          </a:prstGeom>
        </p:spPr>
        <p:txBody>
          <a:bodyPr lIns="0" tIns="0" rIns="0" bIns="0" rtlCol="0" anchor="t">
            <a:spAutoFit/>
          </a:bodyPr>
          <a:lstStyle/>
          <a:p>
            <a:pPr algn="ctr" rtl="1">
              <a:lnSpc>
                <a:spcPts val="6537"/>
              </a:lnSpc>
            </a:pPr>
            <a:r>
              <a:rPr lang="ar-EG" sz="4669">
                <a:solidFill>
                  <a:srgbClr val="000000"/>
                </a:solidFill>
                <a:latin typeface="HS Headline"/>
                <a:ea typeface="HS Headline"/>
                <a:cs typeface="HS Headline"/>
                <a:sym typeface="HS Headline"/>
                <a:rtl/>
              </a:rPr>
              <a:t> إيمان الإنسان بقدراته ومهاراته وقيمته الذاتية، وشعوره بالرضا عن نفسه، وقدرته على التعبير عن آرائه واتخاذ قراراته دون خوف مفرط من الخطأ أو من نظرة الآخرين، مع تقبّل نقاط القوة ونقاط الضعف والعمل على تطويرها</a:t>
            </a:r>
          </a:p>
          <a:p>
            <a:pPr algn="ctr" rtl="1">
              <a:lnSpc>
                <a:spcPts val="6537"/>
              </a:lnSpc>
            </a:pPr>
            <a:endParaRPr lang="ar-EG" sz="4669">
              <a:solidFill>
                <a:srgbClr val="000000"/>
              </a:solidFill>
              <a:latin typeface="HS Headline"/>
              <a:ea typeface="HS Headline"/>
              <a:cs typeface="HS Headline"/>
              <a:sym typeface="HS Headline"/>
              <a:rtl/>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grpSp>
        <p:nvGrpSpPr>
          <p:cNvPr id="2" name="Group 2"/>
          <p:cNvGrpSpPr/>
          <p:nvPr/>
        </p:nvGrpSpPr>
        <p:grpSpPr>
          <a:xfrm>
            <a:off x="-378896" y="9427188"/>
            <a:ext cx="19045793" cy="1081781"/>
            <a:chOff x="0" y="0"/>
            <a:chExt cx="5016176" cy="284914"/>
          </a:xfrm>
        </p:grpSpPr>
        <p:sp>
          <p:nvSpPr>
            <p:cNvPr id="3" name="Freeform 3"/>
            <p:cNvSpPr/>
            <p:nvPr/>
          </p:nvSpPr>
          <p:spPr>
            <a:xfrm>
              <a:off x="0" y="0"/>
              <a:ext cx="5016176" cy="284914"/>
            </a:xfrm>
            <a:custGeom>
              <a:avLst/>
              <a:gdLst/>
              <a:ahLst/>
              <a:cxnLst/>
              <a:rect l="l" t="t" r="r" b="b"/>
              <a:pathLst>
                <a:path w="5016176" h="284914">
                  <a:moveTo>
                    <a:pt x="0" y="0"/>
                  </a:moveTo>
                  <a:lnTo>
                    <a:pt x="5016176" y="0"/>
                  </a:lnTo>
                  <a:lnTo>
                    <a:pt x="5016176" y="284914"/>
                  </a:lnTo>
                  <a:lnTo>
                    <a:pt x="0" y="284914"/>
                  </a:lnTo>
                  <a:close/>
                </a:path>
              </a:pathLst>
            </a:custGeom>
            <a:solidFill>
              <a:srgbClr val="483E7B"/>
            </a:solidFill>
          </p:spPr>
          <p:txBody>
            <a:bodyPr/>
            <a:lstStyle/>
            <a:p>
              <a:endParaRPr lang="ar-SA"/>
            </a:p>
          </p:txBody>
        </p:sp>
        <p:sp>
          <p:nvSpPr>
            <p:cNvPr id="4" name="TextBox 4"/>
            <p:cNvSpPr txBox="1"/>
            <p:nvPr/>
          </p:nvSpPr>
          <p:spPr>
            <a:xfrm>
              <a:off x="0" y="-38100"/>
              <a:ext cx="5016176" cy="323014"/>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flipH="1" flipV="1">
            <a:off x="-184892" y="-63219"/>
            <a:ext cx="4133055" cy="2722650"/>
          </a:xfrm>
          <a:custGeom>
            <a:avLst/>
            <a:gdLst/>
            <a:ahLst/>
            <a:cxnLst/>
            <a:rect l="l" t="t" r="r" b="b"/>
            <a:pathLst>
              <a:path w="4133055" h="2722650">
                <a:moveTo>
                  <a:pt x="4133056" y="2722651"/>
                </a:moveTo>
                <a:lnTo>
                  <a:pt x="0" y="2722651"/>
                </a:lnTo>
                <a:lnTo>
                  <a:pt x="0" y="0"/>
                </a:lnTo>
                <a:lnTo>
                  <a:pt x="4133056" y="0"/>
                </a:lnTo>
                <a:lnTo>
                  <a:pt x="4133056" y="2722651"/>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6" name="Freeform 6"/>
          <p:cNvSpPr/>
          <p:nvPr/>
        </p:nvSpPr>
        <p:spPr>
          <a:xfrm rot="-5400000" flipH="1" flipV="1">
            <a:off x="16414046" y="-544321"/>
            <a:ext cx="1690507" cy="2641417"/>
          </a:xfrm>
          <a:custGeom>
            <a:avLst/>
            <a:gdLst/>
            <a:ahLst/>
            <a:cxnLst/>
            <a:rect l="l" t="t" r="r" b="b"/>
            <a:pathLst>
              <a:path w="1690507" h="2641417">
                <a:moveTo>
                  <a:pt x="1690508" y="2641418"/>
                </a:moveTo>
                <a:lnTo>
                  <a:pt x="0" y="2641418"/>
                </a:lnTo>
                <a:lnTo>
                  <a:pt x="0" y="0"/>
                </a:lnTo>
                <a:lnTo>
                  <a:pt x="1690508" y="0"/>
                </a:lnTo>
                <a:lnTo>
                  <a:pt x="1690508" y="2641418"/>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7" name="Group 7"/>
          <p:cNvGrpSpPr/>
          <p:nvPr/>
        </p:nvGrpSpPr>
        <p:grpSpPr>
          <a:xfrm>
            <a:off x="12640962" y="4153970"/>
            <a:ext cx="4618338" cy="3629797"/>
            <a:chOff x="0" y="0"/>
            <a:chExt cx="1216352" cy="955996"/>
          </a:xfrm>
        </p:grpSpPr>
        <p:sp>
          <p:nvSpPr>
            <p:cNvPr id="8" name="Freeform 8"/>
            <p:cNvSpPr/>
            <p:nvPr/>
          </p:nvSpPr>
          <p:spPr>
            <a:xfrm>
              <a:off x="0" y="0"/>
              <a:ext cx="1216352" cy="955996"/>
            </a:xfrm>
            <a:custGeom>
              <a:avLst/>
              <a:gdLst/>
              <a:ahLst/>
              <a:cxnLst/>
              <a:rect l="l" t="t" r="r" b="b"/>
              <a:pathLst>
                <a:path w="1216352" h="955996">
                  <a:moveTo>
                    <a:pt x="85494" y="0"/>
                  </a:moveTo>
                  <a:lnTo>
                    <a:pt x="1130859" y="0"/>
                  </a:lnTo>
                  <a:cubicBezTo>
                    <a:pt x="1178076" y="0"/>
                    <a:pt x="1216352" y="38277"/>
                    <a:pt x="1216352" y="85494"/>
                  </a:cubicBezTo>
                  <a:lnTo>
                    <a:pt x="1216352" y="870502"/>
                  </a:lnTo>
                  <a:cubicBezTo>
                    <a:pt x="1216352" y="917719"/>
                    <a:pt x="1178076" y="955996"/>
                    <a:pt x="1130859" y="955996"/>
                  </a:cubicBezTo>
                  <a:lnTo>
                    <a:pt x="85494" y="955996"/>
                  </a:lnTo>
                  <a:cubicBezTo>
                    <a:pt x="38277" y="955996"/>
                    <a:pt x="0" y="917719"/>
                    <a:pt x="0" y="870502"/>
                  </a:cubicBezTo>
                  <a:lnTo>
                    <a:pt x="0" y="85494"/>
                  </a:lnTo>
                  <a:cubicBezTo>
                    <a:pt x="0" y="38277"/>
                    <a:pt x="38277" y="0"/>
                    <a:pt x="85494" y="0"/>
                  </a:cubicBezTo>
                  <a:close/>
                </a:path>
              </a:pathLst>
            </a:custGeom>
            <a:solidFill>
              <a:srgbClr val="9DDDE6"/>
            </a:solidFill>
          </p:spPr>
          <p:txBody>
            <a:bodyPr/>
            <a:lstStyle/>
            <a:p>
              <a:endParaRPr lang="ar-SA"/>
            </a:p>
          </p:txBody>
        </p:sp>
        <p:sp>
          <p:nvSpPr>
            <p:cNvPr id="9" name="TextBox 9"/>
            <p:cNvSpPr txBox="1"/>
            <p:nvPr/>
          </p:nvSpPr>
          <p:spPr>
            <a:xfrm>
              <a:off x="0" y="-38100"/>
              <a:ext cx="1216352" cy="994096"/>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7306962" y="4153970"/>
            <a:ext cx="4618338" cy="3629797"/>
            <a:chOff x="0" y="0"/>
            <a:chExt cx="1216352" cy="955996"/>
          </a:xfrm>
        </p:grpSpPr>
        <p:sp>
          <p:nvSpPr>
            <p:cNvPr id="11" name="Freeform 11"/>
            <p:cNvSpPr/>
            <p:nvPr/>
          </p:nvSpPr>
          <p:spPr>
            <a:xfrm>
              <a:off x="0" y="0"/>
              <a:ext cx="1216352" cy="955996"/>
            </a:xfrm>
            <a:custGeom>
              <a:avLst/>
              <a:gdLst/>
              <a:ahLst/>
              <a:cxnLst/>
              <a:rect l="l" t="t" r="r" b="b"/>
              <a:pathLst>
                <a:path w="1216352" h="955996">
                  <a:moveTo>
                    <a:pt x="85494" y="0"/>
                  </a:moveTo>
                  <a:lnTo>
                    <a:pt x="1130859" y="0"/>
                  </a:lnTo>
                  <a:cubicBezTo>
                    <a:pt x="1178076" y="0"/>
                    <a:pt x="1216352" y="38277"/>
                    <a:pt x="1216352" y="85494"/>
                  </a:cubicBezTo>
                  <a:lnTo>
                    <a:pt x="1216352" y="870502"/>
                  </a:lnTo>
                  <a:cubicBezTo>
                    <a:pt x="1216352" y="917719"/>
                    <a:pt x="1178076" y="955996"/>
                    <a:pt x="1130859" y="955996"/>
                  </a:cubicBezTo>
                  <a:lnTo>
                    <a:pt x="85494" y="955996"/>
                  </a:lnTo>
                  <a:cubicBezTo>
                    <a:pt x="38277" y="955996"/>
                    <a:pt x="0" y="917719"/>
                    <a:pt x="0" y="870502"/>
                  </a:cubicBezTo>
                  <a:lnTo>
                    <a:pt x="0" y="85494"/>
                  </a:lnTo>
                  <a:cubicBezTo>
                    <a:pt x="0" y="38277"/>
                    <a:pt x="38277" y="0"/>
                    <a:pt x="85494" y="0"/>
                  </a:cubicBezTo>
                  <a:close/>
                </a:path>
              </a:pathLst>
            </a:custGeom>
            <a:solidFill>
              <a:srgbClr val="9DDDE6"/>
            </a:solidFill>
          </p:spPr>
          <p:txBody>
            <a:bodyPr/>
            <a:lstStyle/>
            <a:p>
              <a:endParaRPr lang="ar-SA"/>
            </a:p>
          </p:txBody>
        </p:sp>
        <p:sp>
          <p:nvSpPr>
            <p:cNvPr id="12" name="TextBox 12"/>
            <p:cNvSpPr txBox="1"/>
            <p:nvPr/>
          </p:nvSpPr>
          <p:spPr>
            <a:xfrm>
              <a:off x="0" y="-38100"/>
              <a:ext cx="1216352" cy="994096"/>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1974249" y="4153970"/>
            <a:ext cx="4618338" cy="3629797"/>
            <a:chOff x="0" y="0"/>
            <a:chExt cx="1216352" cy="955996"/>
          </a:xfrm>
        </p:grpSpPr>
        <p:sp>
          <p:nvSpPr>
            <p:cNvPr id="14" name="Freeform 14"/>
            <p:cNvSpPr/>
            <p:nvPr/>
          </p:nvSpPr>
          <p:spPr>
            <a:xfrm>
              <a:off x="0" y="0"/>
              <a:ext cx="1216352" cy="955996"/>
            </a:xfrm>
            <a:custGeom>
              <a:avLst/>
              <a:gdLst/>
              <a:ahLst/>
              <a:cxnLst/>
              <a:rect l="l" t="t" r="r" b="b"/>
              <a:pathLst>
                <a:path w="1216352" h="955996">
                  <a:moveTo>
                    <a:pt x="85494" y="0"/>
                  </a:moveTo>
                  <a:lnTo>
                    <a:pt x="1130859" y="0"/>
                  </a:lnTo>
                  <a:cubicBezTo>
                    <a:pt x="1178076" y="0"/>
                    <a:pt x="1216352" y="38277"/>
                    <a:pt x="1216352" y="85494"/>
                  </a:cubicBezTo>
                  <a:lnTo>
                    <a:pt x="1216352" y="870502"/>
                  </a:lnTo>
                  <a:cubicBezTo>
                    <a:pt x="1216352" y="917719"/>
                    <a:pt x="1178076" y="955996"/>
                    <a:pt x="1130859" y="955996"/>
                  </a:cubicBezTo>
                  <a:lnTo>
                    <a:pt x="85494" y="955996"/>
                  </a:lnTo>
                  <a:cubicBezTo>
                    <a:pt x="38277" y="955996"/>
                    <a:pt x="0" y="917719"/>
                    <a:pt x="0" y="870502"/>
                  </a:cubicBezTo>
                  <a:lnTo>
                    <a:pt x="0" y="85494"/>
                  </a:lnTo>
                  <a:cubicBezTo>
                    <a:pt x="0" y="38277"/>
                    <a:pt x="38277" y="0"/>
                    <a:pt x="85494" y="0"/>
                  </a:cubicBezTo>
                  <a:close/>
                </a:path>
              </a:pathLst>
            </a:custGeom>
            <a:solidFill>
              <a:srgbClr val="9DDDE6"/>
            </a:solidFill>
          </p:spPr>
          <p:txBody>
            <a:bodyPr/>
            <a:lstStyle/>
            <a:p>
              <a:endParaRPr lang="ar-SA"/>
            </a:p>
          </p:txBody>
        </p:sp>
        <p:sp>
          <p:nvSpPr>
            <p:cNvPr id="15" name="TextBox 15"/>
            <p:cNvSpPr txBox="1"/>
            <p:nvPr/>
          </p:nvSpPr>
          <p:spPr>
            <a:xfrm>
              <a:off x="0" y="-38100"/>
              <a:ext cx="1216352" cy="994096"/>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8370424" y="2119334"/>
            <a:ext cx="2491415" cy="2385530"/>
          </a:xfrm>
          <a:custGeom>
            <a:avLst/>
            <a:gdLst/>
            <a:ahLst/>
            <a:cxnLst/>
            <a:rect l="l" t="t" r="r" b="b"/>
            <a:pathLst>
              <a:path w="2491415" h="2385530">
                <a:moveTo>
                  <a:pt x="0" y="0"/>
                </a:moveTo>
                <a:lnTo>
                  <a:pt x="2491414" y="0"/>
                </a:lnTo>
                <a:lnTo>
                  <a:pt x="2491414" y="2385529"/>
                </a:lnTo>
                <a:lnTo>
                  <a:pt x="0" y="2385529"/>
                </a:lnTo>
                <a:lnTo>
                  <a:pt x="0" y="0"/>
                </a:lnTo>
                <a:close/>
              </a:path>
            </a:pathLst>
          </a:custGeom>
          <a:blipFill>
            <a:blip r:embed="rId6"/>
            <a:stretch>
              <a:fillRect/>
            </a:stretch>
          </a:blipFill>
        </p:spPr>
        <p:txBody>
          <a:bodyPr/>
          <a:lstStyle/>
          <a:p>
            <a:endParaRPr lang="ar-SA"/>
          </a:p>
        </p:txBody>
      </p:sp>
      <p:sp>
        <p:nvSpPr>
          <p:cNvPr id="17" name="Freeform 17"/>
          <p:cNvSpPr/>
          <p:nvPr/>
        </p:nvSpPr>
        <p:spPr>
          <a:xfrm>
            <a:off x="13382941" y="2119334"/>
            <a:ext cx="3134379" cy="3005086"/>
          </a:xfrm>
          <a:custGeom>
            <a:avLst/>
            <a:gdLst/>
            <a:ahLst/>
            <a:cxnLst/>
            <a:rect l="l" t="t" r="r" b="b"/>
            <a:pathLst>
              <a:path w="3134379" h="3005086">
                <a:moveTo>
                  <a:pt x="0" y="0"/>
                </a:moveTo>
                <a:lnTo>
                  <a:pt x="3134380" y="0"/>
                </a:lnTo>
                <a:lnTo>
                  <a:pt x="3134380" y="3005086"/>
                </a:lnTo>
                <a:lnTo>
                  <a:pt x="0" y="300508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ar-SA"/>
          </a:p>
        </p:txBody>
      </p:sp>
      <p:sp>
        <p:nvSpPr>
          <p:cNvPr id="18" name="Freeform 18"/>
          <p:cNvSpPr/>
          <p:nvPr/>
        </p:nvSpPr>
        <p:spPr>
          <a:xfrm>
            <a:off x="3139570" y="2119334"/>
            <a:ext cx="2710067" cy="2710067"/>
          </a:xfrm>
          <a:custGeom>
            <a:avLst/>
            <a:gdLst/>
            <a:ahLst/>
            <a:cxnLst/>
            <a:rect l="l" t="t" r="r" b="b"/>
            <a:pathLst>
              <a:path w="2710067" h="2710067">
                <a:moveTo>
                  <a:pt x="0" y="0"/>
                </a:moveTo>
                <a:lnTo>
                  <a:pt x="2710067" y="0"/>
                </a:lnTo>
                <a:lnTo>
                  <a:pt x="2710067" y="2710066"/>
                </a:lnTo>
                <a:lnTo>
                  <a:pt x="0" y="271006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ar-SA"/>
          </a:p>
        </p:txBody>
      </p:sp>
      <p:sp>
        <p:nvSpPr>
          <p:cNvPr id="19" name="TextBox 19"/>
          <p:cNvSpPr txBox="1"/>
          <p:nvPr/>
        </p:nvSpPr>
        <p:spPr>
          <a:xfrm>
            <a:off x="4932064" y="528738"/>
            <a:ext cx="9368134" cy="2330366"/>
          </a:xfrm>
          <a:prstGeom prst="rect">
            <a:avLst/>
          </a:prstGeom>
        </p:spPr>
        <p:txBody>
          <a:bodyPr lIns="0" tIns="0" rIns="0" bIns="0" rtlCol="0" anchor="t">
            <a:spAutoFit/>
          </a:bodyPr>
          <a:lstStyle/>
          <a:p>
            <a:pPr algn="ctr" rtl="1">
              <a:lnSpc>
                <a:spcPts val="8854"/>
              </a:lnSpc>
            </a:pPr>
            <a:r>
              <a:rPr lang="ar-EG" sz="6324">
                <a:solidFill>
                  <a:srgbClr val="318E9B"/>
                </a:solidFill>
                <a:latin typeface="HS Headline"/>
                <a:ea typeface="HS Headline"/>
                <a:cs typeface="HS Headline"/>
                <a:sym typeface="HS Headline"/>
                <a:rtl/>
              </a:rPr>
              <a:t>خصائص الطالبة الواثقة بنفسها</a:t>
            </a:r>
          </a:p>
          <a:p>
            <a:pPr algn="ctr" rtl="1">
              <a:lnSpc>
                <a:spcPts val="8854"/>
              </a:lnSpc>
            </a:pPr>
            <a:endParaRPr lang="ar-EG" sz="6324">
              <a:solidFill>
                <a:srgbClr val="318E9B"/>
              </a:solidFill>
              <a:latin typeface="HS Headline"/>
              <a:ea typeface="HS Headline"/>
              <a:cs typeface="HS Headline"/>
              <a:sym typeface="HS Headline"/>
              <a:rtl/>
            </a:endParaRPr>
          </a:p>
        </p:txBody>
      </p:sp>
      <p:sp>
        <p:nvSpPr>
          <p:cNvPr id="20" name="TextBox 20"/>
          <p:cNvSpPr txBox="1"/>
          <p:nvPr/>
        </p:nvSpPr>
        <p:spPr>
          <a:xfrm>
            <a:off x="12965742" y="4018750"/>
            <a:ext cx="3968778" cy="4067816"/>
          </a:xfrm>
          <a:prstGeom prst="rect">
            <a:avLst/>
          </a:prstGeom>
        </p:spPr>
        <p:txBody>
          <a:bodyPr lIns="0" tIns="0" rIns="0" bIns="0" rtlCol="0" anchor="t">
            <a:spAutoFit/>
          </a:bodyPr>
          <a:lstStyle/>
          <a:p>
            <a:pPr algn="ctr" rtl="1">
              <a:lnSpc>
                <a:spcPts val="6317"/>
              </a:lnSpc>
            </a:pPr>
            <a:endParaRPr/>
          </a:p>
          <a:p>
            <a:pPr algn="ctr" rtl="1">
              <a:lnSpc>
                <a:spcPts val="6317"/>
              </a:lnSpc>
            </a:pPr>
            <a:r>
              <a:rPr lang="ar-EG" sz="4512">
                <a:solidFill>
                  <a:srgbClr val="483E7B"/>
                </a:solidFill>
                <a:latin typeface="HS Headline"/>
                <a:ea typeface="HS Headline"/>
                <a:cs typeface="HS Headline"/>
                <a:sym typeface="HS Headline"/>
                <a:rtl/>
              </a:rPr>
              <a:t>تتحدث وتعبّر عن رأيها باحترام</a:t>
            </a:r>
          </a:p>
          <a:p>
            <a:pPr algn="ctr" rtl="1">
              <a:lnSpc>
                <a:spcPts val="6317"/>
              </a:lnSpc>
            </a:pPr>
            <a:endParaRPr lang="ar-EG" sz="4512">
              <a:solidFill>
                <a:srgbClr val="483E7B"/>
              </a:solidFill>
              <a:latin typeface="HS Headline"/>
              <a:ea typeface="HS Headline"/>
              <a:cs typeface="HS Headline"/>
              <a:sym typeface="HS Headline"/>
              <a:rtl/>
            </a:endParaRPr>
          </a:p>
          <a:p>
            <a:pPr algn="ctr" rtl="1">
              <a:lnSpc>
                <a:spcPts val="6317"/>
              </a:lnSpc>
            </a:pPr>
            <a:endParaRPr lang="ar-EG" sz="4512">
              <a:solidFill>
                <a:srgbClr val="483E7B"/>
              </a:solidFill>
              <a:latin typeface="HS Headline"/>
              <a:ea typeface="HS Headline"/>
              <a:cs typeface="HS Headline"/>
              <a:sym typeface="HS Headline"/>
              <a:rtl/>
            </a:endParaRPr>
          </a:p>
        </p:txBody>
      </p:sp>
      <p:sp>
        <p:nvSpPr>
          <p:cNvPr id="21" name="TextBox 21"/>
          <p:cNvSpPr txBox="1"/>
          <p:nvPr/>
        </p:nvSpPr>
        <p:spPr>
          <a:xfrm>
            <a:off x="7632385" y="4323888"/>
            <a:ext cx="3968778" cy="4067816"/>
          </a:xfrm>
          <a:prstGeom prst="rect">
            <a:avLst/>
          </a:prstGeom>
        </p:spPr>
        <p:txBody>
          <a:bodyPr lIns="0" tIns="0" rIns="0" bIns="0" rtlCol="0" anchor="t">
            <a:spAutoFit/>
          </a:bodyPr>
          <a:lstStyle/>
          <a:p>
            <a:pPr algn="ctr" rtl="1">
              <a:lnSpc>
                <a:spcPts val="6317"/>
              </a:lnSpc>
            </a:pPr>
            <a:endParaRPr/>
          </a:p>
          <a:p>
            <a:pPr algn="ctr" rtl="1">
              <a:lnSpc>
                <a:spcPts val="6317"/>
              </a:lnSpc>
            </a:pPr>
            <a:r>
              <a:rPr lang="ar-EG" sz="4512">
                <a:solidFill>
                  <a:srgbClr val="483E7B"/>
                </a:solidFill>
                <a:latin typeface="HS Headline"/>
                <a:ea typeface="HS Headline"/>
                <a:cs typeface="HS Headline"/>
                <a:sym typeface="HS Headline"/>
                <a:rtl/>
              </a:rPr>
              <a:t>تحاول ولا تخاف من الخطأ</a:t>
            </a:r>
          </a:p>
          <a:p>
            <a:pPr algn="ctr" rtl="1">
              <a:lnSpc>
                <a:spcPts val="6317"/>
              </a:lnSpc>
            </a:pPr>
            <a:endParaRPr lang="ar-EG" sz="4512">
              <a:solidFill>
                <a:srgbClr val="483E7B"/>
              </a:solidFill>
              <a:latin typeface="HS Headline"/>
              <a:ea typeface="HS Headline"/>
              <a:cs typeface="HS Headline"/>
              <a:sym typeface="HS Headline"/>
              <a:rtl/>
            </a:endParaRPr>
          </a:p>
          <a:p>
            <a:pPr algn="ctr" rtl="1">
              <a:lnSpc>
                <a:spcPts val="6317"/>
              </a:lnSpc>
            </a:pPr>
            <a:endParaRPr lang="ar-EG" sz="4512">
              <a:solidFill>
                <a:srgbClr val="483E7B"/>
              </a:solidFill>
              <a:latin typeface="HS Headline"/>
              <a:ea typeface="HS Headline"/>
              <a:cs typeface="HS Headline"/>
              <a:sym typeface="HS Headline"/>
              <a:rtl/>
            </a:endParaRPr>
          </a:p>
        </p:txBody>
      </p:sp>
      <p:sp>
        <p:nvSpPr>
          <p:cNvPr id="22" name="TextBox 22"/>
          <p:cNvSpPr txBox="1"/>
          <p:nvPr/>
        </p:nvSpPr>
        <p:spPr>
          <a:xfrm>
            <a:off x="2299959" y="3972995"/>
            <a:ext cx="3968778" cy="3267525"/>
          </a:xfrm>
          <a:prstGeom prst="rect">
            <a:avLst/>
          </a:prstGeom>
        </p:spPr>
        <p:txBody>
          <a:bodyPr lIns="0" tIns="0" rIns="0" bIns="0" rtlCol="0" anchor="t">
            <a:spAutoFit/>
          </a:bodyPr>
          <a:lstStyle/>
          <a:p>
            <a:pPr algn="ctr" rtl="1">
              <a:lnSpc>
                <a:spcPts val="6317"/>
              </a:lnSpc>
            </a:pPr>
            <a:endParaRPr/>
          </a:p>
          <a:p>
            <a:pPr algn="ctr" rtl="1">
              <a:lnSpc>
                <a:spcPts val="6317"/>
              </a:lnSpc>
            </a:pPr>
            <a:r>
              <a:rPr lang="ar-EG" sz="4512">
                <a:solidFill>
                  <a:srgbClr val="483E7B"/>
                </a:solidFill>
                <a:latin typeface="HS Headline"/>
                <a:ea typeface="HS Headline"/>
                <a:cs typeface="HS Headline"/>
                <a:sym typeface="HS Headline"/>
                <a:rtl/>
              </a:rPr>
              <a:t>تتقبل النقد البنّاءولا تقارن نفسها بالآخرين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ppt_h*1.125000"/>
                                          </p:val>
                                        </p:tav>
                                        <p:tav tm="100000">
                                          <p:val>
                                            <p:strVal val="#ppt_y"/>
                                          </p:val>
                                        </p:tav>
                                      </p:tavLst>
                                    </p:anim>
                                    <p:animEffect transition="in" filter="wipe(up)">
                                      <p:cBhvr>
                                        <p:cTn id="8" dur="500"/>
                                        <p:tgtEl>
                                          <p:spTgt spid="20"/>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ppt_y</p:attrName>
                                        </p:attrNameLst>
                                      </p:cBhvr>
                                      <p:tavLst>
                                        <p:tav tm="0">
                                          <p:val>
                                            <p:strVal val="#ppt_y+#ppt_h*1.125000"/>
                                          </p:val>
                                        </p:tav>
                                        <p:tav tm="100000">
                                          <p:val>
                                            <p:strVal val="#ppt_y"/>
                                          </p:val>
                                        </p:tav>
                                      </p:tavLst>
                                    </p:anim>
                                    <p:animEffect transition="in" filter="wipe(up)">
                                      <p:cBhvr>
                                        <p:cTn id="14" dur="5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grpSp>
        <p:nvGrpSpPr>
          <p:cNvPr id="2" name="Group 2"/>
          <p:cNvGrpSpPr/>
          <p:nvPr/>
        </p:nvGrpSpPr>
        <p:grpSpPr>
          <a:xfrm>
            <a:off x="9143411" y="3323888"/>
            <a:ext cx="7175553" cy="4814145"/>
            <a:chOff x="0" y="0"/>
            <a:chExt cx="1889858" cy="1267923"/>
          </a:xfrm>
        </p:grpSpPr>
        <p:sp>
          <p:nvSpPr>
            <p:cNvPr id="3" name="Freeform 3"/>
            <p:cNvSpPr/>
            <p:nvPr/>
          </p:nvSpPr>
          <p:spPr>
            <a:xfrm>
              <a:off x="0" y="0"/>
              <a:ext cx="1889858" cy="1267923"/>
            </a:xfrm>
            <a:custGeom>
              <a:avLst/>
              <a:gdLst/>
              <a:ahLst/>
              <a:cxnLst/>
              <a:rect l="l" t="t" r="r" b="b"/>
              <a:pathLst>
                <a:path w="1889858" h="1267923">
                  <a:moveTo>
                    <a:pt x="48552" y="0"/>
                  </a:moveTo>
                  <a:lnTo>
                    <a:pt x="1841306" y="0"/>
                  </a:lnTo>
                  <a:cubicBezTo>
                    <a:pt x="1868120" y="0"/>
                    <a:pt x="1889858" y="21737"/>
                    <a:pt x="1889858" y="48552"/>
                  </a:cubicBezTo>
                  <a:lnTo>
                    <a:pt x="1889858" y="1219371"/>
                  </a:lnTo>
                  <a:cubicBezTo>
                    <a:pt x="1889858" y="1232248"/>
                    <a:pt x="1884742" y="1244597"/>
                    <a:pt x="1875637" y="1253702"/>
                  </a:cubicBezTo>
                  <a:cubicBezTo>
                    <a:pt x="1866532" y="1262808"/>
                    <a:pt x="1854182" y="1267923"/>
                    <a:pt x="1841306" y="1267923"/>
                  </a:cubicBezTo>
                  <a:lnTo>
                    <a:pt x="48552" y="1267923"/>
                  </a:lnTo>
                  <a:cubicBezTo>
                    <a:pt x="35675" y="1267923"/>
                    <a:pt x="23326" y="1262808"/>
                    <a:pt x="14221" y="1253702"/>
                  </a:cubicBezTo>
                  <a:cubicBezTo>
                    <a:pt x="5115" y="1244597"/>
                    <a:pt x="0" y="1232248"/>
                    <a:pt x="0" y="1219371"/>
                  </a:cubicBezTo>
                  <a:lnTo>
                    <a:pt x="0" y="48552"/>
                  </a:lnTo>
                  <a:cubicBezTo>
                    <a:pt x="0" y="35675"/>
                    <a:pt x="5115" y="23326"/>
                    <a:pt x="14221" y="14221"/>
                  </a:cubicBezTo>
                  <a:cubicBezTo>
                    <a:pt x="23326" y="5115"/>
                    <a:pt x="35675" y="0"/>
                    <a:pt x="48552" y="0"/>
                  </a:cubicBezTo>
                  <a:close/>
                </a:path>
              </a:pathLst>
            </a:custGeom>
            <a:solidFill>
              <a:srgbClr val="9DDDE6"/>
            </a:solidFill>
          </p:spPr>
          <p:txBody>
            <a:bodyPr/>
            <a:lstStyle/>
            <a:p>
              <a:endParaRPr lang="ar-SA"/>
            </a:p>
          </p:txBody>
        </p:sp>
        <p:sp>
          <p:nvSpPr>
            <p:cNvPr id="4" name="TextBox 4"/>
            <p:cNvSpPr txBox="1"/>
            <p:nvPr/>
          </p:nvSpPr>
          <p:spPr>
            <a:xfrm>
              <a:off x="0" y="-38100"/>
              <a:ext cx="1889858" cy="1306023"/>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55744" y="6216404"/>
            <a:ext cx="5715363" cy="4779473"/>
          </a:xfrm>
          <a:custGeom>
            <a:avLst/>
            <a:gdLst/>
            <a:ahLst/>
            <a:cxnLst/>
            <a:rect l="l" t="t" r="r" b="b"/>
            <a:pathLst>
              <a:path w="5715363" h="4779473">
                <a:moveTo>
                  <a:pt x="0" y="0"/>
                </a:moveTo>
                <a:lnTo>
                  <a:pt x="5715363" y="0"/>
                </a:lnTo>
                <a:lnTo>
                  <a:pt x="5715363" y="4779473"/>
                </a:lnTo>
                <a:lnTo>
                  <a:pt x="0" y="477947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6" name="Freeform 6"/>
          <p:cNvSpPr/>
          <p:nvPr/>
        </p:nvSpPr>
        <p:spPr>
          <a:xfrm flipH="1">
            <a:off x="12731187" y="6216404"/>
            <a:ext cx="5715363" cy="4779473"/>
          </a:xfrm>
          <a:custGeom>
            <a:avLst/>
            <a:gdLst/>
            <a:ahLst/>
            <a:cxnLst/>
            <a:rect l="l" t="t" r="r" b="b"/>
            <a:pathLst>
              <a:path w="5715363" h="4779473">
                <a:moveTo>
                  <a:pt x="5715364" y="0"/>
                </a:moveTo>
                <a:lnTo>
                  <a:pt x="0" y="0"/>
                </a:lnTo>
                <a:lnTo>
                  <a:pt x="0" y="4779473"/>
                </a:lnTo>
                <a:lnTo>
                  <a:pt x="5715364" y="4779473"/>
                </a:lnTo>
                <a:lnTo>
                  <a:pt x="5715364"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7" name="Freeform 7"/>
          <p:cNvSpPr/>
          <p:nvPr/>
        </p:nvSpPr>
        <p:spPr>
          <a:xfrm rot="-5400000" flipH="1" flipV="1">
            <a:off x="15564597" y="-778410"/>
            <a:ext cx="2353492" cy="3677332"/>
          </a:xfrm>
          <a:custGeom>
            <a:avLst/>
            <a:gdLst/>
            <a:ahLst/>
            <a:cxnLst/>
            <a:rect l="l" t="t" r="r" b="b"/>
            <a:pathLst>
              <a:path w="2353492" h="3677332">
                <a:moveTo>
                  <a:pt x="2353492" y="3677332"/>
                </a:moveTo>
                <a:lnTo>
                  <a:pt x="0" y="3677332"/>
                </a:lnTo>
                <a:lnTo>
                  <a:pt x="0" y="0"/>
                </a:lnTo>
                <a:lnTo>
                  <a:pt x="2353492" y="0"/>
                </a:lnTo>
                <a:lnTo>
                  <a:pt x="2353492" y="3677332"/>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8" name="Freeform 8"/>
          <p:cNvSpPr/>
          <p:nvPr/>
        </p:nvSpPr>
        <p:spPr>
          <a:xfrm rot="-5400000" flipH="1">
            <a:off x="506176" y="-778410"/>
            <a:ext cx="2353492" cy="3677332"/>
          </a:xfrm>
          <a:custGeom>
            <a:avLst/>
            <a:gdLst/>
            <a:ahLst/>
            <a:cxnLst/>
            <a:rect l="l" t="t" r="r" b="b"/>
            <a:pathLst>
              <a:path w="2353492" h="3677332">
                <a:moveTo>
                  <a:pt x="2353492" y="0"/>
                </a:moveTo>
                <a:lnTo>
                  <a:pt x="0" y="0"/>
                </a:lnTo>
                <a:lnTo>
                  <a:pt x="0" y="3677332"/>
                </a:lnTo>
                <a:lnTo>
                  <a:pt x="2353492" y="3677332"/>
                </a:lnTo>
                <a:lnTo>
                  <a:pt x="2353492"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9" name="TextBox 9"/>
          <p:cNvSpPr txBox="1"/>
          <p:nvPr/>
        </p:nvSpPr>
        <p:spPr>
          <a:xfrm>
            <a:off x="4474724" y="1126250"/>
            <a:ext cx="8547720" cy="2002428"/>
          </a:xfrm>
          <a:prstGeom prst="rect">
            <a:avLst/>
          </a:prstGeom>
        </p:spPr>
        <p:txBody>
          <a:bodyPr lIns="0" tIns="0" rIns="0" bIns="0" rtlCol="0" anchor="t">
            <a:spAutoFit/>
          </a:bodyPr>
          <a:lstStyle/>
          <a:p>
            <a:pPr algn="ctr" rtl="1">
              <a:lnSpc>
                <a:spcPts val="7621"/>
              </a:lnSpc>
            </a:pPr>
            <a:r>
              <a:rPr lang="ar-EG" sz="5443">
                <a:solidFill>
                  <a:schemeClr val="accent2">
                    <a:lumMod val="75000"/>
                  </a:schemeClr>
                </a:solidFill>
                <a:latin typeface="HS Headline"/>
                <a:ea typeface="HS Headline"/>
                <a:cs typeface="HS Headline"/>
                <a:sym typeface="HS Headline"/>
                <a:rtl/>
              </a:rPr>
              <a:t>الفرق بين الثقة بالنفس والغرور:</a:t>
            </a:r>
          </a:p>
          <a:p>
            <a:pPr algn="ctr" rtl="1">
              <a:lnSpc>
                <a:spcPts val="7621"/>
              </a:lnSpc>
            </a:pPr>
            <a:endParaRPr lang="ar-EG" sz="5443">
              <a:solidFill>
                <a:schemeClr val="accent2">
                  <a:lumMod val="75000"/>
                </a:schemeClr>
              </a:solidFill>
              <a:latin typeface="HS Headline"/>
              <a:ea typeface="HS Headline"/>
              <a:cs typeface="HS Headline"/>
              <a:sym typeface="HS Headline"/>
              <a:rtl/>
            </a:endParaRPr>
          </a:p>
        </p:txBody>
      </p:sp>
      <p:sp>
        <p:nvSpPr>
          <p:cNvPr id="10" name="TextBox 10"/>
          <p:cNvSpPr txBox="1"/>
          <p:nvPr/>
        </p:nvSpPr>
        <p:spPr>
          <a:xfrm>
            <a:off x="9141196" y="3128678"/>
            <a:ext cx="7174374" cy="5845685"/>
          </a:xfrm>
          <a:prstGeom prst="rect">
            <a:avLst/>
          </a:prstGeom>
        </p:spPr>
        <p:txBody>
          <a:bodyPr lIns="0" tIns="0" rIns="0" bIns="0" rtlCol="0" anchor="t">
            <a:spAutoFit/>
          </a:bodyPr>
          <a:lstStyle/>
          <a:p>
            <a:pPr algn="ctr" rtl="1">
              <a:lnSpc>
                <a:spcPts val="7621"/>
              </a:lnSpc>
            </a:pPr>
            <a:endParaRPr dirty="0"/>
          </a:p>
          <a:p>
            <a:pPr algn="ctr" rtl="1">
              <a:lnSpc>
                <a:spcPts val="7621"/>
              </a:lnSpc>
            </a:pPr>
            <a:r>
              <a:rPr lang="ar-EG" sz="5443" dirty="0">
                <a:solidFill>
                  <a:srgbClr val="000000"/>
                </a:solidFill>
                <a:latin typeface="HS Headline"/>
                <a:ea typeface="HS Headline"/>
                <a:cs typeface="HS Headline"/>
                <a:sym typeface="HS Headline"/>
                <a:rtl/>
              </a:rPr>
              <a:t>الثقة بالنفس: </a:t>
            </a:r>
          </a:p>
          <a:p>
            <a:pPr algn="ctr" rtl="1">
              <a:lnSpc>
                <a:spcPts val="7621"/>
              </a:lnSpc>
            </a:pPr>
            <a:r>
              <a:rPr lang="ar-EG" sz="5443" dirty="0">
                <a:solidFill>
                  <a:srgbClr val="000000"/>
                </a:solidFill>
                <a:latin typeface="HS Headline"/>
                <a:ea typeface="HS Headline"/>
                <a:cs typeface="HS Headline"/>
                <a:sym typeface="HS Headline"/>
                <a:rtl/>
              </a:rPr>
              <a:t>تقدير الذات مع احترام الآخرين</a:t>
            </a:r>
          </a:p>
          <a:p>
            <a:pPr algn="ctr" rtl="1">
              <a:lnSpc>
                <a:spcPts val="7621"/>
              </a:lnSpc>
            </a:pPr>
            <a:endParaRPr lang="ar-EG" sz="5443" dirty="0">
              <a:solidFill>
                <a:srgbClr val="000000"/>
              </a:solidFill>
              <a:latin typeface="HS Headline"/>
              <a:ea typeface="HS Headline"/>
              <a:cs typeface="HS Headline"/>
              <a:sym typeface="HS Headline"/>
              <a:rtl/>
            </a:endParaRPr>
          </a:p>
          <a:p>
            <a:pPr algn="ctr" rtl="1">
              <a:lnSpc>
                <a:spcPts val="7621"/>
              </a:lnSpc>
            </a:pPr>
            <a:endParaRPr lang="ar-EG" sz="5443" dirty="0">
              <a:solidFill>
                <a:srgbClr val="000000"/>
              </a:solidFill>
              <a:latin typeface="HS Headline"/>
              <a:ea typeface="HS Headline"/>
              <a:cs typeface="HS Headline"/>
              <a:sym typeface="HS Headline"/>
              <a:rtl/>
            </a:endParaRPr>
          </a:p>
        </p:txBody>
      </p:sp>
      <p:grpSp>
        <p:nvGrpSpPr>
          <p:cNvPr id="11" name="Group 11"/>
          <p:cNvGrpSpPr/>
          <p:nvPr/>
        </p:nvGrpSpPr>
        <p:grpSpPr>
          <a:xfrm>
            <a:off x="1573031" y="3403099"/>
            <a:ext cx="7175553" cy="4814145"/>
            <a:chOff x="0" y="0"/>
            <a:chExt cx="1889858" cy="1267923"/>
          </a:xfrm>
        </p:grpSpPr>
        <p:sp>
          <p:nvSpPr>
            <p:cNvPr id="12" name="Freeform 12"/>
            <p:cNvSpPr/>
            <p:nvPr/>
          </p:nvSpPr>
          <p:spPr>
            <a:xfrm>
              <a:off x="0" y="0"/>
              <a:ext cx="1889858" cy="1267923"/>
            </a:xfrm>
            <a:custGeom>
              <a:avLst/>
              <a:gdLst/>
              <a:ahLst/>
              <a:cxnLst/>
              <a:rect l="l" t="t" r="r" b="b"/>
              <a:pathLst>
                <a:path w="1889858" h="1267923">
                  <a:moveTo>
                    <a:pt x="48552" y="0"/>
                  </a:moveTo>
                  <a:lnTo>
                    <a:pt x="1841306" y="0"/>
                  </a:lnTo>
                  <a:cubicBezTo>
                    <a:pt x="1868120" y="0"/>
                    <a:pt x="1889858" y="21737"/>
                    <a:pt x="1889858" y="48552"/>
                  </a:cubicBezTo>
                  <a:lnTo>
                    <a:pt x="1889858" y="1219371"/>
                  </a:lnTo>
                  <a:cubicBezTo>
                    <a:pt x="1889858" y="1232248"/>
                    <a:pt x="1884742" y="1244597"/>
                    <a:pt x="1875637" y="1253702"/>
                  </a:cubicBezTo>
                  <a:cubicBezTo>
                    <a:pt x="1866532" y="1262808"/>
                    <a:pt x="1854182" y="1267923"/>
                    <a:pt x="1841306" y="1267923"/>
                  </a:cubicBezTo>
                  <a:lnTo>
                    <a:pt x="48552" y="1267923"/>
                  </a:lnTo>
                  <a:cubicBezTo>
                    <a:pt x="35675" y="1267923"/>
                    <a:pt x="23326" y="1262808"/>
                    <a:pt x="14221" y="1253702"/>
                  </a:cubicBezTo>
                  <a:cubicBezTo>
                    <a:pt x="5115" y="1244597"/>
                    <a:pt x="0" y="1232248"/>
                    <a:pt x="0" y="1219371"/>
                  </a:cubicBezTo>
                  <a:lnTo>
                    <a:pt x="0" y="48552"/>
                  </a:lnTo>
                  <a:cubicBezTo>
                    <a:pt x="0" y="35675"/>
                    <a:pt x="5115" y="23326"/>
                    <a:pt x="14221" y="14221"/>
                  </a:cubicBezTo>
                  <a:cubicBezTo>
                    <a:pt x="23326" y="5115"/>
                    <a:pt x="35675" y="0"/>
                    <a:pt x="48552" y="0"/>
                  </a:cubicBezTo>
                  <a:close/>
                </a:path>
              </a:pathLst>
            </a:custGeom>
            <a:solidFill>
              <a:srgbClr val="9DDDE6"/>
            </a:solidFill>
          </p:spPr>
          <p:txBody>
            <a:bodyPr/>
            <a:lstStyle/>
            <a:p>
              <a:endParaRPr lang="ar-SA"/>
            </a:p>
          </p:txBody>
        </p:sp>
        <p:sp>
          <p:nvSpPr>
            <p:cNvPr id="13" name="TextBox 13"/>
            <p:cNvSpPr txBox="1"/>
            <p:nvPr/>
          </p:nvSpPr>
          <p:spPr>
            <a:xfrm>
              <a:off x="0" y="-38100"/>
              <a:ext cx="1889858" cy="1306023"/>
            </a:xfrm>
            <a:prstGeom prst="rect">
              <a:avLst/>
            </a:prstGeom>
          </p:spPr>
          <p:txBody>
            <a:bodyPr lIns="50800" tIns="50800" rIns="50800" bIns="50800" rtlCol="0" anchor="ctr"/>
            <a:lstStyle/>
            <a:p>
              <a:pPr algn="ctr">
                <a:lnSpc>
                  <a:spcPts val="2659"/>
                </a:lnSpc>
                <a:spcBef>
                  <a:spcPct val="0"/>
                </a:spcBef>
              </a:pPr>
              <a:endParaRPr/>
            </a:p>
          </p:txBody>
        </p:sp>
      </p:grpSp>
      <p:sp>
        <p:nvSpPr>
          <p:cNvPr id="14" name="TextBox 14"/>
          <p:cNvSpPr txBox="1"/>
          <p:nvPr/>
        </p:nvSpPr>
        <p:spPr>
          <a:xfrm>
            <a:off x="1574209" y="3412615"/>
            <a:ext cx="7174374" cy="4884870"/>
          </a:xfrm>
          <a:prstGeom prst="rect">
            <a:avLst/>
          </a:prstGeom>
        </p:spPr>
        <p:txBody>
          <a:bodyPr lIns="0" tIns="0" rIns="0" bIns="0" rtlCol="0" anchor="t">
            <a:spAutoFit/>
          </a:bodyPr>
          <a:lstStyle/>
          <a:p>
            <a:pPr algn="ctr" rtl="1">
              <a:lnSpc>
                <a:spcPts val="7621"/>
              </a:lnSpc>
            </a:pPr>
            <a:r>
              <a:rPr lang="ar-EG" sz="5443">
                <a:solidFill>
                  <a:srgbClr val="000000"/>
                </a:solidFill>
                <a:latin typeface="HS Headline"/>
                <a:ea typeface="HS Headline"/>
                <a:cs typeface="HS Headline"/>
                <a:sym typeface="HS Headline"/>
                <a:rtl/>
              </a:rPr>
              <a:t>الغرور: </a:t>
            </a:r>
          </a:p>
          <a:p>
            <a:pPr algn="ctr" rtl="1">
              <a:lnSpc>
                <a:spcPts val="7621"/>
              </a:lnSpc>
            </a:pPr>
            <a:r>
              <a:rPr lang="ar-EG" sz="5443">
                <a:solidFill>
                  <a:srgbClr val="000000"/>
                </a:solidFill>
                <a:latin typeface="HS Headline"/>
                <a:ea typeface="HS Headline"/>
                <a:cs typeface="HS Headline"/>
                <a:sym typeface="HS Headline"/>
                <a:rtl/>
              </a:rPr>
              <a:t>تعالٍ على الآخرين وعدم الاعتراف بالخطأ</a:t>
            </a:r>
          </a:p>
          <a:p>
            <a:pPr algn="ctr" rtl="1">
              <a:lnSpc>
                <a:spcPts val="7621"/>
              </a:lnSpc>
            </a:pPr>
            <a:endParaRPr lang="ar-EG" sz="5443">
              <a:solidFill>
                <a:srgbClr val="000000"/>
              </a:solidFill>
              <a:latin typeface="HS Headline"/>
              <a:ea typeface="HS Headline"/>
              <a:cs typeface="HS Headline"/>
              <a:sym typeface="HS Headline"/>
              <a:rtl/>
            </a:endParaRPr>
          </a:p>
          <a:p>
            <a:pPr algn="ctr" rtl="1">
              <a:lnSpc>
                <a:spcPts val="7621"/>
              </a:lnSpc>
            </a:pPr>
            <a:endParaRPr lang="ar-EG" sz="5443">
              <a:solidFill>
                <a:srgbClr val="000000"/>
              </a:solidFill>
              <a:latin typeface="HS Headline"/>
              <a:ea typeface="HS Headline"/>
              <a:cs typeface="HS Headline"/>
              <a:sym typeface="HS Headline"/>
              <a:rtl/>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flipH="1" flipV="1">
            <a:off x="13682499" y="-246297"/>
            <a:ext cx="4804233" cy="4017540"/>
          </a:xfrm>
          <a:custGeom>
            <a:avLst/>
            <a:gdLst/>
            <a:ahLst/>
            <a:cxnLst/>
            <a:rect l="l" t="t" r="r" b="b"/>
            <a:pathLst>
              <a:path w="4804233" h="4017540">
                <a:moveTo>
                  <a:pt x="4804234" y="4017540"/>
                </a:moveTo>
                <a:lnTo>
                  <a:pt x="0" y="4017540"/>
                </a:lnTo>
                <a:lnTo>
                  <a:pt x="0" y="0"/>
                </a:lnTo>
                <a:lnTo>
                  <a:pt x="4804234" y="0"/>
                </a:lnTo>
                <a:lnTo>
                  <a:pt x="4804234" y="401754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a:off x="13624547" y="3422742"/>
            <a:ext cx="4663453" cy="6004446"/>
          </a:xfrm>
          <a:custGeom>
            <a:avLst/>
            <a:gdLst/>
            <a:ahLst/>
            <a:cxnLst/>
            <a:rect l="l" t="t" r="r" b="b"/>
            <a:pathLst>
              <a:path w="4663453" h="6004446">
                <a:moveTo>
                  <a:pt x="0" y="0"/>
                </a:moveTo>
                <a:lnTo>
                  <a:pt x="4663453" y="0"/>
                </a:lnTo>
                <a:lnTo>
                  <a:pt x="4663453" y="6004446"/>
                </a:lnTo>
                <a:lnTo>
                  <a:pt x="0" y="600444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grpSp>
        <p:nvGrpSpPr>
          <p:cNvPr id="4" name="Group 4"/>
          <p:cNvGrpSpPr/>
          <p:nvPr/>
        </p:nvGrpSpPr>
        <p:grpSpPr>
          <a:xfrm>
            <a:off x="-378896" y="9427188"/>
            <a:ext cx="19045793" cy="1081781"/>
            <a:chOff x="0" y="0"/>
            <a:chExt cx="5016176" cy="284914"/>
          </a:xfrm>
        </p:grpSpPr>
        <p:sp>
          <p:nvSpPr>
            <p:cNvPr id="5" name="Freeform 5"/>
            <p:cNvSpPr/>
            <p:nvPr/>
          </p:nvSpPr>
          <p:spPr>
            <a:xfrm>
              <a:off x="0" y="0"/>
              <a:ext cx="5016176" cy="284914"/>
            </a:xfrm>
            <a:custGeom>
              <a:avLst/>
              <a:gdLst/>
              <a:ahLst/>
              <a:cxnLst/>
              <a:rect l="l" t="t" r="r" b="b"/>
              <a:pathLst>
                <a:path w="5016176" h="284914">
                  <a:moveTo>
                    <a:pt x="0" y="0"/>
                  </a:moveTo>
                  <a:lnTo>
                    <a:pt x="5016176" y="0"/>
                  </a:lnTo>
                  <a:lnTo>
                    <a:pt x="5016176" y="284914"/>
                  </a:lnTo>
                  <a:lnTo>
                    <a:pt x="0" y="284914"/>
                  </a:lnTo>
                  <a:close/>
                </a:path>
              </a:pathLst>
            </a:custGeom>
            <a:solidFill>
              <a:srgbClr val="483E7B"/>
            </a:solidFill>
          </p:spPr>
          <p:txBody>
            <a:bodyPr/>
            <a:lstStyle/>
            <a:p>
              <a:endParaRPr lang="ar-SA"/>
            </a:p>
          </p:txBody>
        </p:sp>
        <p:sp>
          <p:nvSpPr>
            <p:cNvPr id="6" name="TextBox 6"/>
            <p:cNvSpPr txBox="1"/>
            <p:nvPr/>
          </p:nvSpPr>
          <p:spPr>
            <a:xfrm>
              <a:off x="0" y="-38100"/>
              <a:ext cx="5016176" cy="323014"/>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flipH="1" flipV="1">
            <a:off x="-158110" y="-424765"/>
            <a:ext cx="4133055" cy="2722650"/>
          </a:xfrm>
          <a:custGeom>
            <a:avLst/>
            <a:gdLst/>
            <a:ahLst/>
            <a:cxnLst/>
            <a:rect l="l" t="t" r="r" b="b"/>
            <a:pathLst>
              <a:path w="4133055" h="2722650">
                <a:moveTo>
                  <a:pt x="4133055" y="2722650"/>
                </a:moveTo>
                <a:lnTo>
                  <a:pt x="0" y="2722650"/>
                </a:lnTo>
                <a:lnTo>
                  <a:pt x="0" y="0"/>
                </a:lnTo>
                <a:lnTo>
                  <a:pt x="4133055" y="0"/>
                </a:lnTo>
                <a:lnTo>
                  <a:pt x="4133055" y="272265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8" name="TextBox 8"/>
          <p:cNvSpPr txBox="1"/>
          <p:nvPr/>
        </p:nvSpPr>
        <p:spPr>
          <a:xfrm>
            <a:off x="2141253" y="3580461"/>
            <a:ext cx="11483294" cy="2916529"/>
          </a:xfrm>
          <a:prstGeom prst="rect">
            <a:avLst/>
          </a:prstGeom>
        </p:spPr>
        <p:txBody>
          <a:bodyPr lIns="0" tIns="0" rIns="0" bIns="0" rtlCol="0" anchor="t">
            <a:spAutoFit/>
          </a:bodyPr>
          <a:lstStyle/>
          <a:p>
            <a:pPr algn="ctr" rtl="1">
              <a:lnSpc>
                <a:spcPts val="7501"/>
              </a:lnSpc>
            </a:pPr>
            <a:r>
              <a:rPr lang="ar-EG" sz="5358">
                <a:solidFill>
                  <a:srgbClr val="483E7B"/>
                </a:solidFill>
                <a:latin typeface="HS Headline"/>
                <a:ea typeface="HS Headline"/>
                <a:cs typeface="HS Headline"/>
                <a:sym typeface="HS Headline"/>
                <a:rtl/>
              </a:rPr>
              <a:t>الثقة بالنفس لا تعني الكمال، بل تعني المحاولة والإيمان بالقدرة على التعلّم والنمو</a:t>
            </a:r>
          </a:p>
          <a:p>
            <a:pPr algn="ctr" rtl="1">
              <a:lnSpc>
                <a:spcPts val="7501"/>
              </a:lnSpc>
            </a:pPr>
            <a:endParaRPr lang="ar-EG" sz="5358">
              <a:solidFill>
                <a:srgbClr val="483E7B"/>
              </a:solidFill>
              <a:latin typeface="HS Headline"/>
              <a:ea typeface="HS Headline"/>
              <a:cs typeface="HS Headline"/>
              <a:sym typeface="HS Headline"/>
              <a:rtl/>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grpSp>
        <p:nvGrpSpPr>
          <p:cNvPr id="2" name="Group 2"/>
          <p:cNvGrpSpPr/>
          <p:nvPr/>
        </p:nvGrpSpPr>
        <p:grpSpPr>
          <a:xfrm>
            <a:off x="7219776" y="4181866"/>
            <a:ext cx="7546924" cy="3878658"/>
            <a:chOff x="0" y="0"/>
            <a:chExt cx="2897484" cy="1190663"/>
          </a:xfrm>
        </p:grpSpPr>
        <p:sp>
          <p:nvSpPr>
            <p:cNvPr id="3" name="Freeform 3"/>
            <p:cNvSpPr/>
            <p:nvPr/>
          </p:nvSpPr>
          <p:spPr>
            <a:xfrm>
              <a:off x="0" y="0"/>
              <a:ext cx="2897484" cy="1190663"/>
            </a:xfrm>
            <a:custGeom>
              <a:avLst/>
              <a:gdLst/>
              <a:ahLst/>
              <a:cxnLst/>
              <a:rect l="l" t="t" r="r" b="b"/>
              <a:pathLst>
                <a:path w="2897484" h="1190663">
                  <a:moveTo>
                    <a:pt x="31668" y="0"/>
                  </a:moveTo>
                  <a:lnTo>
                    <a:pt x="2865817" y="0"/>
                  </a:lnTo>
                  <a:cubicBezTo>
                    <a:pt x="2874215" y="0"/>
                    <a:pt x="2882270" y="3336"/>
                    <a:pt x="2888209" y="9275"/>
                  </a:cubicBezTo>
                  <a:cubicBezTo>
                    <a:pt x="2894148" y="15214"/>
                    <a:pt x="2897484" y="23269"/>
                    <a:pt x="2897484" y="31668"/>
                  </a:cubicBezTo>
                  <a:lnTo>
                    <a:pt x="2897484" y="1158996"/>
                  </a:lnTo>
                  <a:cubicBezTo>
                    <a:pt x="2897484" y="1176485"/>
                    <a:pt x="2883306" y="1190663"/>
                    <a:pt x="2865817" y="1190663"/>
                  </a:cubicBezTo>
                  <a:lnTo>
                    <a:pt x="31668" y="1190663"/>
                  </a:lnTo>
                  <a:cubicBezTo>
                    <a:pt x="23269" y="1190663"/>
                    <a:pt x="15214" y="1187327"/>
                    <a:pt x="9275" y="1181388"/>
                  </a:cubicBezTo>
                  <a:cubicBezTo>
                    <a:pt x="3336" y="1175449"/>
                    <a:pt x="0" y="1167394"/>
                    <a:pt x="0" y="1158996"/>
                  </a:cubicBezTo>
                  <a:lnTo>
                    <a:pt x="0" y="31668"/>
                  </a:lnTo>
                  <a:cubicBezTo>
                    <a:pt x="0" y="14178"/>
                    <a:pt x="14178" y="0"/>
                    <a:pt x="31668" y="0"/>
                  </a:cubicBezTo>
                  <a:close/>
                </a:path>
              </a:pathLst>
            </a:custGeom>
            <a:solidFill>
              <a:srgbClr val="9DDDE6"/>
            </a:solidFill>
          </p:spPr>
          <p:txBody>
            <a:bodyPr/>
            <a:lstStyle/>
            <a:p>
              <a:endParaRPr lang="ar-SA"/>
            </a:p>
          </p:txBody>
        </p:sp>
        <p:sp>
          <p:nvSpPr>
            <p:cNvPr id="4" name="TextBox 4"/>
            <p:cNvSpPr txBox="1"/>
            <p:nvPr/>
          </p:nvSpPr>
          <p:spPr>
            <a:xfrm>
              <a:off x="0" y="-38100"/>
              <a:ext cx="2897484" cy="1228763"/>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768723" y="5099252"/>
            <a:ext cx="6320099" cy="5187748"/>
          </a:xfrm>
          <a:custGeom>
            <a:avLst/>
            <a:gdLst/>
            <a:ahLst/>
            <a:cxnLst/>
            <a:rect l="l" t="t" r="r" b="b"/>
            <a:pathLst>
              <a:path w="6320099" h="5187748">
                <a:moveTo>
                  <a:pt x="0" y="0"/>
                </a:moveTo>
                <a:lnTo>
                  <a:pt x="6320099" y="0"/>
                </a:lnTo>
                <a:lnTo>
                  <a:pt x="6320099" y="5187748"/>
                </a:lnTo>
                <a:lnTo>
                  <a:pt x="0" y="51877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6" name="Freeform 6"/>
          <p:cNvSpPr/>
          <p:nvPr/>
        </p:nvSpPr>
        <p:spPr>
          <a:xfrm flipV="1">
            <a:off x="-95545" y="-115594"/>
            <a:ext cx="4973744" cy="4159293"/>
          </a:xfrm>
          <a:custGeom>
            <a:avLst/>
            <a:gdLst/>
            <a:ahLst/>
            <a:cxnLst/>
            <a:rect l="l" t="t" r="r" b="b"/>
            <a:pathLst>
              <a:path w="4973744" h="4159293">
                <a:moveTo>
                  <a:pt x="0" y="4159293"/>
                </a:moveTo>
                <a:lnTo>
                  <a:pt x="4973743" y="4159293"/>
                </a:lnTo>
                <a:lnTo>
                  <a:pt x="4973743" y="0"/>
                </a:lnTo>
                <a:lnTo>
                  <a:pt x="0" y="0"/>
                </a:lnTo>
                <a:lnTo>
                  <a:pt x="0" y="4159293"/>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7" name="Freeform 7"/>
          <p:cNvSpPr/>
          <p:nvPr/>
        </p:nvSpPr>
        <p:spPr>
          <a:xfrm rot="-10800000" flipV="1">
            <a:off x="16843393" y="-115594"/>
            <a:ext cx="1544881" cy="2413876"/>
          </a:xfrm>
          <a:custGeom>
            <a:avLst/>
            <a:gdLst/>
            <a:ahLst/>
            <a:cxnLst/>
            <a:rect l="l" t="t" r="r" b="b"/>
            <a:pathLst>
              <a:path w="1544881" h="2413876">
                <a:moveTo>
                  <a:pt x="0" y="2413876"/>
                </a:moveTo>
                <a:lnTo>
                  <a:pt x="1544880" y="2413876"/>
                </a:lnTo>
                <a:lnTo>
                  <a:pt x="1544880" y="0"/>
                </a:lnTo>
                <a:lnTo>
                  <a:pt x="0" y="0"/>
                </a:lnTo>
                <a:lnTo>
                  <a:pt x="0" y="2413876"/>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8" name="TextBox 8"/>
          <p:cNvSpPr txBox="1"/>
          <p:nvPr/>
        </p:nvSpPr>
        <p:spPr>
          <a:xfrm>
            <a:off x="8754894" y="800100"/>
            <a:ext cx="3944560" cy="2067926"/>
          </a:xfrm>
          <a:prstGeom prst="rect">
            <a:avLst/>
          </a:prstGeom>
        </p:spPr>
        <p:txBody>
          <a:bodyPr lIns="0" tIns="0" rIns="0" bIns="0" rtlCol="0" anchor="t">
            <a:spAutoFit/>
          </a:bodyPr>
          <a:lstStyle/>
          <a:p>
            <a:pPr algn="ctr" rtl="1">
              <a:lnSpc>
                <a:spcPts val="7819"/>
              </a:lnSpc>
            </a:pPr>
            <a:r>
              <a:rPr lang="ar-EG" sz="5585">
                <a:solidFill>
                  <a:srgbClr val="E6584F"/>
                </a:solidFill>
                <a:latin typeface="HS Headline"/>
                <a:ea typeface="HS Headline"/>
                <a:cs typeface="HS Headline"/>
                <a:sym typeface="HS Headline"/>
                <a:rtl/>
              </a:rPr>
              <a:t>نشاط:</a:t>
            </a:r>
          </a:p>
          <a:p>
            <a:pPr algn="ctr" rtl="1">
              <a:lnSpc>
                <a:spcPts val="7819"/>
              </a:lnSpc>
            </a:pPr>
            <a:endParaRPr lang="ar-EG" sz="5585">
              <a:solidFill>
                <a:srgbClr val="E6584F"/>
              </a:solidFill>
              <a:latin typeface="HS Headline"/>
              <a:ea typeface="HS Headline"/>
              <a:cs typeface="HS Headline"/>
              <a:sym typeface="HS Headline"/>
              <a:rtl/>
            </a:endParaRPr>
          </a:p>
        </p:txBody>
      </p:sp>
      <p:sp>
        <p:nvSpPr>
          <p:cNvPr id="9" name="TextBox 9"/>
          <p:cNvSpPr txBox="1"/>
          <p:nvPr/>
        </p:nvSpPr>
        <p:spPr>
          <a:xfrm>
            <a:off x="7219776" y="4804813"/>
            <a:ext cx="6190028" cy="3073134"/>
          </a:xfrm>
          <a:prstGeom prst="rect">
            <a:avLst/>
          </a:prstGeom>
        </p:spPr>
        <p:txBody>
          <a:bodyPr lIns="0" tIns="0" rIns="0" bIns="0" rtlCol="0" anchor="t">
            <a:spAutoFit/>
          </a:bodyPr>
          <a:lstStyle/>
          <a:p>
            <a:pPr marL="919838" lvl="1" indent="-459919" algn="r" rtl="1">
              <a:lnSpc>
                <a:spcPts val="5964"/>
              </a:lnSpc>
              <a:buFont typeface="Arial"/>
              <a:buChar char="•"/>
            </a:pPr>
            <a:r>
              <a:rPr lang="ar-EG" sz="4260">
                <a:solidFill>
                  <a:srgbClr val="000000"/>
                </a:solidFill>
                <a:latin typeface="HS Headline"/>
                <a:ea typeface="HS Headline"/>
                <a:cs typeface="HS Headline"/>
                <a:sym typeface="HS Headline"/>
                <a:rtl/>
              </a:rPr>
              <a:t>أشياء أجيدها</a:t>
            </a:r>
          </a:p>
          <a:p>
            <a:pPr marL="919838" lvl="1" indent="-459919" algn="r" rtl="1">
              <a:lnSpc>
                <a:spcPts val="5964"/>
              </a:lnSpc>
              <a:buFont typeface="Arial"/>
              <a:buChar char="•"/>
            </a:pPr>
            <a:r>
              <a:rPr lang="ar-EG" sz="4260">
                <a:solidFill>
                  <a:srgbClr val="000000"/>
                </a:solidFill>
                <a:latin typeface="HS Headline"/>
                <a:ea typeface="HS Headline"/>
                <a:cs typeface="HS Headline"/>
                <a:sym typeface="HS Headline"/>
                <a:rtl/>
              </a:rPr>
              <a:t>مهارة أفتخر بها</a:t>
            </a:r>
          </a:p>
          <a:p>
            <a:pPr marL="919838" lvl="1" indent="-459919" algn="r" rtl="1">
              <a:lnSpc>
                <a:spcPts val="5964"/>
              </a:lnSpc>
              <a:buFont typeface="Arial"/>
              <a:buChar char="•"/>
            </a:pPr>
            <a:r>
              <a:rPr lang="ar-EG" sz="4260">
                <a:solidFill>
                  <a:srgbClr val="000000"/>
                </a:solidFill>
                <a:latin typeface="HS Headline"/>
                <a:ea typeface="HS Headline"/>
                <a:cs typeface="HS Headline"/>
                <a:sym typeface="HS Headline"/>
                <a:rtl/>
              </a:rPr>
              <a:t>موقف نجحت فيه</a:t>
            </a:r>
          </a:p>
          <a:p>
            <a:pPr algn="r" rtl="1">
              <a:lnSpc>
                <a:spcPts val="5964"/>
              </a:lnSpc>
            </a:pPr>
            <a:endParaRPr lang="ar-EG" sz="4260">
              <a:solidFill>
                <a:srgbClr val="000000"/>
              </a:solidFill>
              <a:latin typeface="HS Headline"/>
              <a:ea typeface="HS Headline"/>
              <a:cs typeface="HS Headline"/>
              <a:sym typeface="HS Headline"/>
              <a:rtl/>
            </a:endParaRPr>
          </a:p>
        </p:txBody>
      </p:sp>
      <p:sp>
        <p:nvSpPr>
          <p:cNvPr id="10" name="TextBox 10"/>
          <p:cNvSpPr txBox="1"/>
          <p:nvPr/>
        </p:nvSpPr>
        <p:spPr>
          <a:xfrm>
            <a:off x="6423341" y="2706101"/>
            <a:ext cx="10420052" cy="799435"/>
          </a:xfrm>
          <a:prstGeom prst="rect">
            <a:avLst/>
          </a:prstGeom>
        </p:spPr>
        <p:txBody>
          <a:bodyPr lIns="0" tIns="0" rIns="0" bIns="0" rtlCol="0" anchor="t">
            <a:spAutoFit/>
          </a:bodyPr>
          <a:lstStyle/>
          <a:p>
            <a:pPr algn="ctr" rtl="1">
              <a:lnSpc>
                <a:spcPts val="5873"/>
              </a:lnSpc>
            </a:pPr>
            <a:r>
              <a:rPr lang="ar-EG" sz="4195">
                <a:solidFill>
                  <a:srgbClr val="E6584F"/>
                </a:solidFill>
                <a:latin typeface="HS Headline"/>
                <a:ea typeface="HS Headline"/>
                <a:cs typeface="HS Headline"/>
                <a:sym typeface="HS Headline"/>
                <a:rtl/>
              </a:rPr>
              <a:t>أمامك ورقة أذكري موقفاً أو مهارة تفتخري بها</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grpSp>
        <p:nvGrpSpPr>
          <p:cNvPr id="2" name="Group 2"/>
          <p:cNvGrpSpPr/>
          <p:nvPr/>
        </p:nvGrpSpPr>
        <p:grpSpPr>
          <a:xfrm>
            <a:off x="2116729" y="3875368"/>
            <a:ext cx="14362531" cy="2051826"/>
            <a:chOff x="0" y="0"/>
            <a:chExt cx="3782724" cy="540399"/>
          </a:xfrm>
        </p:grpSpPr>
        <p:sp>
          <p:nvSpPr>
            <p:cNvPr id="3" name="Freeform 3"/>
            <p:cNvSpPr/>
            <p:nvPr/>
          </p:nvSpPr>
          <p:spPr>
            <a:xfrm>
              <a:off x="0" y="0"/>
              <a:ext cx="3782724" cy="540399"/>
            </a:xfrm>
            <a:custGeom>
              <a:avLst/>
              <a:gdLst/>
              <a:ahLst/>
              <a:cxnLst/>
              <a:rect l="l" t="t" r="r" b="b"/>
              <a:pathLst>
                <a:path w="3782724" h="540399">
                  <a:moveTo>
                    <a:pt x="24257" y="0"/>
                  </a:moveTo>
                  <a:lnTo>
                    <a:pt x="3758467" y="0"/>
                  </a:lnTo>
                  <a:cubicBezTo>
                    <a:pt x="3771864" y="0"/>
                    <a:pt x="3782724" y="10860"/>
                    <a:pt x="3782724" y="24257"/>
                  </a:cubicBezTo>
                  <a:lnTo>
                    <a:pt x="3782724" y="516142"/>
                  </a:lnTo>
                  <a:cubicBezTo>
                    <a:pt x="3782724" y="522575"/>
                    <a:pt x="3780168" y="528745"/>
                    <a:pt x="3775620" y="533294"/>
                  </a:cubicBezTo>
                  <a:cubicBezTo>
                    <a:pt x="3771071" y="537843"/>
                    <a:pt x="3764901" y="540399"/>
                    <a:pt x="3758467" y="540399"/>
                  </a:cubicBezTo>
                  <a:lnTo>
                    <a:pt x="24257" y="540399"/>
                  </a:lnTo>
                  <a:cubicBezTo>
                    <a:pt x="10860" y="540399"/>
                    <a:pt x="0" y="529539"/>
                    <a:pt x="0" y="516142"/>
                  </a:cubicBezTo>
                  <a:lnTo>
                    <a:pt x="0" y="24257"/>
                  </a:lnTo>
                  <a:cubicBezTo>
                    <a:pt x="0" y="10860"/>
                    <a:pt x="10860" y="0"/>
                    <a:pt x="24257" y="0"/>
                  </a:cubicBezTo>
                  <a:close/>
                </a:path>
              </a:pathLst>
            </a:custGeom>
            <a:solidFill>
              <a:srgbClr val="9DDDE6"/>
            </a:solidFill>
          </p:spPr>
          <p:txBody>
            <a:bodyPr/>
            <a:lstStyle/>
            <a:p>
              <a:endParaRPr lang="ar-SA"/>
            </a:p>
          </p:txBody>
        </p:sp>
        <p:sp>
          <p:nvSpPr>
            <p:cNvPr id="4" name="TextBox 4"/>
            <p:cNvSpPr txBox="1"/>
            <p:nvPr/>
          </p:nvSpPr>
          <p:spPr>
            <a:xfrm>
              <a:off x="0" y="-38100"/>
              <a:ext cx="3782724" cy="578499"/>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378896" y="9427188"/>
            <a:ext cx="19045793" cy="1081781"/>
            <a:chOff x="0" y="0"/>
            <a:chExt cx="5016176" cy="284914"/>
          </a:xfrm>
        </p:grpSpPr>
        <p:sp>
          <p:nvSpPr>
            <p:cNvPr id="6" name="Freeform 6"/>
            <p:cNvSpPr/>
            <p:nvPr/>
          </p:nvSpPr>
          <p:spPr>
            <a:xfrm>
              <a:off x="0" y="0"/>
              <a:ext cx="5016176" cy="284914"/>
            </a:xfrm>
            <a:custGeom>
              <a:avLst/>
              <a:gdLst/>
              <a:ahLst/>
              <a:cxnLst/>
              <a:rect l="l" t="t" r="r" b="b"/>
              <a:pathLst>
                <a:path w="5016176" h="284914">
                  <a:moveTo>
                    <a:pt x="0" y="0"/>
                  </a:moveTo>
                  <a:lnTo>
                    <a:pt x="5016176" y="0"/>
                  </a:lnTo>
                  <a:lnTo>
                    <a:pt x="5016176" y="284914"/>
                  </a:lnTo>
                  <a:lnTo>
                    <a:pt x="0" y="284914"/>
                  </a:lnTo>
                  <a:close/>
                </a:path>
              </a:pathLst>
            </a:custGeom>
            <a:solidFill>
              <a:srgbClr val="483E7B"/>
            </a:solidFill>
          </p:spPr>
          <p:txBody>
            <a:bodyPr/>
            <a:lstStyle/>
            <a:p>
              <a:endParaRPr lang="ar-SA"/>
            </a:p>
          </p:txBody>
        </p:sp>
        <p:sp>
          <p:nvSpPr>
            <p:cNvPr id="7" name="TextBox 7"/>
            <p:cNvSpPr txBox="1"/>
            <p:nvPr/>
          </p:nvSpPr>
          <p:spPr>
            <a:xfrm>
              <a:off x="0" y="-38100"/>
              <a:ext cx="5016176" cy="323014"/>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flipH="1" flipV="1">
            <a:off x="-184892" y="-63219"/>
            <a:ext cx="4603242" cy="3032385"/>
          </a:xfrm>
          <a:custGeom>
            <a:avLst/>
            <a:gdLst/>
            <a:ahLst/>
            <a:cxnLst/>
            <a:rect l="l" t="t" r="r" b="b"/>
            <a:pathLst>
              <a:path w="4603242" h="3032385">
                <a:moveTo>
                  <a:pt x="4603242" y="3032386"/>
                </a:moveTo>
                <a:lnTo>
                  <a:pt x="0" y="3032386"/>
                </a:lnTo>
                <a:lnTo>
                  <a:pt x="0" y="0"/>
                </a:lnTo>
                <a:lnTo>
                  <a:pt x="4603242" y="0"/>
                </a:lnTo>
                <a:lnTo>
                  <a:pt x="4603242" y="303238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9" name="Freeform 9"/>
          <p:cNvSpPr/>
          <p:nvPr/>
        </p:nvSpPr>
        <p:spPr>
          <a:xfrm flipV="1">
            <a:off x="13867632" y="-63219"/>
            <a:ext cx="4603242" cy="3032385"/>
          </a:xfrm>
          <a:custGeom>
            <a:avLst/>
            <a:gdLst/>
            <a:ahLst/>
            <a:cxnLst/>
            <a:rect l="l" t="t" r="r" b="b"/>
            <a:pathLst>
              <a:path w="4603242" h="3032385">
                <a:moveTo>
                  <a:pt x="0" y="3032386"/>
                </a:moveTo>
                <a:lnTo>
                  <a:pt x="4603242" y="3032386"/>
                </a:lnTo>
                <a:lnTo>
                  <a:pt x="4603242" y="0"/>
                </a:lnTo>
                <a:lnTo>
                  <a:pt x="0" y="0"/>
                </a:lnTo>
                <a:lnTo>
                  <a:pt x="0" y="303238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0" name="Freeform 10"/>
          <p:cNvSpPr/>
          <p:nvPr/>
        </p:nvSpPr>
        <p:spPr>
          <a:xfrm rot="-5400000" flipV="1">
            <a:off x="15887291" y="6986538"/>
            <a:ext cx="2016455" cy="3150711"/>
          </a:xfrm>
          <a:custGeom>
            <a:avLst/>
            <a:gdLst/>
            <a:ahLst/>
            <a:cxnLst/>
            <a:rect l="l" t="t" r="r" b="b"/>
            <a:pathLst>
              <a:path w="2016455" h="3150711">
                <a:moveTo>
                  <a:pt x="0" y="3150711"/>
                </a:moveTo>
                <a:lnTo>
                  <a:pt x="2016455" y="3150711"/>
                </a:lnTo>
                <a:lnTo>
                  <a:pt x="2016455" y="0"/>
                </a:lnTo>
                <a:lnTo>
                  <a:pt x="0" y="0"/>
                </a:lnTo>
                <a:lnTo>
                  <a:pt x="0" y="3150711"/>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1" name="Freeform 11"/>
          <p:cNvSpPr/>
          <p:nvPr/>
        </p:nvSpPr>
        <p:spPr>
          <a:xfrm rot="-5400000">
            <a:off x="381708" y="6986538"/>
            <a:ext cx="2016455" cy="3150711"/>
          </a:xfrm>
          <a:custGeom>
            <a:avLst/>
            <a:gdLst/>
            <a:ahLst/>
            <a:cxnLst/>
            <a:rect l="l" t="t" r="r" b="b"/>
            <a:pathLst>
              <a:path w="2016455" h="3150711">
                <a:moveTo>
                  <a:pt x="0" y="0"/>
                </a:moveTo>
                <a:lnTo>
                  <a:pt x="2016455" y="0"/>
                </a:lnTo>
                <a:lnTo>
                  <a:pt x="2016455" y="3150711"/>
                </a:lnTo>
                <a:lnTo>
                  <a:pt x="0" y="315071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2" name="TextBox 12"/>
          <p:cNvSpPr txBox="1"/>
          <p:nvPr/>
        </p:nvSpPr>
        <p:spPr>
          <a:xfrm>
            <a:off x="5859291" y="1780819"/>
            <a:ext cx="6569418" cy="936154"/>
          </a:xfrm>
          <a:prstGeom prst="rect">
            <a:avLst/>
          </a:prstGeom>
        </p:spPr>
        <p:txBody>
          <a:bodyPr wrap="square" lIns="0" tIns="0" rIns="0" bIns="0" rtlCol="0" anchor="t">
            <a:spAutoFit/>
          </a:bodyPr>
          <a:lstStyle/>
          <a:p>
            <a:pPr algn="ctr" rtl="1">
              <a:lnSpc>
                <a:spcPts val="7261"/>
              </a:lnSpc>
            </a:pPr>
            <a:r>
              <a:rPr lang="ar-EG" sz="5186">
                <a:solidFill>
                  <a:srgbClr val="E6584F"/>
                </a:solidFill>
                <a:latin typeface="HS Headline"/>
                <a:ea typeface="HS Headline"/>
                <a:cs typeface="HS Headline"/>
                <a:sym typeface="HS Headline"/>
                <a:rtl/>
              </a:rPr>
              <a:t>معوّقات الثقة بالنفس</a:t>
            </a:r>
          </a:p>
        </p:txBody>
      </p:sp>
      <p:sp>
        <p:nvSpPr>
          <p:cNvPr id="13" name="TextBox 13"/>
          <p:cNvSpPr txBox="1"/>
          <p:nvPr/>
        </p:nvSpPr>
        <p:spPr>
          <a:xfrm>
            <a:off x="2965291" y="4433204"/>
            <a:ext cx="12998454" cy="936154"/>
          </a:xfrm>
          <a:prstGeom prst="rect">
            <a:avLst/>
          </a:prstGeom>
        </p:spPr>
        <p:txBody>
          <a:bodyPr wrap="square" lIns="0" tIns="0" rIns="0" bIns="0" rtlCol="0" anchor="t">
            <a:spAutoFit/>
          </a:bodyPr>
          <a:lstStyle/>
          <a:p>
            <a:pPr algn="ctr" rtl="1">
              <a:lnSpc>
                <a:spcPts val="7261"/>
              </a:lnSpc>
            </a:pPr>
            <a:r>
              <a:rPr lang="ar-EG" sz="5186">
                <a:solidFill>
                  <a:srgbClr val="000000"/>
                </a:solidFill>
                <a:latin typeface="HS Headline"/>
                <a:ea typeface="HS Headline"/>
                <a:cs typeface="HS Headline"/>
                <a:sym typeface="HS Headline"/>
                <a:rtl/>
              </a:rPr>
              <a:t>خمني الاشياء التى قد تعيق ثقة الشخص بنفسه؟</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grpSp>
        <p:nvGrpSpPr>
          <p:cNvPr id="2" name="Group 2"/>
          <p:cNvGrpSpPr/>
          <p:nvPr/>
        </p:nvGrpSpPr>
        <p:grpSpPr>
          <a:xfrm>
            <a:off x="2614362" y="3300327"/>
            <a:ext cx="13377955" cy="5261567"/>
            <a:chOff x="0" y="0"/>
            <a:chExt cx="3523412" cy="1385762"/>
          </a:xfrm>
        </p:grpSpPr>
        <p:sp>
          <p:nvSpPr>
            <p:cNvPr id="3" name="Freeform 3"/>
            <p:cNvSpPr/>
            <p:nvPr/>
          </p:nvSpPr>
          <p:spPr>
            <a:xfrm>
              <a:off x="0" y="0"/>
              <a:ext cx="3523412" cy="1385762"/>
            </a:xfrm>
            <a:custGeom>
              <a:avLst/>
              <a:gdLst/>
              <a:ahLst/>
              <a:cxnLst/>
              <a:rect l="l" t="t" r="r" b="b"/>
              <a:pathLst>
                <a:path w="3523412" h="1385762">
                  <a:moveTo>
                    <a:pt x="26042" y="0"/>
                  </a:moveTo>
                  <a:lnTo>
                    <a:pt x="3497370" y="0"/>
                  </a:lnTo>
                  <a:cubicBezTo>
                    <a:pt x="3504277" y="0"/>
                    <a:pt x="3510901" y="2744"/>
                    <a:pt x="3515785" y="7627"/>
                  </a:cubicBezTo>
                  <a:cubicBezTo>
                    <a:pt x="3520668" y="12511"/>
                    <a:pt x="3523412" y="19135"/>
                    <a:pt x="3523412" y="26042"/>
                  </a:cubicBezTo>
                  <a:lnTo>
                    <a:pt x="3523412" y="1359721"/>
                  </a:lnTo>
                  <a:cubicBezTo>
                    <a:pt x="3523412" y="1366627"/>
                    <a:pt x="3520668" y="1373251"/>
                    <a:pt x="3515785" y="1378135"/>
                  </a:cubicBezTo>
                  <a:cubicBezTo>
                    <a:pt x="3510901" y="1383019"/>
                    <a:pt x="3504277" y="1385762"/>
                    <a:pt x="3497370" y="1385762"/>
                  </a:cubicBezTo>
                  <a:lnTo>
                    <a:pt x="26042" y="1385762"/>
                  </a:lnTo>
                  <a:cubicBezTo>
                    <a:pt x="19135" y="1385762"/>
                    <a:pt x="12511" y="1383019"/>
                    <a:pt x="7627" y="1378135"/>
                  </a:cubicBezTo>
                  <a:cubicBezTo>
                    <a:pt x="2744" y="1373251"/>
                    <a:pt x="0" y="1366627"/>
                    <a:pt x="0" y="1359721"/>
                  </a:cubicBezTo>
                  <a:lnTo>
                    <a:pt x="0" y="26042"/>
                  </a:lnTo>
                  <a:cubicBezTo>
                    <a:pt x="0" y="19135"/>
                    <a:pt x="2744" y="12511"/>
                    <a:pt x="7627" y="7627"/>
                  </a:cubicBezTo>
                  <a:cubicBezTo>
                    <a:pt x="12511" y="2744"/>
                    <a:pt x="19135" y="0"/>
                    <a:pt x="26042" y="0"/>
                  </a:cubicBezTo>
                  <a:close/>
                </a:path>
              </a:pathLst>
            </a:custGeom>
            <a:solidFill>
              <a:srgbClr val="9DDDE6"/>
            </a:solidFill>
          </p:spPr>
          <p:txBody>
            <a:bodyPr/>
            <a:lstStyle/>
            <a:p>
              <a:endParaRPr lang="ar-SA"/>
            </a:p>
          </p:txBody>
        </p:sp>
        <p:sp>
          <p:nvSpPr>
            <p:cNvPr id="4" name="TextBox 4"/>
            <p:cNvSpPr txBox="1"/>
            <p:nvPr/>
          </p:nvSpPr>
          <p:spPr>
            <a:xfrm>
              <a:off x="0" y="-38100"/>
              <a:ext cx="3523412" cy="1423862"/>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378896" y="9427188"/>
            <a:ext cx="19045793" cy="1081781"/>
            <a:chOff x="0" y="0"/>
            <a:chExt cx="5016176" cy="284914"/>
          </a:xfrm>
        </p:grpSpPr>
        <p:sp>
          <p:nvSpPr>
            <p:cNvPr id="6" name="Freeform 6"/>
            <p:cNvSpPr/>
            <p:nvPr/>
          </p:nvSpPr>
          <p:spPr>
            <a:xfrm>
              <a:off x="0" y="0"/>
              <a:ext cx="5016176" cy="284914"/>
            </a:xfrm>
            <a:custGeom>
              <a:avLst/>
              <a:gdLst/>
              <a:ahLst/>
              <a:cxnLst/>
              <a:rect l="l" t="t" r="r" b="b"/>
              <a:pathLst>
                <a:path w="5016176" h="284914">
                  <a:moveTo>
                    <a:pt x="0" y="0"/>
                  </a:moveTo>
                  <a:lnTo>
                    <a:pt x="5016176" y="0"/>
                  </a:lnTo>
                  <a:lnTo>
                    <a:pt x="5016176" y="284914"/>
                  </a:lnTo>
                  <a:lnTo>
                    <a:pt x="0" y="284914"/>
                  </a:lnTo>
                  <a:close/>
                </a:path>
              </a:pathLst>
            </a:custGeom>
            <a:solidFill>
              <a:srgbClr val="483E7B"/>
            </a:solidFill>
          </p:spPr>
          <p:txBody>
            <a:bodyPr/>
            <a:lstStyle/>
            <a:p>
              <a:endParaRPr lang="ar-SA"/>
            </a:p>
          </p:txBody>
        </p:sp>
        <p:sp>
          <p:nvSpPr>
            <p:cNvPr id="7" name="TextBox 7"/>
            <p:cNvSpPr txBox="1"/>
            <p:nvPr/>
          </p:nvSpPr>
          <p:spPr>
            <a:xfrm>
              <a:off x="0" y="-38100"/>
              <a:ext cx="5016176" cy="323014"/>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flipH="1" flipV="1">
            <a:off x="-184892" y="-63219"/>
            <a:ext cx="4603242" cy="3032385"/>
          </a:xfrm>
          <a:custGeom>
            <a:avLst/>
            <a:gdLst/>
            <a:ahLst/>
            <a:cxnLst/>
            <a:rect l="l" t="t" r="r" b="b"/>
            <a:pathLst>
              <a:path w="4603242" h="3032385">
                <a:moveTo>
                  <a:pt x="4603242" y="3032386"/>
                </a:moveTo>
                <a:lnTo>
                  <a:pt x="0" y="3032386"/>
                </a:lnTo>
                <a:lnTo>
                  <a:pt x="0" y="0"/>
                </a:lnTo>
                <a:lnTo>
                  <a:pt x="4603242" y="0"/>
                </a:lnTo>
                <a:lnTo>
                  <a:pt x="4603242" y="303238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9" name="Freeform 9"/>
          <p:cNvSpPr/>
          <p:nvPr/>
        </p:nvSpPr>
        <p:spPr>
          <a:xfrm flipV="1">
            <a:off x="13867632" y="-63219"/>
            <a:ext cx="4603242" cy="3032385"/>
          </a:xfrm>
          <a:custGeom>
            <a:avLst/>
            <a:gdLst/>
            <a:ahLst/>
            <a:cxnLst/>
            <a:rect l="l" t="t" r="r" b="b"/>
            <a:pathLst>
              <a:path w="4603242" h="3032385">
                <a:moveTo>
                  <a:pt x="0" y="3032386"/>
                </a:moveTo>
                <a:lnTo>
                  <a:pt x="4603242" y="3032386"/>
                </a:lnTo>
                <a:lnTo>
                  <a:pt x="4603242" y="0"/>
                </a:lnTo>
                <a:lnTo>
                  <a:pt x="0" y="0"/>
                </a:lnTo>
                <a:lnTo>
                  <a:pt x="0" y="303238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0" name="Freeform 10"/>
          <p:cNvSpPr/>
          <p:nvPr/>
        </p:nvSpPr>
        <p:spPr>
          <a:xfrm rot="-5400000" flipV="1">
            <a:off x="15887291" y="6986538"/>
            <a:ext cx="2016455" cy="3150711"/>
          </a:xfrm>
          <a:custGeom>
            <a:avLst/>
            <a:gdLst/>
            <a:ahLst/>
            <a:cxnLst/>
            <a:rect l="l" t="t" r="r" b="b"/>
            <a:pathLst>
              <a:path w="2016455" h="3150711">
                <a:moveTo>
                  <a:pt x="0" y="3150711"/>
                </a:moveTo>
                <a:lnTo>
                  <a:pt x="2016455" y="3150711"/>
                </a:lnTo>
                <a:lnTo>
                  <a:pt x="2016455" y="0"/>
                </a:lnTo>
                <a:lnTo>
                  <a:pt x="0" y="0"/>
                </a:lnTo>
                <a:lnTo>
                  <a:pt x="0" y="3150711"/>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1" name="Freeform 11"/>
          <p:cNvSpPr/>
          <p:nvPr/>
        </p:nvSpPr>
        <p:spPr>
          <a:xfrm rot="-5400000">
            <a:off x="381708" y="6986538"/>
            <a:ext cx="2016455" cy="3150711"/>
          </a:xfrm>
          <a:custGeom>
            <a:avLst/>
            <a:gdLst/>
            <a:ahLst/>
            <a:cxnLst/>
            <a:rect l="l" t="t" r="r" b="b"/>
            <a:pathLst>
              <a:path w="2016455" h="3150711">
                <a:moveTo>
                  <a:pt x="0" y="0"/>
                </a:moveTo>
                <a:lnTo>
                  <a:pt x="2016455" y="0"/>
                </a:lnTo>
                <a:lnTo>
                  <a:pt x="2016455" y="3150711"/>
                </a:lnTo>
                <a:lnTo>
                  <a:pt x="0" y="315071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2" name="TextBox 12"/>
          <p:cNvSpPr txBox="1"/>
          <p:nvPr/>
        </p:nvSpPr>
        <p:spPr>
          <a:xfrm>
            <a:off x="6521350" y="1819423"/>
            <a:ext cx="6667111" cy="936154"/>
          </a:xfrm>
          <a:prstGeom prst="rect">
            <a:avLst/>
          </a:prstGeom>
        </p:spPr>
        <p:txBody>
          <a:bodyPr wrap="square" lIns="0" tIns="0" rIns="0" bIns="0" rtlCol="0" anchor="t">
            <a:spAutoFit/>
          </a:bodyPr>
          <a:lstStyle/>
          <a:p>
            <a:pPr algn="ctr" rtl="1">
              <a:lnSpc>
                <a:spcPts val="7261"/>
              </a:lnSpc>
            </a:pPr>
            <a:r>
              <a:rPr lang="ar-EG" sz="5186">
                <a:solidFill>
                  <a:srgbClr val="E6584F"/>
                </a:solidFill>
                <a:latin typeface="HS Headline"/>
                <a:ea typeface="HS Headline"/>
                <a:cs typeface="HS Headline"/>
                <a:sym typeface="HS Headline"/>
                <a:rtl/>
              </a:rPr>
              <a:t>معوّقات الثقة بالنفس</a:t>
            </a:r>
          </a:p>
        </p:txBody>
      </p:sp>
      <p:sp>
        <p:nvSpPr>
          <p:cNvPr id="13" name="TextBox 13"/>
          <p:cNvSpPr txBox="1"/>
          <p:nvPr/>
        </p:nvSpPr>
        <p:spPr>
          <a:xfrm>
            <a:off x="3601209" y="4399854"/>
            <a:ext cx="10266423" cy="2862487"/>
          </a:xfrm>
          <a:prstGeom prst="rect">
            <a:avLst/>
          </a:prstGeom>
        </p:spPr>
        <p:txBody>
          <a:bodyPr lIns="0" tIns="0" rIns="0" bIns="0" rtlCol="0" anchor="t">
            <a:spAutoFit/>
          </a:bodyPr>
          <a:lstStyle/>
          <a:p>
            <a:pPr algn="ctr" rtl="1">
              <a:lnSpc>
                <a:spcPts val="7398"/>
              </a:lnSpc>
            </a:pPr>
            <a:r>
              <a:rPr lang="ar-EG" sz="5284">
                <a:solidFill>
                  <a:srgbClr val="000000"/>
                </a:solidFill>
                <a:latin typeface="HS Headline"/>
                <a:ea typeface="HS Headline"/>
                <a:cs typeface="HS Headline"/>
                <a:sym typeface="HS Headline"/>
                <a:rtl/>
              </a:rPr>
              <a:t>هي العوامل التي تُضعف شعور الطالبة بقيمتها وقدرتها على النجاح، وتؤثر على أدائها وتفاعلها داخل الصف وخارجه</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ppt_y</p:attrName>
                                        </p:attrNameLst>
                                      </p:cBhvr>
                                      <p:tavLst>
                                        <p:tav tm="0">
                                          <p:val>
                                            <p:strVal val="#ppt_y+#ppt_h*1.125000"/>
                                          </p:val>
                                        </p:tav>
                                        <p:tav tm="100000">
                                          <p:val>
                                            <p:strVal val="#ppt_y"/>
                                          </p:val>
                                        </p:tav>
                                      </p:tavLst>
                                    </p:anim>
                                    <p:animEffect transition="in" filter="wipe(up)">
                                      <p:cBhvr>
                                        <p:cTn id="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grpSp>
        <p:nvGrpSpPr>
          <p:cNvPr id="2" name="Group 2"/>
          <p:cNvGrpSpPr/>
          <p:nvPr/>
        </p:nvGrpSpPr>
        <p:grpSpPr>
          <a:xfrm>
            <a:off x="-378896" y="9427188"/>
            <a:ext cx="19045793" cy="1081781"/>
            <a:chOff x="0" y="0"/>
            <a:chExt cx="5016176" cy="284914"/>
          </a:xfrm>
        </p:grpSpPr>
        <p:sp>
          <p:nvSpPr>
            <p:cNvPr id="3" name="Freeform 3"/>
            <p:cNvSpPr/>
            <p:nvPr/>
          </p:nvSpPr>
          <p:spPr>
            <a:xfrm>
              <a:off x="0" y="0"/>
              <a:ext cx="5016176" cy="284914"/>
            </a:xfrm>
            <a:custGeom>
              <a:avLst/>
              <a:gdLst/>
              <a:ahLst/>
              <a:cxnLst/>
              <a:rect l="l" t="t" r="r" b="b"/>
              <a:pathLst>
                <a:path w="5016176" h="284914">
                  <a:moveTo>
                    <a:pt x="0" y="0"/>
                  </a:moveTo>
                  <a:lnTo>
                    <a:pt x="5016176" y="0"/>
                  </a:lnTo>
                  <a:lnTo>
                    <a:pt x="5016176" y="284914"/>
                  </a:lnTo>
                  <a:lnTo>
                    <a:pt x="0" y="284914"/>
                  </a:lnTo>
                  <a:close/>
                </a:path>
              </a:pathLst>
            </a:custGeom>
            <a:solidFill>
              <a:srgbClr val="483E7B"/>
            </a:solidFill>
          </p:spPr>
          <p:txBody>
            <a:bodyPr/>
            <a:lstStyle/>
            <a:p>
              <a:endParaRPr lang="ar-SA"/>
            </a:p>
          </p:txBody>
        </p:sp>
        <p:sp>
          <p:nvSpPr>
            <p:cNvPr id="4" name="TextBox 4"/>
            <p:cNvSpPr txBox="1"/>
            <p:nvPr/>
          </p:nvSpPr>
          <p:spPr>
            <a:xfrm>
              <a:off x="0" y="-38100"/>
              <a:ext cx="5016176" cy="323014"/>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flipH="1" flipV="1">
            <a:off x="-184892" y="-63219"/>
            <a:ext cx="4603242" cy="3032385"/>
          </a:xfrm>
          <a:custGeom>
            <a:avLst/>
            <a:gdLst/>
            <a:ahLst/>
            <a:cxnLst/>
            <a:rect l="l" t="t" r="r" b="b"/>
            <a:pathLst>
              <a:path w="4603242" h="3032385">
                <a:moveTo>
                  <a:pt x="4603242" y="3032386"/>
                </a:moveTo>
                <a:lnTo>
                  <a:pt x="0" y="3032386"/>
                </a:lnTo>
                <a:lnTo>
                  <a:pt x="0" y="0"/>
                </a:lnTo>
                <a:lnTo>
                  <a:pt x="4603242" y="0"/>
                </a:lnTo>
                <a:lnTo>
                  <a:pt x="4603242" y="303238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6" name="Freeform 6"/>
          <p:cNvSpPr/>
          <p:nvPr/>
        </p:nvSpPr>
        <p:spPr>
          <a:xfrm flipV="1">
            <a:off x="13867632" y="-63219"/>
            <a:ext cx="4603242" cy="3032385"/>
          </a:xfrm>
          <a:custGeom>
            <a:avLst/>
            <a:gdLst/>
            <a:ahLst/>
            <a:cxnLst/>
            <a:rect l="l" t="t" r="r" b="b"/>
            <a:pathLst>
              <a:path w="4603242" h="3032385">
                <a:moveTo>
                  <a:pt x="0" y="3032386"/>
                </a:moveTo>
                <a:lnTo>
                  <a:pt x="4603242" y="3032386"/>
                </a:lnTo>
                <a:lnTo>
                  <a:pt x="4603242" y="0"/>
                </a:lnTo>
                <a:lnTo>
                  <a:pt x="0" y="0"/>
                </a:lnTo>
                <a:lnTo>
                  <a:pt x="0" y="303238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7" name="Freeform 7"/>
          <p:cNvSpPr/>
          <p:nvPr/>
        </p:nvSpPr>
        <p:spPr>
          <a:xfrm rot="-5400000" flipV="1">
            <a:off x="15887291" y="6986538"/>
            <a:ext cx="2016455" cy="3150711"/>
          </a:xfrm>
          <a:custGeom>
            <a:avLst/>
            <a:gdLst/>
            <a:ahLst/>
            <a:cxnLst/>
            <a:rect l="l" t="t" r="r" b="b"/>
            <a:pathLst>
              <a:path w="2016455" h="3150711">
                <a:moveTo>
                  <a:pt x="0" y="3150711"/>
                </a:moveTo>
                <a:lnTo>
                  <a:pt x="2016455" y="3150711"/>
                </a:lnTo>
                <a:lnTo>
                  <a:pt x="2016455" y="0"/>
                </a:lnTo>
                <a:lnTo>
                  <a:pt x="0" y="0"/>
                </a:lnTo>
                <a:lnTo>
                  <a:pt x="0" y="3150711"/>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8" name="Freeform 8"/>
          <p:cNvSpPr/>
          <p:nvPr/>
        </p:nvSpPr>
        <p:spPr>
          <a:xfrm rot="-5400000">
            <a:off x="381708" y="6986538"/>
            <a:ext cx="2016455" cy="3150711"/>
          </a:xfrm>
          <a:custGeom>
            <a:avLst/>
            <a:gdLst/>
            <a:ahLst/>
            <a:cxnLst/>
            <a:rect l="l" t="t" r="r" b="b"/>
            <a:pathLst>
              <a:path w="2016455" h="3150711">
                <a:moveTo>
                  <a:pt x="0" y="0"/>
                </a:moveTo>
                <a:lnTo>
                  <a:pt x="2016455" y="0"/>
                </a:lnTo>
                <a:lnTo>
                  <a:pt x="2016455" y="3150711"/>
                </a:lnTo>
                <a:lnTo>
                  <a:pt x="0" y="315071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9" name="Freeform 9"/>
          <p:cNvSpPr/>
          <p:nvPr/>
        </p:nvSpPr>
        <p:spPr>
          <a:xfrm>
            <a:off x="426868" y="3285793"/>
            <a:ext cx="3476208" cy="3970919"/>
          </a:xfrm>
          <a:custGeom>
            <a:avLst/>
            <a:gdLst/>
            <a:ahLst/>
            <a:cxnLst/>
            <a:rect l="l" t="t" r="r" b="b"/>
            <a:pathLst>
              <a:path w="3476208" h="3970919">
                <a:moveTo>
                  <a:pt x="0" y="0"/>
                </a:moveTo>
                <a:lnTo>
                  <a:pt x="3476208" y="0"/>
                </a:lnTo>
                <a:lnTo>
                  <a:pt x="3476208" y="3970918"/>
                </a:lnTo>
                <a:lnTo>
                  <a:pt x="0" y="3970918"/>
                </a:lnTo>
                <a:lnTo>
                  <a:pt x="0" y="0"/>
                </a:lnTo>
                <a:close/>
              </a:path>
            </a:pathLst>
          </a:custGeom>
          <a:blipFill>
            <a:blip r:embed="rId6"/>
            <a:stretch>
              <a:fillRect/>
            </a:stretch>
          </a:blipFill>
        </p:spPr>
        <p:txBody>
          <a:bodyPr/>
          <a:lstStyle/>
          <a:p>
            <a:endParaRPr lang="ar-SA"/>
          </a:p>
        </p:txBody>
      </p:sp>
      <p:sp>
        <p:nvSpPr>
          <p:cNvPr id="10" name="TextBox 10"/>
          <p:cNvSpPr txBox="1"/>
          <p:nvPr/>
        </p:nvSpPr>
        <p:spPr>
          <a:xfrm>
            <a:off x="5990767" y="1045228"/>
            <a:ext cx="6304448" cy="846386"/>
          </a:xfrm>
          <a:prstGeom prst="rect">
            <a:avLst/>
          </a:prstGeom>
        </p:spPr>
        <p:txBody>
          <a:bodyPr wrap="square" lIns="0" tIns="0" rIns="0" bIns="0" rtlCol="0" anchor="t">
            <a:spAutoFit/>
          </a:bodyPr>
          <a:lstStyle/>
          <a:p>
            <a:pPr algn="ctr" rtl="1">
              <a:lnSpc>
                <a:spcPts val="6568"/>
              </a:lnSpc>
            </a:pPr>
            <a:r>
              <a:rPr lang="ar-EG" sz="4692">
                <a:solidFill>
                  <a:srgbClr val="E6584F"/>
                </a:solidFill>
                <a:latin typeface="HS Headline"/>
                <a:ea typeface="HS Headline"/>
                <a:cs typeface="HS Headline"/>
                <a:sym typeface="HS Headline"/>
                <a:rtl/>
              </a:rPr>
              <a:t>معوّقات الثقة بالنفس</a:t>
            </a:r>
          </a:p>
        </p:txBody>
      </p:sp>
      <p:sp>
        <p:nvSpPr>
          <p:cNvPr id="11" name="TextBox 11"/>
          <p:cNvSpPr txBox="1"/>
          <p:nvPr/>
        </p:nvSpPr>
        <p:spPr>
          <a:xfrm>
            <a:off x="4551196" y="2387137"/>
            <a:ext cx="10768967" cy="5529213"/>
          </a:xfrm>
          <a:prstGeom prst="rect">
            <a:avLst/>
          </a:prstGeom>
        </p:spPr>
        <p:txBody>
          <a:bodyPr lIns="0" tIns="0" rIns="0" bIns="0" rtlCol="0" anchor="t">
            <a:spAutoFit/>
          </a:bodyPr>
          <a:lstStyle/>
          <a:p>
            <a:pPr marL="836251" lvl="1" indent="-418125" algn="just" rtl="1">
              <a:lnSpc>
                <a:spcPts val="5422"/>
              </a:lnSpc>
              <a:buFont typeface="Arial"/>
              <a:buChar char="•"/>
            </a:pPr>
            <a:r>
              <a:rPr lang="ar-EG" sz="3873">
                <a:solidFill>
                  <a:srgbClr val="E6584F"/>
                </a:solidFill>
                <a:latin typeface="HS Headline"/>
                <a:ea typeface="HS Headline"/>
                <a:cs typeface="HS Headline"/>
                <a:sym typeface="HS Headline"/>
                <a:rtl/>
              </a:rPr>
              <a:t>الخوف من الخطأ</a:t>
            </a:r>
          </a:p>
          <a:p>
            <a:pPr algn="just" rtl="1">
              <a:lnSpc>
                <a:spcPts val="5422"/>
              </a:lnSpc>
            </a:pPr>
            <a:r>
              <a:rPr lang="ar-EG" sz="3873">
                <a:solidFill>
                  <a:srgbClr val="000000"/>
                </a:solidFill>
                <a:latin typeface="HS Headline"/>
                <a:ea typeface="HS Headline"/>
                <a:cs typeface="HS Headline"/>
                <a:sym typeface="HS Headline"/>
                <a:rtl/>
              </a:rPr>
              <a:t> الاعتقاد بأن الخطأ فشل، وليس فرصة للتعلّم.</a:t>
            </a:r>
          </a:p>
          <a:p>
            <a:pPr marL="836251" lvl="1" indent="-418125" algn="just" rtl="1">
              <a:lnSpc>
                <a:spcPts val="5422"/>
              </a:lnSpc>
              <a:buFont typeface="Arial"/>
              <a:buChar char="•"/>
            </a:pPr>
            <a:r>
              <a:rPr lang="ar-EG" sz="3873">
                <a:solidFill>
                  <a:srgbClr val="E6584F"/>
                </a:solidFill>
                <a:latin typeface="HS Headline"/>
                <a:ea typeface="HS Headline"/>
                <a:cs typeface="HS Headline"/>
                <a:sym typeface="HS Headline"/>
                <a:rtl/>
              </a:rPr>
              <a:t>المقارنة بالآخرين</a:t>
            </a:r>
          </a:p>
          <a:p>
            <a:pPr algn="just" rtl="1">
              <a:lnSpc>
                <a:spcPts val="5422"/>
              </a:lnSpc>
            </a:pPr>
            <a:r>
              <a:rPr lang="ar-EG" sz="3873">
                <a:solidFill>
                  <a:srgbClr val="000000"/>
                </a:solidFill>
                <a:latin typeface="HS Headline"/>
                <a:ea typeface="HS Headline"/>
                <a:cs typeface="HS Headline"/>
                <a:sym typeface="HS Headline"/>
                <a:rtl/>
              </a:rPr>
              <a:t> مقارنة النفس بزميلات أكثر تفوقًا أو ظهورًا، مما يولّد الإحباط.</a:t>
            </a:r>
          </a:p>
          <a:p>
            <a:pPr marL="836251" lvl="1" indent="-418125" algn="just" rtl="1">
              <a:lnSpc>
                <a:spcPts val="5422"/>
              </a:lnSpc>
              <a:buFont typeface="Arial"/>
              <a:buChar char="•"/>
            </a:pPr>
            <a:r>
              <a:rPr lang="ar-EG" sz="3873">
                <a:solidFill>
                  <a:srgbClr val="E6584F"/>
                </a:solidFill>
                <a:latin typeface="HS Headline"/>
                <a:ea typeface="HS Headline"/>
                <a:cs typeface="HS Headline"/>
                <a:sym typeface="HS Headline"/>
                <a:rtl/>
              </a:rPr>
              <a:t>الكلام السلبي للنفس</a:t>
            </a:r>
          </a:p>
          <a:p>
            <a:pPr algn="just" rtl="1">
              <a:lnSpc>
                <a:spcPts val="5422"/>
              </a:lnSpc>
            </a:pPr>
            <a:r>
              <a:rPr lang="ar-EG" sz="3873">
                <a:solidFill>
                  <a:srgbClr val="000000"/>
                </a:solidFill>
                <a:latin typeface="HS Headline"/>
                <a:ea typeface="HS Headline"/>
                <a:cs typeface="HS Headline"/>
                <a:sym typeface="HS Headline"/>
                <a:rtl/>
              </a:rPr>
              <a:t>ترديد عبارات مثل: أنا لا أستطيع – أنا ضعيفة –سأفشل.</a:t>
            </a:r>
          </a:p>
          <a:p>
            <a:pPr algn="just" rtl="1">
              <a:lnSpc>
                <a:spcPts val="5422"/>
              </a:lnSpc>
            </a:pPr>
            <a:endParaRPr lang="ar-EG" sz="3873">
              <a:solidFill>
                <a:srgbClr val="000000"/>
              </a:solidFill>
              <a:latin typeface="HS Headline"/>
              <a:ea typeface="HS Headline"/>
              <a:cs typeface="HS Headline"/>
              <a:sym typeface="HS Headline"/>
              <a:rtl/>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flipV="1">
            <a:off x="-81330" y="-665836"/>
            <a:ext cx="6100175" cy="5101271"/>
          </a:xfrm>
          <a:custGeom>
            <a:avLst/>
            <a:gdLst/>
            <a:ahLst/>
            <a:cxnLst/>
            <a:rect l="l" t="t" r="r" b="b"/>
            <a:pathLst>
              <a:path w="6100175" h="5101271">
                <a:moveTo>
                  <a:pt x="0" y="5101272"/>
                </a:moveTo>
                <a:lnTo>
                  <a:pt x="6100175" y="5101272"/>
                </a:lnTo>
                <a:lnTo>
                  <a:pt x="6100175" y="0"/>
                </a:lnTo>
                <a:lnTo>
                  <a:pt x="0" y="0"/>
                </a:lnTo>
                <a:lnTo>
                  <a:pt x="0" y="510127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3940074" y="6588537"/>
            <a:ext cx="4544273" cy="3800149"/>
          </a:xfrm>
          <a:custGeom>
            <a:avLst/>
            <a:gdLst/>
            <a:ahLst/>
            <a:cxnLst/>
            <a:rect l="l" t="t" r="r" b="b"/>
            <a:pathLst>
              <a:path w="4544273" h="3800149">
                <a:moveTo>
                  <a:pt x="4544273" y="0"/>
                </a:moveTo>
                <a:lnTo>
                  <a:pt x="0" y="0"/>
                </a:lnTo>
                <a:lnTo>
                  <a:pt x="0" y="3800149"/>
                </a:lnTo>
                <a:lnTo>
                  <a:pt x="4544273" y="3800149"/>
                </a:lnTo>
                <a:lnTo>
                  <a:pt x="4544273"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4" name="Freeform 4"/>
          <p:cNvSpPr/>
          <p:nvPr/>
        </p:nvSpPr>
        <p:spPr>
          <a:xfrm rot="-5400000">
            <a:off x="587665" y="7289354"/>
            <a:ext cx="2460135" cy="3843962"/>
          </a:xfrm>
          <a:custGeom>
            <a:avLst/>
            <a:gdLst/>
            <a:ahLst/>
            <a:cxnLst/>
            <a:rect l="l" t="t" r="r" b="b"/>
            <a:pathLst>
              <a:path w="2460135" h="3843962">
                <a:moveTo>
                  <a:pt x="0" y="0"/>
                </a:moveTo>
                <a:lnTo>
                  <a:pt x="2460135" y="0"/>
                </a:lnTo>
                <a:lnTo>
                  <a:pt x="2460135" y="3843962"/>
                </a:lnTo>
                <a:lnTo>
                  <a:pt x="0" y="384396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5" name="Freeform 5"/>
          <p:cNvSpPr/>
          <p:nvPr/>
        </p:nvSpPr>
        <p:spPr>
          <a:xfrm flipV="1">
            <a:off x="13252807" y="-350101"/>
            <a:ext cx="5073293" cy="3342032"/>
          </a:xfrm>
          <a:custGeom>
            <a:avLst/>
            <a:gdLst/>
            <a:ahLst/>
            <a:cxnLst/>
            <a:rect l="l" t="t" r="r" b="b"/>
            <a:pathLst>
              <a:path w="5073293" h="3342032">
                <a:moveTo>
                  <a:pt x="0" y="3342032"/>
                </a:moveTo>
                <a:lnTo>
                  <a:pt x="5073293" y="3342032"/>
                </a:lnTo>
                <a:lnTo>
                  <a:pt x="5073293" y="0"/>
                </a:lnTo>
                <a:lnTo>
                  <a:pt x="0" y="0"/>
                </a:lnTo>
                <a:lnTo>
                  <a:pt x="0" y="3342032"/>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6" name="TextBox 6"/>
          <p:cNvSpPr txBox="1"/>
          <p:nvPr/>
        </p:nvSpPr>
        <p:spPr>
          <a:xfrm>
            <a:off x="3371924" y="2135612"/>
            <a:ext cx="11544152" cy="6352999"/>
          </a:xfrm>
          <a:prstGeom prst="rect">
            <a:avLst/>
          </a:prstGeom>
        </p:spPr>
        <p:txBody>
          <a:bodyPr lIns="0" tIns="0" rIns="0" bIns="0" rtlCol="0" anchor="t">
            <a:spAutoFit/>
          </a:bodyPr>
          <a:lstStyle/>
          <a:p>
            <a:pPr algn="r" rtl="1">
              <a:lnSpc>
                <a:spcPts val="5545"/>
              </a:lnSpc>
            </a:pPr>
            <a:r>
              <a:rPr lang="ar-EG" sz="3960">
                <a:solidFill>
                  <a:srgbClr val="000000"/>
                </a:solidFill>
                <a:latin typeface="HS Headline"/>
                <a:ea typeface="HS Headline"/>
                <a:cs typeface="HS Headline"/>
                <a:sym typeface="HS Headline"/>
                <a:rtl/>
              </a:rPr>
              <a:t> . </a:t>
            </a:r>
            <a:r>
              <a:rPr lang="ar-EG" sz="3960">
                <a:solidFill>
                  <a:srgbClr val="E6584F"/>
                </a:solidFill>
                <a:latin typeface="HS Headline"/>
                <a:ea typeface="HS Headline"/>
                <a:cs typeface="HS Headline"/>
                <a:sym typeface="HS Headline"/>
                <a:rtl/>
              </a:rPr>
              <a:t>النقد القاسي أو المستمر</a:t>
            </a:r>
          </a:p>
          <a:p>
            <a:pPr algn="r" rtl="1">
              <a:lnSpc>
                <a:spcPts val="5545"/>
              </a:lnSpc>
            </a:pPr>
            <a:r>
              <a:rPr lang="ar-EG" sz="3960">
                <a:solidFill>
                  <a:srgbClr val="000000"/>
                </a:solidFill>
                <a:latin typeface="HS Headline"/>
                <a:ea typeface="HS Headline"/>
                <a:cs typeface="HS Headline"/>
                <a:sym typeface="HS Headline"/>
                <a:rtl/>
              </a:rPr>
              <a:t> سواء من الأسرة أو المدرسة أو الأصدقاء دون دعم أو توجيه.</a:t>
            </a:r>
          </a:p>
          <a:p>
            <a:pPr algn="r" rtl="1">
              <a:lnSpc>
                <a:spcPts val="5545"/>
              </a:lnSpc>
            </a:pPr>
            <a:r>
              <a:rPr lang="ar-EG" sz="3960">
                <a:solidFill>
                  <a:srgbClr val="E6584F"/>
                </a:solidFill>
                <a:latin typeface="HS Headline"/>
                <a:ea typeface="HS Headline"/>
                <a:cs typeface="HS Headline"/>
                <a:sym typeface="HS Headline"/>
                <a:rtl/>
              </a:rPr>
              <a:t>التجارب السلبية السابقة</a:t>
            </a:r>
          </a:p>
          <a:p>
            <a:pPr algn="r" rtl="1">
              <a:lnSpc>
                <a:spcPts val="5545"/>
              </a:lnSpc>
            </a:pPr>
            <a:r>
              <a:rPr lang="ar-EG" sz="3960">
                <a:solidFill>
                  <a:srgbClr val="000000"/>
                </a:solidFill>
                <a:latin typeface="HS Headline"/>
                <a:ea typeface="HS Headline"/>
                <a:cs typeface="HS Headline"/>
                <a:sym typeface="HS Headline"/>
                <a:rtl/>
              </a:rPr>
              <a:t>مثل الإخفاق المتكرر أو السخرية أمام الآخرين.</a:t>
            </a:r>
          </a:p>
          <a:p>
            <a:pPr algn="r" rtl="1">
              <a:lnSpc>
                <a:spcPts val="5545"/>
              </a:lnSpc>
            </a:pPr>
            <a:r>
              <a:rPr lang="ar-EG" sz="3960">
                <a:solidFill>
                  <a:srgbClr val="E6584F"/>
                </a:solidFill>
                <a:latin typeface="HS Headline"/>
                <a:ea typeface="HS Headline"/>
                <a:cs typeface="HS Headline"/>
                <a:sym typeface="HS Headline"/>
                <a:rtl/>
              </a:rPr>
              <a:t>الخجل الزائد والخوف من نظرة الآخرين</a:t>
            </a:r>
          </a:p>
          <a:p>
            <a:pPr algn="r" rtl="1">
              <a:lnSpc>
                <a:spcPts val="5545"/>
              </a:lnSpc>
            </a:pPr>
            <a:r>
              <a:rPr lang="ar-EG" sz="3960">
                <a:solidFill>
                  <a:srgbClr val="000000"/>
                </a:solidFill>
                <a:latin typeface="HS Headline"/>
                <a:ea typeface="HS Headline"/>
                <a:cs typeface="HS Headline"/>
                <a:sym typeface="HS Headline"/>
                <a:rtl/>
              </a:rPr>
              <a:t> مما يمنع الطالبة من المشاركة والتعبير عن رأيها.</a:t>
            </a:r>
          </a:p>
          <a:p>
            <a:pPr algn="r" rtl="1">
              <a:lnSpc>
                <a:spcPts val="5545"/>
              </a:lnSpc>
            </a:pPr>
            <a:r>
              <a:rPr lang="ar-EG" sz="3960">
                <a:solidFill>
                  <a:srgbClr val="E6584F"/>
                </a:solidFill>
                <a:latin typeface="HS Headline"/>
                <a:ea typeface="HS Headline"/>
                <a:cs typeface="HS Headline"/>
                <a:sym typeface="HS Headline"/>
                <a:rtl/>
              </a:rPr>
              <a:t>غياب التشجيع والدعم</a:t>
            </a:r>
          </a:p>
          <a:p>
            <a:pPr algn="r" rtl="1">
              <a:lnSpc>
                <a:spcPts val="5545"/>
              </a:lnSpc>
            </a:pPr>
            <a:r>
              <a:rPr lang="ar-EG" sz="3960">
                <a:solidFill>
                  <a:srgbClr val="000000"/>
                </a:solidFill>
                <a:latin typeface="HS Headline"/>
                <a:ea typeface="HS Headline"/>
                <a:cs typeface="HS Headline"/>
                <a:sym typeface="HS Headline"/>
                <a:rtl/>
              </a:rPr>
              <a:t>عدم سماع كلمات تحفيزية أو تقدير الجهد المبذول.</a:t>
            </a:r>
          </a:p>
          <a:p>
            <a:pPr algn="r" rtl="1">
              <a:lnSpc>
                <a:spcPts val="5545"/>
              </a:lnSpc>
            </a:pPr>
            <a:endParaRPr lang="ar-EG" sz="3960">
              <a:solidFill>
                <a:srgbClr val="000000"/>
              </a:solidFill>
              <a:latin typeface="HS Headline"/>
              <a:ea typeface="HS Headline"/>
              <a:cs typeface="HS Headline"/>
              <a:sym typeface="HS Headline"/>
              <a:rtl/>
            </a:endParaRPr>
          </a:p>
        </p:txBody>
      </p:sp>
      <p:sp>
        <p:nvSpPr>
          <p:cNvPr id="7" name="Freeform 7"/>
          <p:cNvSpPr/>
          <p:nvPr/>
        </p:nvSpPr>
        <p:spPr>
          <a:xfrm>
            <a:off x="608218" y="3639224"/>
            <a:ext cx="4254288" cy="4053176"/>
          </a:xfrm>
          <a:custGeom>
            <a:avLst/>
            <a:gdLst/>
            <a:ahLst/>
            <a:cxnLst/>
            <a:rect l="l" t="t" r="r" b="b"/>
            <a:pathLst>
              <a:path w="4254288" h="4053176">
                <a:moveTo>
                  <a:pt x="0" y="0"/>
                </a:moveTo>
                <a:lnTo>
                  <a:pt x="4254287" y="0"/>
                </a:lnTo>
                <a:lnTo>
                  <a:pt x="4254287" y="4053176"/>
                </a:lnTo>
                <a:lnTo>
                  <a:pt x="0" y="405317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flipV="1">
            <a:off x="-81330" y="-665836"/>
            <a:ext cx="6100175" cy="5101271"/>
          </a:xfrm>
          <a:custGeom>
            <a:avLst/>
            <a:gdLst/>
            <a:ahLst/>
            <a:cxnLst/>
            <a:rect l="l" t="t" r="r" b="b"/>
            <a:pathLst>
              <a:path w="6100175" h="5101271">
                <a:moveTo>
                  <a:pt x="0" y="5101272"/>
                </a:moveTo>
                <a:lnTo>
                  <a:pt x="6100175" y="5101272"/>
                </a:lnTo>
                <a:lnTo>
                  <a:pt x="6100175" y="0"/>
                </a:lnTo>
                <a:lnTo>
                  <a:pt x="0" y="0"/>
                </a:lnTo>
                <a:lnTo>
                  <a:pt x="0" y="510127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3940074" y="6588537"/>
            <a:ext cx="4544273" cy="3800149"/>
          </a:xfrm>
          <a:custGeom>
            <a:avLst/>
            <a:gdLst/>
            <a:ahLst/>
            <a:cxnLst/>
            <a:rect l="l" t="t" r="r" b="b"/>
            <a:pathLst>
              <a:path w="4544273" h="3800149">
                <a:moveTo>
                  <a:pt x="4544273" y="0"/>
                </a:moveTo>
                <a:lnTo>
                  <a:pt x="0" y="0"/>
                </a:lnTo>
                <a:lnTo>
                  <a:pt x="0" y="3800149"/>
                </a:lnTo>
                <a:lnTo>
                  <a:pt x="4544273" y="3800149"/>
                </a:lnTo>
                <a:lnTo>
                  <a:pt x="4544273"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4" name="Freeform 4"/>
          <p:cNvSpPr/>
          <p:nvPr/>
        </p:nvSpPr>
        <p:spPr>
          <a:xfrm rot="-5400000">
            <a:off x="587665" y="7289354"/>
            <a:ext cx="2460135" cy="3843962"/>
          </a:xfrm>
          <a:custGeom>
            <a:avLst/>
            <a:gdLst/>
            <a:ahLst/>
            <a:cxnLst/>
            <a:rect l="l" t="t" r="r" b="b"/>
            <a:pathLst>
              <a:path w="2460135" h="3843962">
                <a:moveTo>
                  <a:pt x="0" y="0"/>
                </a:moveTo>
                <a:lnTo>
                  <a:pt x="2460135" y="0"/>
                </a:lnTo>
                <a:lnTo>
                  <a:pt x="2460135" y="3843962"/>
                </a:lnTo>
                <a:lnTo>
                  <a:pt x="0" y="384396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5" name="Freeform 5"/>
          <p:cNvSpPr/>
          <p:nvPr/>
        </p:nvSpPr>
        <p:spPr>
          <a:xfrm flipV="1">
            <a:off x="13252807" y="-350101"/>
            <a:ext cx="5073293" cy="3342032"/>
          </a:xfrm>
          <a:custGeom>
            <a:avLst/>
            <a:gdLst/>
            <a:ahLst/>
            <a:cxnLst/>
            <a:rect l="l" t="t" r="r" b="b"/>
            <a:pathLst>
              <a:path w="5073293" h="3342032">
                <a:moveTo>
                  <a:pt x="0" y="3342032"/>
                </a:moveTo>
                <a:lnTo>
                  <a:pt x="5073293" y="3342032"/>
                </a:lnTo>
                <a:lnTo>
                  <a:pt x="5073293" y="0"/>
                </a:lnTo>
                <a:lnTo>
                  <a:pt x="0" y="0"/>
                </a:lnTo>
                <a:lnTo>
                  <a:pt x="0" y="3342032"/>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6" name="Freeform 6"/>
          <p:cNvSpPr/>
          <p:nvPr/>
        </p:nvSpPr>
        <p:spPr>
          <a:xfrm>
            <a:off x="1071258" y="2513320"/>
            <a:ext cx="4589664" cy="5260360"/>
          </a:xfrm>
          <a:custGeom>
            <a:avLst/>
            <a:gdLst/>
            <a:ahLst/>
            <a:cxnLst/>
            <a:rect l="l" t="t" r="r" b="b"/>
            <a:pathLst>
              <a:path w="4589664" h="5260360">
                <a:moveTo>
                  <a:pt x="0" y="0"/>
                </a:moveTo>
                <a:lnTo>
                  <a:pt x="4589663" y="0"/>
                </a:lnTo>
                <a:lnTo>
                  <a:pt x="4589663" y="5260360"/>
                </a:lnTo>
                <a:lnTo>
                  <a:pt x="0" y="5260360"/>
                </a:lnTo>
                <a:lnTo>
                  <a:pt x="0" y="0"/>
                </a:lnTo>
                <a:close/>
              </a:path>
            </a:pathLst>
          </a:custGeom>
          <a:blipFill>
            <a:blip r:embed="rId8"/>
            <a:stretch>
              <a:fillRect/>
            </a:stretch>
          </a:blipFill>
        </p:spPr>
        <p:txBody>
          <a:bodyPr/>
          <a:lstStyle/>
          <a:p>
            <a:endParaRPr lang="ar-SA"/>
          </a:p>
        </p:txBody>
      </p:sp>
      <p:sp>
        <p:nvSpPr>
          <p:cNvPr id="7" name="TextBox 7"/>
          <p:cNvSpPr txBox="1"/>
          <p:nvPr/>
        </p:nvSpPr>
        <p:spPr>
          <a:xfrm>
            <a:off x="5660921" y="1322146"/>
            <a:ext cx="9217372" cy="884858"/>
          </a:xfrm>
          <a:prstGeom prst="rect">
            <a:avLst/>
          </a:prstGeom>
        </p:spPr>
        <p:txBody>
          <a:bodyPr wrap="square" lIns="0" tIns="0" rIns="0" bIns="0" rtlCol="0" anchor="t">
            <a:spAutoFit/>
          </a:bodyPr>
          <a:lstStyle/>
          <a:p>
            <a:pPr algn="r" rtl="1">
              <a:lnSpc>
                <a:spcPts val="6940"/>
              </a:lnSpc>
            </a:pPr>
            <a:r>
              <a:rPr lang="ar-EG" sz="4957">
                <a:solidFill>
                  <a:srgbClr val="E6584F"/>
                </a:solidFill>
                <a:latin typeface="HS Headline"/>
                <a:ea typeface="HS Headline"/>
                <a:cs typeface="HS Headline"/>
                <a:sym typeface="HS Headline"/>
                <a:rtl/>
              </a:rPr>
              <a:t>كيف نتغلب على هذه المعوّقات؟</a:t>
            </a:r>
          </a:p>
        </p:txBody>
      </p:sp>
      <p:sp>
        <p:nvSpPr>
          <p:cNvPr id="8" name="TextBox 8"/>
          <p:cNvSpPr txBox="1"/>
          <p:nvPr/>
        </p:nvSpPr>
        <p:spPr>
          <a:xfrm>
            <a:off x="6826426" y="2856161"/>
            <a:ext cx="9217373" cy="4917519"/>
          </a:xfrm>
          <a:prstGeom prst="rect">
            <a:avLst/>
          </a:prstGeom>
        </p:spPr>
        <p:txBody>
          <a:bodyPr lIns="0" tIns="0" rIns="0" bIns="0" rtlCol="0" anchor="t">
            <a:spAutoFit/>
          </a:bodyPr>
          <a:lstStyle/>
          <a:p>
            <a:pPr marL="994887" lvl="1" indent="-497444" algn="r" rtl="1">
              <a:lnSpc>
                <a:spcPts val="6451"/>
              </a:lnSpc>
              <a:buFont typeface="Arial"/>
              <a:buChar char="•"/>
            </a:pPr>
            <a:r>
              <a:rPr lang="ar-EG" sz="4608">
                <a:solidFill>
                  <a:srgbClr val="000000"/>
                </a:solidFill>
                <a:latin typeface="HS Headline"/>
                <a:ea typeface="HS Headline"/>
                <a:cs typeface="HS Headline"/>
                <a:sym typeface="HS Headline"/>
                <a:rtl/>
              </a:rPr>
              <a:t>تقبّل الخطأ كجزء من التعلّم.</a:t>
            </a:r>
          </a:p>
          <a:p>
            <a:pPr marL="994887" lvl="1" indent="-497444" algn="r" rtl="1">
              <a:lnSpc>
                <a:spcPts val="6451"/>
              </a:lnSpc>
              <a:buFont typeface="Arial"/>
              <a:buChar char="•"/>
            </a:pPr>
            <a:r>
              <a:rPr lang="ar-EG" sz="4608">
                <a:solidFill>
                  <a:srgbClr val="000000"/>
                </a:solidFill>
                <a:latin typeface="HS Headline"/>
                <a:ea typeface="HS Headline"/>
                <a:cs typeface="HS Headline"/>
                <a:sym typeface="HS Headline"/>
                <a:rtl/>
              </a:rPr>
              <a:t>التركيز على نقاط القوة والإنجازات.</a:t>
            </a:r>
          </a:p>
          <a:p>
            <a:pPr marL="994887" lvl="1" indent="-497444" algn="r" rtl="1">
              <a:lnSpc>
                <a:spcPts val="6451"/>
              </a:lnSpc>
              <a:buFont typeface="Arial"/>
              <a:buChar char="•"/>
            </a:pPr>
            <a:r>
              <a:rPr lang="ar-EG" sz="4608">
                <a:solidFill>
                  <a:srgbClr val="000000"/>
                </a:solidFill>
                <a:latin typeface="HS Headline"/>
                <a:ea typeface="HS Headline"/>
                <a:cs typeface="HS Headline"/>
                <a:sym typeface="HS Headline"/>
                <a:rtl/>
              </a:rPr>
              <a:t>استخدام عبارات إيجابية مع النفس.</a:t>
            </a:r>
          </a:p>
          <a:p>
            <a:pPr marL="994887" lvl="1" indent="-497444" algn="r" rtl="1">
              <a:lnSpc>
                <a:spcPts val="6451"/>
              </a:lnSpc>
              <a:buFont typeface="Arial"/>
              <a:buChar char="•"/>
            </a:pPr>
            <a:r>
              <a:rPr lang="ar-EG" sz="4608">
                <a:solidFill>
                  <a:srgbClr val="000000"/>
                </a:solidFill>
                <a:latin typeface="HS Headline"/>
                <a:ea typeface="HS Headline"/>
                <a:cs typeface="HS Headline"/>
                <a:sym typeface="HS Headline"/>
                <a:rtl/>
              </a:rPr>
              <a:t>طلب الدعم عند الحاجة.</a:t>
            </a:r>
          </a:p>
          <a:p>
            <a:pPr marL="994887" lvl="1" indent="-497444" algn="r" rtl="1">
              <a:lnSpc>
                <a:spcPts val="6451"/>
              </a:lnSpc>
              <a:buFont typeface="Arial"/>
              <a:buChar char="•"/>
            </a:pPr>
            <a:r>
              <a:rPr lang="ar-EG" sz="4608">
                <a:solidFill>
                  <a:srgbClr val="000000"/>
                </a:solidFill>
                <a:latin typeface="HS Headline"/>
                <a:ea typeface="HS Headline"/>
                <a:cs typeface="HS Headline"/>
                <a:sym typeface="HS Headline"/>
                <a:rtl/>
              </a:rPr>
              <a:t>الإيمان بأن لكل إنسان قدرات مختلفة.</a:t>
            </a:r>
          </a:p>
          <a:p>
            <a:pPr algn="r" rtl="1">
              <a:lnSpc>
                <a:spcPts val="6451"/>
              </a:lnSpc>
            </a:pPr>
            <a:endParaRPr lang="ar-EG" sz="4608">
              <a:solidFill>
                <a:srgbClr val="000000"/>
              </a:solidFill>
              <a:latin typeface="HS Headline"/>
              <a:ea typeface="HS Headline"/>
              <a:cs typeface="HS Headline"/>
              <a:sym typeface="HS Headline"/>
              <a:rtl/>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rim.BB9D04CB-9BF1-41F9-9BD1-63130FF0D4E9.MOV">
            <a:hlinkClick r:id="" action="ppaction://media"/>
            <a:extLst>
              <a:ext uri="{FF2B5EF4-FFF2-40B4-BE49-F238E27FC236}">
                <a16:creationId xmlns:a16="http://schemas.microsoft.com/office/drawing/2014/main" id="{3449DAE0-0F7E-CF22-57EE-1269598FE4AC}"/>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272693" y="0"/>
            <a:ext cx="11918462" cy="10287000"/>
          </a:xfrm>
          <a:prstGeom prst="rect">
            <a:avLst/>
          </a:prstGeom>
        </p:spPr>
      </p:pic>
    </p:spTree>
    <p:extLst>
      <p:ext uri="{BB962C8B-B14F-4D97-AF65-F5344CB8AC3E}">
        <p14:creationId xmlns:p14="http://schemas.microsoft.com/office/powerpoint/2010/main" val="3459552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7F1"/>
        </a:solidFill>
        <a:effectLst/>
      </p:bgPr>
    </p:bg>
    <p:spTree>
      <p:nvGrpSpPr>
        <p:cNvPr id="1" name=""/>
        <p:cNvGrpSpPr/>
        <p:nvPr/>
      </p:nvGrpSpPr>
      <p:grpSpPr>
        <a:xfrm>
          <a:off x="0" y="0"/>
          <a:ext cx="0" cy="0"/>
          <a:chOff x="0" y="0"/>
          <a:chExt cx="0" cy="0"/>
        </a:xfrm>
      </p:grpSpPr>
      <p:sp>
        <p:nvSpPr>
          <p:cNvPr id="2" name="Freeform 2"/>
          <p:cNvSpPr/>
          <p:nvPr/>
        </p:nvSpPr>
        <p:spPr>
          <a:xfrm flipV="1">
            <a:off x="-81330" y="-665836"/>
            <a:ext cx="6100175" cy="5101271"/>
          </a:xfrm>
          <a:custGeom>
            <a:avLst/>
            <a:gdLst/>
            <a:ahLst/>
            <a:cxnLst/>
            <a:rect l="l" t="t" r="r" b="b"/>
            <a:pathLst>
              <a:path w="6100175" h="5101271">
                <a:moveTo>
                  <a:pt x="0" y="5101272"/>
                </a:moveTo>
                <a:lnTo>
                  <a:pt x="6100175" y="5101272"/>
                </a:lnTo>
                <a:lnTo>
                  <a:pt x="6100175" y="0"/>
                </a:lnTo>
                <a:lnTo>
                  <a:pt x="0" y="0"/>
                </a:lnTo>
                <a:lnTo>
                  <a:pt x="0" y="510127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flipH="1">
            <a:off x="13940074" y="6588537"/>
            <a:ext cx="4544273" cy="3800149"/>
          </a:xfrm>
          <a:custGeom>
            <a:avLst/>
            <a:gdLst/>
            <a:ahLst/>
            <a:cxnLst/>
            <a:rect l="l" t="t" r="r" b="b"/>
            <a:pathLst>
              <a:path w="4544273" h="3800149">
                <a:moveTo>
                  <a:pt x="4544273" y="0"/>
                </a:moveTo>
                <a:lnTo>
                  <a:pt x="0" y="0"/>
                </a:lnTo>
                <a:lnTo>
                  <a:pt x="0" y="3800149"/>
                </a:lnTo>
                <a:lnTo>
                  <a:pt x="4544273" y="3800149"/>
                </a:lnTo>
                <a:lnTo>
                  <a:pt x="4544273"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4" name="Freeform 4"/>
          <p:cNvSpPr/>
          <p:nvPr/>
        </p:nvSpPr>
        <p:spPr>
          <a:xfrm rot="-5400000">
            <a:off x="587665" y="7289354"/>
            <a:ext cx="2460135" cy="3843962"/>
          </a:xfrm>
          <a:custGeom>
            <a:avLst/>
            <a:gdLst/>
            <a:ahLst/>
            <a:cxnLst/>
            <a:rect l="l" t="t" r="r" b="b"/>
            <a:pathLst>
              <a:path w="2460135" h="3843962">
                <a:moveTo>
                  <a:pt x="0" y="0"/>
                </a:moveTo>
                <a:lnTo>
                  <a:pt x="2460135" y="0"/>
                </a:lnTo>
                <a:lnTo>
                  <a:pt x="2460135" y="3843962"/>
                </a:lnTo>
                <a:lnTo>
                  <a:pt x="0" y="384396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5" name="Freeform 5"/>
          <p:cNvSpPr/>
          <p:nvPr/>
        </p:nvSpPr>
        <p:spPr>
          <a:xfrm flipV="1">
            <a:off x="13252807" y="-350101"/>
            <a:ext cx="5073293" cy="3342032"/>
          </a:xfrm>
          <a:custGeom>
            <a:avLst/>
            <a:gdLst/>
            <a:ahLst/>
            <a:cxnLst/>
            <a:rect l="l" t="t" r="r" b="b"/>
            <a:pathLst>
              <a:path w="5073293" h="3342032">
                <a:moveTo>
                  <a:pt x="0" y="3342032"/>
                </a:moveTo>
                <a:lnTo>
                  <a:pt x="5073293" y="3342032"/>
                </a:lnTo>
                <a:lnTo>
                  <a:pt x="5073293" y="0"/>
                </a:lnTo>
                <a:lnTo>
                  <a:pt x="0" y="0"/>
                </a:lnTo>
                <a:lnTo>
                  <a:pt x="0" y="3342032"/>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6" name="Freeform 6"/>
          <p:cNvSpPr/>
          <p:nvPr/>
        </p:nvSpPr>
        <p:spPr>
          <a:xfrm>
            <a:off x="7824055" y="6545224"/>
            <a:ext cx="2976256" cy="2872087"/>
          </a:xfrm>
          <a:custGeom>
            <a:avLst/>
            <a:gdLst/>
            <a:ahLst/>
            <a:cxnLst/>
            <a:rect l="l" t="t" r="r" b="b"/>
            <a:pathLst>
              <a:path w="2976256" h="2872087">
                <a:moveTo>
                  <a:pt x="0" y="0"/>
                </a:moveTo>
                <a:lnTo>
                  <a:pt x="2976256" y="0"/>
                </a:lnTo>
                <a:lnTo>
                  <a:pt x="2976256" y="2872087"/>
                </a:lnTo>
                <a:lnTo>
                  <a:pt x="0" y="2872087"/>
                </a:lnTo>
                <a:lnTo>
                  <a:pt x="0" y="0"/>
                </a:lnTo>
                <a:close/>
              </a:path>
            </a:pathLst>
          </a:custGeom>
          <a:blipFill>
            <a:blip r:embed="rId8"/>
            <a:stretch>
              <a:fillRect/>
            </a:stretch>
          </a:blipFill>
        </p:spPr>
        <p:txBody>
          <a:bodyPr/>
          <a:lstStyle/>
          <a:p>
            <a:endParaRPr lang="ar-SA"/>
          </a:p>
        </p:txBody>
      </p:sp>
      <p:sp>
        <p:nvSpPr>
          <p:cNvPr id="7" name="TextBox 7"/>
          <p:cNvSpPr txBox="1"/>
          <p:nvPr/>
        </p:nvSpPr>
        <p:spPr>
          <a:xfrm>
            <a:off x="6746363" y="1135991"/>
            <a:ext cx="3702538" cy="1192634"/>
          </a:xfrm>
          <a:prstGeom prst="rect">
            <a:avLst/>
          </a:prstGeom>
        </p:spPr>
        <p:txBody>
          <a:bodyPr wrap="square" lIns="0" tIns="0" rIns="0" bIns="0" rtlCol="0" anchor="t">
            <a:spAutoFit/>
          </a:bodyPr>
          <a:lstStyle/>
          <a:p>
            <a:pPr algn="r" rtl="1">
              <a:lnSpc>
                <a:spcPts val="9278"/>
              </a:lnSpc>
            </a:pPr>
            <a:r>
              <a:rPr lang="ar-EG" sz="6627">
                <a:solidFill>
                  <a:srgbClr val="E6584F"/>
                </a:solidFill>
                <a:latin typeface="HS Headline"/>
                <a:ea typeface="HS Headline"/>
                <a:cs typeface="HS Headline"/>
                <a:sym typeface="HS Headline"/>
                <a:rtl/>
              </a:rPr>
              <a:t>ختاماً</a:t>
            </a:r>
          </a:p>
        </p:txBody>
      </p:sp>
      <p:sp>
        <p:nvSpPr>
          <p:cNvPr id="8" name="TextBox 8"/>
          <p:cNvSpPr txBox="1"/>
          <p:nvPr/>
        </p:nvSpPr>
        <p:spPr>
          <a:xfrm>
            <a:off x="3719644" y="2910837"/>
            <a:ext cx="12505023" cy="3891993"/>
          </a:xfrm>
          <a:prstGeom prst="rect">
            <a:avLst/>
          </a:prstGeom>
        </p:spPr>
        <p:txBody>
          <a:bodyPr lIns="0" tIns="0" rIns="0" bIns="0" rtlCol="0" anchor="t">
            <a:spAutoFit/>
          </a:bodyPr>
          <a:lstStyle/>
          <a:p>
            <a:pPr marL="775445" lvl="1" indent="-387722" algn="ctr" rtl="1">
              <a:lnSpc>
                <a:spcPts val="5028"/>
              </a:lnSpc>
              <a:buFont typeface="Arial"/>
              <a:buChar char="•"/>
            </a:pPr>
            <a:r>
              <a:rPr lang="ar-EG" sz="3591">
                <a:solidFill>
                  <a:srgbClr val="000000"/>
                </a:solidFill>
                <a:latin typeface="HS Headline"/>
                <a:ea typeface="HS Headline"/>
                <a:cs typeface="HS Headline"/>
                <a:sym typeface="HS Headline"/>
                <a:rtl/>
              </a:rPr>
              <a:t>في الختام، تذكّري أن الثقة بالنفس ليست موهبة نولد بها، بل مهارة نكتسبها بالممارسة، وكل واحدة منكن تملك قدرات تميّزها وتجعلها قادرة على النجاح والإنجاز.</a:t>
            </a:r>
          </a:p>
          <a:p>
            <a:pPr marL="775445" lvl="1" indent="-387722" algn="ctr" rtl="1">
              <a:lnSpc>
                <a:spcPts val="5028"/>
              </a:lnSpc>
              <a:buFont typeface="Arial"/>
              <a:buChar char="•"/>
            </a:pPr>
            <a:r>
              <a:rPr lang="ar-EG" sz="3591">
                <a:solidFill>
                  <a:srgbClr val="000000"/>
                </a:solidFill>
                <a:latin typeface="HS Headline"/>
                <a:ea typeface="HS Headline"/>
                <a:cs typeface="HS Headline"/>
                <a:sym typeface="HS Headline"/>
                <a:rtl/>
              </a:rPr>
              <a:t>آمني بنفسك، جرّبي، لا تخافي من الخطأ، واجعلي ثقتك بذاتك رفيقتك في كل خطوة من حياتك.</a:t>
            </a:r>
          </a:p>
          <a:p>
            <a:pPr algn="ctr" rtl="1">
              <a:lnSpc>
                <a:spcPts val="5028"/>
              </a:lnSpc>
            </a:pPr>
            <a:endParaRPr lang="ar-EG" sz="3591">
              <a:solidFill>
                <a:srgbClr val="000000"/>
              </a:solidFill>
              <a:latin typeface="HS Headline"/>
              <a:ea typeface="HS Headline"/>
              <a:cs typeface="HS Headline"/>
              <a:sym typeface="HS Headline"/>
              <a:rtl/>
            </a:endParaRPr>
          </a:p>
        </p:txBody>
      </p:sp>
      <p:sp>
        <p:nvSpPr>
          <p:cNvPr id="11" name="Freeform 9">
            <a:extLst>
              <a:ext uri="{FF2B5EF4-FFF2-40B4-BE49-F238E27FC236}">
                <a16:creationId xmlns:a16="http://schemas.microsoft.com/office/drawing/2014/main" id="{086F82A1-CDAE-76C4-5342-9CF1EF86E924}"/>
              </a:ext>
            </a:extLst>
          </p:cNvPr>
          <p:cNvSpPr/>
          <p:nvPr/>
        </p:nvSpPr>
        <p:spPr>
          <a:xfrm>
            <a:off x="650646" y="3707102"/>
            <a:ext cx="3108774" cy="4870574"/>
          </a:xfrm>
          <a:custGeom>
            <a:avLst/>
            <a:gdLst/>
            <a:ahLst/>
            <a:cxnLst/>
            <a:rect l="l" t="t" r="r" b="b"/>
            <a:pathLst>
              <a:path w="3577658" h="4870574">
                <a:moveTo>
                  <a:pt x="0" y="0"/>
                </a:moveTo>
                <a:lnTo>
                  <a:pt x="3577658" y="0"/>
                </a:lnTo>
                <a:lnTo>
                  <a:pt x="3577658" y="4870574"/>
                </a:lnTo>
                <a:lnTo>
                  <a:pt x="0" y="487057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ar-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511</Words>
  <Application>Microsoft Office PowerPoint</Application>
  <PresentationFormat>مخصص</PresentationFormat>
  <Paragraphs>70</Paragraphs>
  <Slides>19</Slides>
  <Notes>0</Notes>
  <HiddenSlides>0</HiddenSlides>
  <MMClips>2</MMClips>
  <ScaleCrop>false</ScaleCrop>
  <HeadingPairs>
    <vt:vector size="6" baseType="variant">
      <vt:variant>
        <vt:lpstr>الخطوط المستخدمة</vt:lpstr>
      </vt:variant>
      <vt:variant>
        <vt:i4>3</vt:i4>
      </vt:variant>
      <vt:variant>
        <vt:lpstr>نسق</vt:lpstr>
      </vt:variant>
      <vt:variant>
        <vt:i4>1</vt:i4>
      </vt:variant>
      <vt:variant>
        <vt:lpstr>عناوين الشرائح</vt:lpstr>
      </vt:variant>
      <vt:variant>
        <vt:i4>19</vt:i4>
      </vt:variant>
    </vt:vector>
  </HeadingPairs>
  <TitlesOfParts>
    <vt:vector size="23" baseType="lpstr">
      <vt:lpstr>Calibri</vt:lpstr>
      <vt:lpstr>Arial</vt:lpstr>
      <vt:lpstr>HS Headline</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ورشة عمل</dc:title>
  <cp:lastModifiedBy>Amal .</cp:lastModifiedBy>
  <cp:revision>5</cp:revision>
  <dcterms:created xsi:type="dcterms:W3CDTF">2006-08-16T00:00:00Z</dcterms:created>
  <dcterms:modified xsi:type="dcterms:W3CDTF">2026-01-28T14:39:37Z</dcterms:modified>
  <dc:identifier>DAG9EthZf9k</dc:identifier>
</cp:coreProperties>
</file>