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8" r:id="rId16"/>
    <p:sldId id="270" r:id="rId17"/>
    <p:sldId id="271" r:id="rId18"/>
    <p:sldId id="277" r:id="rId19"/>
    <p:sldId id="272" r:id="rId20"/>
    <p:sldId id="273" r:id="rId21"/>
    <p:sldId id="274" r:id="rId22"/>
    <p:sldId id="275" r:id="rId23"/>
    <p:sldId id="276" r:id="rId24"/>
  </p:sldIdLst>
  <p:sldSz cx="18288000" cy="10287000"/>
  <p:notesSz cx="6858000" cy="9144000"/>
  <p:embeddedFontLst>
    <p:embeddedFont>
      <p:font typeface="Open Sans" panose="020B0606030504020204" pitchFamily="34" charset="0"/>
      <p:regular r:id="rId25"/>
    </p:embeddedFont>
    <p:embeddedFont>
      <p:font typeface="Open Sans Bold" panose="020B0806030504020204" charset="0"/>
      <p:regular r:id="rId26"/>
    </p:embeddedFont>
    <p:embeddedFont>
      <p:font typeface="Quicksand Semi-Bold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61" d="100"/>
          <a:sy n="61" d="100"/>
        </p:scale>
        <p:origin x="78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svg"/><Relationship Id="rId21" Type="http://schemas.openxmlformats.org/officeDocument/2006/relationships/image" Target="../media/image20.sv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svg"/><Relationship Id="rId50" Type="http://schemas.openxmlformats.org/officeDocument/2006/relationships/image" Target="../media/image49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sv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svg"/><Relationship Id="rId40" Type="http://schemas.openxmlformats.org/officeDocument/2006/relationships/image" Target="../media/image39.png"/><Relationship Id="rId45" Type="http://schemas.openxmlformats.org/officeDocument/2006/relationships/image" Target="../media/image44.svg"/><Relationship Id="rId53" Type="http://schemas.openxmlformats.org/officeDocument/2006/relationships/image" Target="../media/image52.jpe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31" Type="http://schemas.openxmlformats.org/officeDocument/2006/relationships/image" Target="../media/image30.sv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Relationship Id="rId35" Type="http://schemas.openxmlformats.org/officeDocument/2006/relationships/image" Target="../media/image34.svg"/><Relationship Id="rId43" Type="http://schemas.openxmlformats.org/officeDocument/2006/relationships/image" Target="../media/image42.svg"/><Relationship Id="rId48" Type="http://schemas.openxmlformats.org/officeDocument/2006/relationships/image" Target="../media/image47.png"/><Relationship Id="rId8" Type="http://schemas.openxmlformats.org/officeDocument/2006/relationships/image" Target="../media/image7.png"/><Relationship Id="rId51" Type="http://schemas.openxmlformats.org/officeDocument/2006/relationships/image" Target="../media/image50.svg"/><Relationship Id="rId3" Type="http://schemas.openxmlformats.org/officeDocument/2006/relationships/image" Target="../media/image2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20" Type="http://schemas.openxmlformats.org/officeDocument/2006/relationships/image" Target="../media/image19.png"/><Relationship Id="rId41" Type="http://schemas.openxmlformats.org/officeDocument/2006/relationships/image" Target="../media/image40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svg"/><Relationship Id="rId3" Type="http://schemas.openxmlformats.org/officeDocument/2006/relationships/image" Target="../media/image8.svg"/><Relationship Id="rId7" Type="http://schemas.openxmlformats.org/officeDocument/2006/relationships/image" Target="../media/image56.svg"/><Relationship Id="rId12" Type="http://schemas.openxmlformats.org/officeDocument/2006/relationships/image" Target="../media/image61.png"/><Relationship Id="rId2" Type="http://schemas.openxmlformats.org/officeDocument/2006/relationships/image" Target="../media/image7.png"/><Relationship Id="rId16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0.svg"/><Relationship Id="rId5" Type="http://schemas.openxmlformats.org/officeDocument/2006/relationships/image" Target="../media/image54.svg"/><Relationship Id="rId15" Type="http://schemas.openxmlformats.org/officeDocument/2006/relationships/image" Target="../media/image32.svg"/><Relationship Id="rId10" Type="http://schemas.openxmlformats.org/officeDocument/2006/relationships/image" Target="../media/image59.png"/><Relationship Id="rId4" Type="http://schemas.openxmlformats.org/officeDocument/2006/relationships/image" Target="../media/image53.png"/><Relationship Id="rId9" Type="http://schemas.openxmlformats.org/officeDocument/2006/relationships/image" Target="../media/image58.svg"/><Relationship Id="rId14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svg"/><Relationship Id="rId4" Type="http://schemas.openxmlformats.org/officeDocument/2006/relationships/image" Target="../media/image65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7.svg"/><Relationship Id="rId18" Type="http://schemas.openxmlformats.org/officeDocument/2006/relationships/image" Target="../media/image61.png"/><Relationship Id="rId26" Type="http://schemas.openxmlformats.org/officeDocument/2006/relationships/image" Target="../media/image88.png"/><Relationship Id="rId39" Type="http://schemas.openxmlformats.org/officeDocument/2006/relationships/image" Target="../media/image36.svg"/><Relationship Id="rId21" Type="http://schemas.openxmlformats.org/officeDocument/2006/relationships/image" Target="../media/image83.svg"/><Relationship Id="rId34" Type="http://schemas.openxmlformats.org/officeDocument/2006/relationships/image" Target="../media/image92.png"/><Relationship Id="rId42" Type="http://schemas.openxmlformats.org/officeDocument/2006/relationships/image" Target="../media/image96.png"/><Relationship Id="rId47" Type="http://schemas.openxmlformats.org/officeDocument/2006/relationships/image" Target="../media/image101.svg"/><Relationship Id="rId50" Type="http://schemas.openxmlformats.org/officeDocument/2006/relationships/image" Target="../media/image13.png"/><Relationship Id="rId55" Type="http://schemas.openxmlformats.org/officeDocument/2006/relationships/image" Target="../media/image24.svg"/><Relationship Id="rId7" Type="http://schemas.openxmlformats.org/officeDocument/2006/relationships/image" Target="../media/image71.svg"/><Relationship Id="rId2" Type="http://schemas.openxmlformats.org/officeDocument/2006/relationships/image" Target="../media/image65.png"/><Relationship Id="rId16" Type="http://schemas.openxmlformats.org/officeDocument/2006/relationships/image" Target="../media/image80.png"/><Relationship Id="rId29" Type="http://schemas.openxmlformats.org/officeDocument/2006/relationships/image" Target="../media/image91.svg"/><Relationship Id="rId11" Type="http://schemas.openxmlformats.org/officeDocument/2006/relationships/image" Target="../media/image75.svg"/><Relationship Id="rId24" Type="http://schemas.openxmlformats.org/officeDocument/2006/relationships/image" Target="../media/image86.png"/><Relationship Id="rId32" Type="http://schemas.openxmlformats.org/officeDocument/2006/relationships/image" Target="../media/image29.png"/><Relationship Id="rId37" Type="http://schemas.openxmlformats.org/officeDocument/2006/relationships/image" Target="../media/image34.svg"/><Relationship Id="rId40" Type="http://schemas.openxmlformats.org/officeDocument/2006/relationships/image" Target="../media/image94.png"/><Relationship Id="rId45" Type="http://schemas.openxmlformats.org/officeDocument/2006/relationships/image" Target="../media/image99.svg"/><Relationship Id="rId53" Type="http://schemas.openxmlformats.org/officeDocument/2006/relationships/image" Target="../media/image105.svg"/><Relationship Id="rId5" Type="http://schemas.openxmlformats.org/officeDocument/2006/relationships/image" Target="../media/image69.svg"/><Relationship Id="rId10" Type="http://schemas.openxmlformats.org/officeDocument/2006/relationships/image" Target="../media/image74.png"/><Relationship Id="rId19" Type="http://schemas.openxmlformats.org/officeDocument/2006/relationships/image" Target="../media/image62.svg"/><Relationship Id="rId31" Type="http://schemas.openxmlformats.org/officeDocument/2006/relationships/image" Target="../media/image28.svg"/><Relationship Id="rId44" Type="http://schemas.openxmlformats.org/officeDocument/2006/relationships/image" Target="../media/image98.png"/><Relationship Id="rId52" Type="http://schemas.openxmlformats.org/officeDocument/2006/relationships/image" Target="../media/image104.png"/><Relationship Id="rId4" Type="http://schemas.openxmlformats.org/officeDocument/2006/relationships/image" Target="../media/image68.png"/><Relationship Id="rId9" Type="http://schemas.openxmlformats.org/officeDocument/2006/relationships/image" Target="../media/image73.svg"/><Relationship Id="rId14" Type="http://schemas.openxmlformats.org/officeDocument/2006/relationships/image" Target="../media/image78.png"/><Relationship Id="rId22" Type="http://schemas.openxmlformats.org/officeDocument/2006/relationships/image" Target="../media/image84.png"/><Relationship Id="rId27" Type="http://schemas.openxmlformats.org/officeDocument/2006/relationships/image" Target="../media/image89.svg"/><Relationship Id="rId30" Type="http://schemas.openxmlformats.org/officeDocument/2006/relationships/image" Target="../media/image27.png"/><Relationship Id="rId35" Type="http://schemas.openxmlformats.org/officeDocument/2006/relationships/image" Target="../media/image93.svg"/><Relationship Id="rId43" Type="http://schemas.openxmlformats.org/officeDocument/2006/relationships/image" Target="../media/image97.svg"/><Relationship Id="rId48" Type="http://schemas.openxmlformats.org/officeDocument/2006/relationships/image" Target="../media/image102.png"/><Relationship Id="rId8" Type="http://schemas.openxmlformats.org/officeDocument/2006/relationships/image" Target="../media/image72.png"/><Relationship Id="rId51" Type="http://schemas.openxmlformats.org/officeDocument/2006/relationships/image" Target="../media/image14.svg"/><Relationship Id="rId3" Type="http://schemas.openxmlformats.org/officeDocument/2006/relationships/image" Target="../media/image66.svg"/><Relationship Id="rId12" Type="http://schemas.openxmlformats.org/officeDocument/2006/relationships/image" Target="../media/image76.png"/><Relationship Id="rId17" Type="http://schemas.openxmlformats.org/officeDocument/2006/relationships/image" Target="../media/image81.svg"/><Relationship Id="rId25" Type="http://schemas.openxmlformats.org/officeDocument/2006/relationships/image" Target="../media/image87.svg"/><Relationship Id="rId33" Type="http://schemas.openxmlformats.org/officeDocument/2006/relationships/image" Target="../media/image30.svg"/><Relationship Id="rId38" Type="http://schemas.openxmlformats.org/officeDocument/2006/relationships/image" Target="../media/image35.png"/><Relationship Id="rId46" Type="http://schemas.openxmlformats.org/officeDocument/2006/relationships/image" Target="../media/image100.png"/><Relationship Id="rId20" Type="http://schemas.openxmlformats.org/officeDocument/2006/relationships/image" Target="../media/image82.png"/><Relationship Id="rId41" Type="http://schemas.openxmlformats.org/officeDocument/2006/relationships/image" Target="../media/image95.svg"/><Relationship Id="rId54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15" Type="http://schemas.openxmlformats.org/officeDocument/2006/relationships/image" Target="../media/image79.svg"/><Relationship Id="rId23" Type="http://schemas.openxmlformats.org/officeDocument/2006/relationships/image" Target="../media/image85.svg"/><Relationship Id="rId28" Type="http://schemas.openxmlformats.org/officeDocument/2006/relationships/image" Target="../media/image90.png"/><Relationship Id="rId36" Type="http://schemas.openxmlformats.org/officeDocument/2006/relationships/image" Target="../media/image33.png"/><Relationship Id="rId49" Type="http://schemas.openxmlformats.org/officeDocument/2006/relationships/image" Target="../media/image10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svg"/><Relationship Id="rId4" Type="http://schemas.openxmlformats.org/officeDocument/2006/relationships/image" Target="../media/image6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sv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sv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svg"/><Relationship Id="rId5" Type="http://schemas.openxmlformats.org/officeDocument/2006/relationships/image" Target="../media/image113.png"/><Relationship Id="rId4" Type="http://schemas.openxmlformats.org/officeDocument/2006/relationships/image" Target="../media/image1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sv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9.png"/><Relationship Id="rId5" Type="http://schemas.openxmlformats.org/officeDocument/2006/relationships/image" Target="../media/image118.svg"/><Relationship Id="rId4" Type="http://schemas.openxmlformats.org/officeDocument/2006/relationships/image" Target="../media/image1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svg"/><Relationship Id="rId7" Type="http://schemas.openxmlformats.org/officeDocument/2006/relationships/image" Target="../media/image125.sv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5" Type="http://schemas.openxmlformats.org/officeDocument/2006/relationships/image" Target="../media/image123.svg"/><Relationship Id="rId4" Type="http://schemas.openxmlformats.org/officeDocument/2006/relationships/image" Target="../media/image1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sv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129.svg"/><Relationship Id="rId4" Type="http://schemas.openxmlformats.org/officeDocument/2006/relationships/image" Target="../media/image1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7" Type="http://schemas.openxmlformats.org/officeDocument/2006/relationships/image" Target="../media/image132.sv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5" Type="http://schemas.openxmlformats.org/officeDocument/2006/relationships/image" Target="../media/image66.svg"/><Relationship Id="rId4" Type="http://schemas.openxmlformats.org/officeDocument/2006/relationships/image" Target="../media/image6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85.svg"/><Relationship Id="rId3" Type="http://schemas.openxmlformats.org/officeDocument/2006/relationships/image" Target="../media/image50.svg"/><Relationship Id="rId7" Type="http://schemas.openxmlformats.org/officeDocument/2006/relationships/image" Target="../media/image66.svg"/><Relationship Id="rId12" Type="http://schemas.openxmlformats.org/officeDocument/2006/relationships/image" Target="../media/image8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48.svg"/><Relationship Id="rId5" Type="http://schemas.openxmlformats.org/officeDocument/2006/relationships/image" Target="../media/image64.svg"/><Relationship Id="rId10" Type="http://schemas.openxmlformats.org/officeDocument/2006/relationships/image" Target="../media/image47.png"/><Relationship Id="rId4" Type="http://schemas.openxmlformats.org/officeDocument/2006/relationships/image" Target="../media/image63.png"/><Relationship Id="rId9" Type="http://schemas.openxmlformats.org/officeDocument/2006/relationships/image" Target="../media/image134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85.svg"/><Relationship Id="rId3" Type="http://schemas.openxmlformats.org/officeDocument/2006/relationships/image" Target="../media/image50.svg"/><Relationship Id="rId7" Type="http://schemas.openxmlformats.org/officeDocument/2006/relationships/image" Target="../media/image66.svg"/><Relationship Id="rId12" Type="http://schemas.openxmlformats.org/officeDocument/2006/relationships/image" Target="../media/image8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48.svg"/><Relationship Id="rId5" Type="http://schemas.openxmlformats.org/officeDocument/2006/relationships/image" Target="../media/image64.svg"/><Relationship Id="rId10" Type="http://schemas.openxmlformats.org/officeDocument/2006/relationships/image" Target="../media/image47.png"/><Relationship Id="rId4" Type="http://schemas.openxmlformats.org/officeDocument/2006/relationships/image" Target="../media/image63.png"/><Relationship Id="rId9" Type="http://schemas.openxmlformats.org/officeDocument/2006/relationships/image" Target="../media/image13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1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7" Type="http://schemas.openxmlformats.org/officeDocument/2006/relationships/image" Target="../media/image139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png"/><Relationship Id="rId5" Type="http://schemas.openxmlformats.org/officeDocument/2006/relationships/image" Target="../media/image137.pn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svg"/><Relationship Id="rId3" Type="http://schemas.openxmlformats.org/officeDocument/2006/relationships/image" Target="../media/image66.svg"/><Relationship Id="rId7" Type="http://schemas.openxmlformats.org/officeDocument/2006/relationships/image" Target="../media/image142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1.svg"/><Relationship Id="rId5" Type="http://schemas.openxmlformats.org/officeDocument/2006/relationships/image" Target="../media/image140.png"/><Relationship Id="rId4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8722230"/>
            <a:ext cx="18295299" cy="2489336"/>
            <a:chOff x="0" y="0"/>
            <a:chExt cx="24393731" cy="3319115"/>
          </a:xfrm>
        </p:grpSpPr>
        <p:sp>
          <p:nvSpPr>
            <p:cNvPr id="3" name="Freeform 3"/>
            <p:cNvSpPr/>
            <p:nvPr/>
          </p:nvSpPr>
          <p:spPr>
            <a:xfrm rot="619291">
              <a:off x="4834388" y="509671"/>
              <a:ext cx="2316218" cy="1185683"/>
            </a:xfrm>
            <a:custGeom>
              <a:avLst/>
              <a:gdLst/>
              <a:ahLst/>
              <a:cxnLst/>
              <a:rect l="l" t="t" r="r" b="b"/>
              <a:pathLst>
                <a:path w="2316218" h="1185683">
                  <a:moveTo>
                    <a:pt x="0" y="0"/>
                  </a:moveTo>
                  <a:lnTo>
                    <a:pt x="2316218" y="0"/>
                  </a:lnTo>
                  <a:lnTo>
                    <a:pt x="2316218" y="1185684"/>
                  </a:lnTo>
                  <a:lnTo>
                    <a:pt x="0" y="118568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7499808" y="418919"/>
              <a:ext cx="1036655" cy="1486346"/>
            </a:xfrm>
            <a:custGeom>
              <a:avLst/>
              <a:gdLst/>
              <a:ahLst/>
              <a:cxnLst/>
              <a:rect l="l" t="t" r="r" b="b"/>
              <a:pathLst>
                <a:path w="1036655" h="1486346">
                  <a:moveTo>
                    <a:pt x="0" y="0"/>
                  </a:moveTo>
                  <a:lnTo>
                    <a:pt x="1036656" y="0"/>
                  </a:lnTo>
                  <a:lnTo>
                    <a:pt x="1036656" y="1486346"/>
                  </a:lnTo>
                  <a:lnTo>
                    <a:pt x="0" y="14863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5528209" y="2094328"/>
              <a:ext cx="2126589" cy="802975"/>
            </a:xfrm>
            <a:custGeom>
              <a:avLst/>
              <a:gdLst/>
              <a:ahLst/>
              <a:cxnLst/>
              <a:rect l="l" t="t" r="r" b="b"/>
              <a:pathLst>
                <a:path w="2126589" h="802975">
                  <a:moveTo>
                    <a:pt x="0" y="0"/>
                  </a:moveTo>
                  <a:lnTo>
                    <a:pt x="2126589" y="0"/>
                  </a:lnTo>
                  <a:lnTo>
                    <a:pt x="2126589" y="802975"/>
                  </a:lnTo>
                  <a:lnTo>
                    <a:pt x="0" y="8029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flipH="1">
              <a:off x="8848710" y="665421"/>
              <a:ext cx="1443938" cy="1647647"/>
            </a:xfrm>
            <a:custGeom>
              <a:avLst/>
              <a:gdLst/>
              <a:ahLst/>
              <a:cxnLst/>
              <a:rect l="l" t="t" r="r" b="b"/>
              <a:pathLst>
                <a:path w="1443938" h="1647647">
                  <a:moveTo>
                    <a:pt x="1443938" y="0"/>
                  </a:moveTo>
                  <a:lnTo>
                    <a:pt x="0" y="0"/>
                  </a:lnTo>
                  <a:lnTo>
                    <a:pt x="0" y="1647647"/>
                  </a:lnTo>
                  <a:lnTo>
                    <a:pt x="1443938" y="1647647"/>
                  </a:lnTo>
                  <a:lnTo>
                    <a:pt x="1443938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0" y="598066"/>
              <a:ext cx="2603484" cy="410617"/>
            </a:xfrm>
            <a:custGeom>
              <a:avLst/>
              <a:gdLst/>
              <a:ahLst/>
              <a:cxnLst/>
              <a:rect l="l" t="t" r="r" b="b"/>
              <a:pathLst>
                <a:path w="2603484" h="410617">
                  <a:moveTo>
                    <a:pt x="0" y="0"/>
                  </a:moveTo>
                  <a:lnTo>
                    <a:pt x="2603484" y="0"/>
                  </a:lnTo>
                  <a:lnTo>
                    <a:pt x="2603484" y="410617"/>
                  </a:lnTo>
                  <a:lnTo>
                    <a:pt x="0" y="4106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7794929" y="1980610"/>
              <a:ext cx="2497719" cy="1162575"/>
            </a:xfrm>
            <a:custGeom>
              <a:avLst/>
              <a:gdLst/>
              <a:ahLst/>
              <a:cxnLst/>
              <a:rect l="l" t="t" r="r" b="b"/>
              <a:pathLst>
                <a:path w="2497719" h="1162575">
                  <a:moveTo>
                    <a:pt x="0" y="0"/>
                  </a:moveTo>
                  <a:lnTo>
                    <a:pt x="2497719" y="0"/>
                  </a:lnTo>
                  <a:lnTo>
                    <a:pt x="2497719" y="1162575"/>
                  </a:lnTo>
                  <a:lnTo>
                    <a:pt x="0" y="11625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0292648" y="131346"/>
              <a:ext cx="1578423" cy="3152626"/>
            </a:xfrm>
            <a:custGeom>
              <a:avLst/>
              <a:gdLst/>
              <a:ahLst/>
              <a:cxnLst/>
              <a:rect l="l" t="t" r="r" b="b"/>
              <a:pathLst>
                <a:path w="1578423" h="3152626">
                  <a:moveTo>
                    <a:pt x="0" y="0"/>
                  </a:moveTo>
                  <a:lnTo>
                    <a:pt x="1578423" y="0"/>
                  </a:lnTo>
                  <a:lnTo>
                    <a:pt x="1578423" y="3152626"/>
                  </a:lnTo>
                  <a:lnTo>
                    <a:pt x="0" y="31526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4093580" y="1482971"/>
              <a:ext cx="1074598" cy="1660193"/>
            </a:xfrm>
            <a:custGeom>
              <a:avLst/>
              <a:gdLst/>
              <a:ahLst/>
              <a:cxnLst/>
              <a:rect l="l" t="t" r="r" b="b"/>
              <a:pathLst>
                <a:path w="1074598" h="1660193">
                  <a:moveTo>
                    <a:pt x="0" y="0"/>
                  </a:moveTo>
                  <a:lnTo>
                    <a:pt x="1074598" y="0"/>
                  </a:lnTo>
                  <a:lnTo>
                    <a:pt x="1074598" y="1660194"/>
                  </a:lnTo>
                  <a:lnTo>
                    <a:pt x="0" y="1660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0" y="1736850"/>
              <a:ext cx="3685946" cy="1462406"/>
            </a:xfrm>
            <a:custGeom>
              <a:avLst/>
              <a:gdLst/>
              <a:ahLst/>
              <a:cxnLst/>
              <a:rect l="l" t="t" r="r" b="b"/>
              <a:pathLst>
                <a:path w="3685946" h="1462406">
                  <a:moveTo>
                    <a:pt x="0" y="0"/>
                  </a:moveTo>
                  <a:lnTo>
                    <a:pt x="3685946" y="0"/>
                  </a:lnTo>
                  <a:lnTo>
                    <a:pt x="3685946" y="1462406"/>
                  </a:lnTo>
                  <a:lnTo>
                    <a:pt x="0" y="1462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1532219" y="1601524"/>
              <a:ext cx="866431" cy="1620875"/>
            </a:xfrm>
            <a:custGeom>
              <a:avLst/>
              <a:gdLst/>
              <a:ahLst/>
              <a:cxnLst/>
              <a:rect l="l" t="t" r="r" b="b"/>
              <a:pathLst>
                <a:path w="866431" h="1620875">
                  <a:moveTo>
                    <a:pt x="0" y="0"/>
                  </a:moveTo>
                  <a:lnTo>
                    <a:pt x="866432" y="0"/>
                  </a:lnTo>
                  <a:lnTo>
                    <a:pt x="866432" y="1620875"/>
                  </a:lnTo>
                  <a:lnTo>
                    <a:pt x="0" y="1620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2990064" y="418919"/>
              <a:ext cx="1391765" cy="976766"/>
            </a:xfrm>
            <a:custGeom>
              <a:avLst/>
              <a:gdLst/>
              <a:ahLst/>
              <a:cxnLst/>
              <a:rect l="l" t="t" r="r" b="b"/>
              <a:pathLst>
                <a:path w="1391765" h="976766">
                  <a:moveTo>
                    <a:pt x="0" y="0"/>
                  </a:moveTo>
                  <a:lnTo>
                    <a:pt x="1391765" y="0"/>
                  </a:lnTo>
                  <a:lnTo>
                    <a:pt x="1391765" y="976766"/>
                  </a:lnTo>
                  <a:lnTo>
                    <a:pt x="0" y="97676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11405979" y="418919"/>
              <a:ext cx="930184" cy="1182605"/>
            </a:xfrm>
            <a:custGeom>
              <a:avLst/>
              <a:gdLst/>
              <a:ahLst/>
              <a:cxnLst/>
              <a:rect l="l" t="t" r="r" b="b"/>
              <a:pathLst>
                <a:path w="930184" h="1182605">
                  <a:moveTo>
                    <a:pt x="0" y="0"/>
                  </a:moveTo>
                  <a:lnTo>
                    <a:pt x="930184" y="0"/>
                  </a:lnTo>
                  <a:lnTo>
                    <a:pt x="930184" y="1182605"/>
                  </a:lnTo>
                  <a:lnTo>
                    <a:pt x="0" y="11826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12607878" y="665421"/>
              <a:ext cx="1892343" cy="615872"/>
            </a:xfrm>
            <a:custGeom>
              <a:avLst/>
              <a:gdLst/>
              <a:ahLst/>
              <a:cxnLst/>
              <a:rect l="l" t="t" r="r" b="b"/>
              <a:pathLst>
                <a:path w="1892343" h="615872">
                  <a:moveTo>
                    <a:pt x="0" y="0"/>
                  </a:moveTo>
                  <a:lnTo>
                    <a:pt x="1892343" y="0"/>
                  </a:lnTo>
                  <a:lnTo>
                    <a:pt x="1892343" y="615872"/>
                  </a:lnTo>
                  <a:lnTo>
                    <a:pt x="0" y="6158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14975128" y="270179"/>
              <a:ext cx="1575779" cy="1317925"/>
            </a:xfrm>
            <a:custGeom>
              <a:avLst/>
              <a:gdLst/>
              <a:ahLst/>
              <a:cxnLst/>
              <a:rect l="l" t="t" r="r" b="b"/>
              <a:pathLst>
                <a:path w="1575779" h="1317925">
                  <a:moveTo>
                    <a:pt x="0" y="0"/>
                  </a:moveTo>
                  <a:lnTo>
                    <a:pt x="1575779" y="0"/>
                  </a:lnTo>
                  <a:lnTo>
                    <a:pt x="1575779" y="1317925"/>
                  </a:lnTo>
                  <a:lnTo>
                    <a:pt x="0" y="13179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12345787" y="1655534"/>
              <a:ext cx="2154434" cy="419135"/>
            </a:xfrm>
            <a:custGeom>
              <a:avLst/>
              <a:gdLst/>
              <a:ahLst/>
              <a:cxnLst/>
              <a:rect l="l" t="t" r="r" b="b"/>
              <a:pathLst>
                <a:path w="2154434" h="419135">
                  <a:moveTo>
                    <a:pt x="0" y="0"/>
                  </a:moveTo>
                  <a:lnTo>
                    <a:pt x="2154434" y="0"/>
                  </a:lnTo>
                  <a:lnTo>
                    <a:pt x="2154434" y="419135"/>
                  </a:lnTo>
                  <a:lnTo>
                    <a:pt x="0" y="4191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16831383" y="241083"/>
              <a:ext cx="1533351" cy="1505472"/>
            </a:xfrm>
            <a:custGeom>
              <a:avLst/>
              <a:gdLst/>
              <a:ahLst/>
              <a:cxnLst/>
              <a:rect l="l" t="t" r="r" b="b"/>
              <a:pathLst>
                <a:path w="1533351" h="1505472">
                  <a:moveTo>
                    <a:pt x="0" y="0"/>
                  </a:moveTo>
                  <a:lnTo>
                    <a:pt x="1533352" y="0"/>
                  </a:lnTo>
                  <a:lnTo>
                    <a:pt x="1533352" y="1505472"/>
                  </a:lnTo>
                  <a:lnTo>
                    <a:pt x="0" y="15054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>
                <a:extLst>
                  <a:ext uri="{96DAC541-7B7A-43D3-8B79-37D633B846F1}">
                    <asvg:svgBlip xmlns:asvg="http://schemas.microsoft.com/office/drawing/2016/SVG/main" r:embed="rId3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22090500" y="0"/>
              <a:ext cx="1486970" cy="1655534"/>
            </a:xfrm>
            <a:custGeom>
              <a:avLst/>
              <a:gdLst/>
              <a:ahLst/>
              <a:cxnLst/>
              <a:rect l="l" t="t" r="r" b="b"/>
              <a:pathLst>
                <a:path w="1486970" h="1655534">
                  <a:moveTo>
                    <a:pt x="0" y="0"/>
                  </a:moveTo>
                  <a:lnTo>
                    <a:pt x="1486970" y="0"/>
                  </a:lnTo>
                  <a:lnTo>
                    <a:pt x="1486970" y="1655534"/>
                  </a:lnTo>
                  <a:lnTo>
                    <a:pt x="0" y="16555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4">
                <a:extLst>
                  <a:ext uri="{96DAC541-7B7A-43D3-8B79-37D633B846F1}">
                    <asvg:svgBlip xmlns:asvg="http://schemas.microsoft.com/office/drawing/2016/SVG/main" r:embed="rId3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>
              <a:off x="12326539" y="2327031"/>
              <a:ext cx="2092577" cy="646796"/>
            </a:xfrm>
            <a:custGeom>
              <a:avLst/>
              <a:gdLst/>
              <a:ahLst/>
              <a:cxnLst/>
              <a:rect l="l" t="t" r="r" b="b"/>
              <a:pathLst>
                <a:path w="2092577" h="646796">
                  <a:moveTo>
                    <a:pt x="0" y="0"/>
                  </a:moveTo>
                  <a:lnTo>
                    <a:pt x="2092576" y="0"/>
                  </a:lnTo>
                  <a:lnTo>
                    <a:pt x="2092576" y="646797"/>
                  </a:lnTo>
                  <a:lnTo>
                    <a:pt x="0" y="6467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6">
                <a:extLst>
                  <a:ext uri="{96DAC541-7B7A-43D3-8B79-37D633B846F1}">
                    <asvg:svgBlip xmlns:asvg="http://schemas.microsoft.com/office/drawing/2016/SVG/main" r:embed="rId3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>
              <a:off x="18714432" y="395666"/>
              <a:ext cx="1567013" cy="1099758"/>
            </a:xfrm>
            <a:custGeom>
              <a:avLst/>
              <a:gdLst/>
              <a:ahLst/>
              <a:cxnLst/>
              <a:rect l="l" t="t" r="r" b="b"/>
              <a:pathLst>
                <a:path w="1567013" h="1099758">
                  <a:moveTo>
                    <a:pt x="0" y="0"/>
                  </a:moveTo>
                  <a:lnTo>
                    <a:pt x="1567013" y="0"/>
                  </a:lnTo>
                  <a:lnTo>
                    <a:pt x="1567013" y="1099758"/>
                  </a:lnTo>
                  <a:lnTo>
                    <a:pt x="0" y="1099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>
              <a:off x="14975128" y="1655534"/>
              <a:ext cx="2012855" cy="1529770"/>
            </a:xfrm>
            <a:custGeom>
              <a:avLst/>
              <a:gdLst/>
              <a:ahLst/>
              <a:cxnLst/>
              <a:rect l="l" t="t" r="r" b="b"/>
              <a:pathLst>
                <a:path w="2012855" h="1529770">
                  <a:moveTo>
                    <a:pt x="0" y="0"/>
                  </a:moveTo>
                  <a:lnTo>
                    <a:pt x="2012855" y="0"/>
                  </a:lnTo>
                  <a:lnTo>
                    <a:pt x="2012855" y="1529770"/>
                  </a:lnTo>
                  <a:lnTo>
                    <a:pt x="0" y="15297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8">
                <a:extLst>
                  <a:ext uri="{96DAC541-7B7A-43D3-8B79-37D633B846F1}">
                    <asvg:svgBlip xmlns:asvg="http://schemas.microsoft.com/office/drawing/2016/SVG/main" r:embed="rId3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>
              <a:off x="23392154" y="51978"/>
              <a:ext cx="1001578" cy="2807054"/>
            </a:xfrm>
            <a:custGeom>
              <a:avLst/>
              <a:gdLst/>
              <a:ahLst/>
              <a:cxnLst/>
              <a:rect l="l" t="t" r="r" b="b"/>
              <a:pathLst>
                <a:path w="1001578" h="2807054">
                  <a:moveTo>
                    <a:pt x="0" y="0"/>
                  </a:moveTo>
                  <a:lnTo>
                    <a:pt x="1001577" y="0"/>
                  </a:lnTo>
                  <a:lnTo>
                    <a:pt x="1001577" y="2807054"/>
                  </a:lnTo>
                  <a:lnTo>
                    <a:pt x="0" y="28070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0">
                <a:extLst>
                  <a:ext uri="{96DAC541-7B7A-43D3-8B79-37D633B846F1}">
                    <asvg:svgBlip xmlns:asvg="http://schemas.microsoft.com/office/drawing/2016/SVG/main" r:embed="rId4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4" name="Freeform 24"/>
            <p:cNvSpPr/>
            <p:nvPr/>
          </p:nvSpPr>
          <p:spPr>
            <a:xfrm>
              <a:off x="19291134" y="1599608"/>
              <a:ext cx="1188823" cy="1511431"/>
            </a:xfrm>
            <a:custGeom>
              <a:avLst/>
              <a:gdLst/>
              <a:ahLst/>
              <a:cxnLst/>
              <a:rect l="l" t="t" r="r" b="b"/>
              <a:pathLst>
                <a:path w="1188823" h="1511431">
                  <a:moveTo>
                    <a:pt x="0" y="0"/>
                  </a:moveTo>
                  <a:lnTo>
                    <a:pt x="1188823" y="0"/>
                  </a:lnTo>
                  <a:lnTo>
                    <a:pt x="1188823" y="1511431"/>
                  </a:lnTo>
                  <a:lnTo>
                    <a:pt x="0" y="15114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2">
                <a:extLst>
                  <a:ext uri="{96DAC541-7B7A-43D3-8B79-37D633B846F1}">
                    <asvg:svgBlip xmlns:asvg="http://schemas.microsoft.com/office/drawing/2016/SVG/main" r:embed="rId4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 flipV="1">
              <a:off x="22275816" y="1914112"/>
              <a:ext cx="1116338" cy="1271192"/>
            </a:xfrm>
            <a:custGeom>
              <a:avLst/>
              <a:gdLst/>
              <a:ahLst/>
              <a:cxnLst/>
              <a:rect l="l" t="t" r="r" b="b"/>
              <a:pathLst>
                <a:path w="1116338" h="1271192">
                  <a:moveTo>
                    <a:pt x="0" y="1271192"/>
                  </a:moveTo>
                  <a:lnTo>
                    <a:pt x="1116338" y="1271192"/>
                  </a:lnTo>
                  <a:lnTo>
                    <a:pt x="1116338" y="0"/>
                  </a:lnTo>
                  <a:lnTo>
                    <a:pt x="0" y="0"/>
                  </a:lnTo>
                  <a:lnTo>
                    <a:pt x="0" y="1271192"/>
                  </a:lnTo>
                  <a:close/>
                </a:path>
              </a:pathLst>
            </a:custGeom>
            <a:blipFill>
              <a:blip r:embed="rId44">
                <a:extLst>
                  <a:ext uri="{96DAC541-7B7A-43D3-8B79-37D633B846F1}">
                    <asvg:svgBlip xmlns:asvg="http://schemas.microsoft.com/office/drawing/2016/SVG/main" r:embed="rId4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6" name="Freeform 26"/>
            <p:cNvSpPr/>
            <p:nvPr/>
          </p:nvSpPr>
          <p:spPr>
            <a:xfrm>
              <a:off x="20638991" y="240528"/>
              <a:ext cx="1352494" cy="1347576"/>
            </a:xfrm>
            <a:custGeom>
              <a:avLst/>
              <a:gdLst/>
              <a:ahLst/>
              <a:cxnLst/>
              <a:rect l="l" t="t" r="r" b="b"/>
              <a:pathLst>
                <a:path w="1352494" h="1347576">
                  <a:moveTo>
                    <a:pt x="0" y="0"/>
                  </a:moveTo>
                  <a:lnTo>
                    <a:pt x="1352494" y="0"/>
                  </a:lnTo>
                  <a:lnTo>
                    <a:pt x="1352494" y="1347576"/>
                  </a:lnTo>
                  <a:lnTo>
                    <a:pt x="0" y="134757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6">
                <a:extLst>
                  <a:ext uri="{96DAC541-7B7A-43D3-8B79-37D633B846F1}">
                    <asvg:svgBlip xmlns:asvg="http://schemas.microsoft.com/office/drawing/2016/SVG/main" r:embed="rId4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>
              <a:off x="17598059" y="1854099"/>
              <a:ext cx="1465016" cy="1465016"/>
            </a:xfrm>
            <a:custGeom>
              <a:avLst/>
              <a:gdLst/>
              <a:ahLst/>
              <a:cxnLst/>
              <a:rect l="l" t="t" r="r" b="b"/>
              <a:pathLst>
                <a:path w="1465016" h="1465016">
                  <a:moveTo>
                    <a:pt x="0" y="0"/>
                  </a:moveTo>
                  <a:lnTo>
                    <a:pt x="1465016" y="0"/>
                  </a:lnTo>
                  <a:lnTo>
                    <a:pt x="1465016" y="1465016"/>
                  </a:lnTo>
                  <a:lnTo>
                    <a:pt x="0" y="14650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8">
                <a:extLst>
                  <a:ext uri="{96DAC541-7B7A-43D3-8B79-37D633B846F1}">
                    <asvg:svgBlip xmlns:asvg="http://schemas.microsoft.com/office/drawing/2016/SVG/main" r:embed="rId4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20812748" y="2054578"/>
              <a:ext cx="1271452" cy="1056461"/>
            </a:xfrm>
            <a:custGeom>
              <a:avLst/>
              <a:gdLst/>
              <a:ahLst/>
              <a:cxnLst/>
              <a:rect l="l" t="t" r="r" b="b"/>
              <a:pathLst>
                <a:path w="1271452" h="1056461">
                  <a:moveTo>
                    <a:pt x="0" y="0"/>
                  </a:moveTo>
                  <a:lnTo>
                    <a:pt x="1271452" y="0"/>
                  </a:lnTo>
                  <a:lnTo>
                    <a:pt x="1271452" y="1056461"/>
                  </a:lnTo>
                  <a:lnTo>
                    <a:pt x="0" y="10564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0">
                <a:extLst>
                  <a:ext uri="{96DAC541-7B7A-43D3-8B79-37D633B846F1}">
                    <asvg:svgBlip xmlns:asvg="http://schemas.microsoft.com/office/drawing/2016/SVG/main" r:embed="rId51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29" name="Group 29"/>
          <p:cNvGrpSpPr/>
          <p:nvPr/>
        </p:nvGrpSpPr>
        <p:grpSpPr>
          <a:xfrm>
            <a:off x="3434448" y="2491346"/>
            <a:ext cx="11499558" cy="3297950"/>
            <a:chOff x="0" y="0"/>
            <a:chExt cx="3028690" cy="868596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3028690" cy="868596"/>
            </a:xfrm>
            <a:custGeom>
              <a:avLst/>
              <a:gdLst/>
              <a:ahLst/>
              <a:cxnLst/>
              <a:rect l="l" t="t" r="r" b="b"/>
              <a:pathLst>
                <a:path w="3028690" h="868596">
                  <a:moveTo>
                    <a:pt x="0" y="0"/>
                  </a:moveTo>
                  <a:lnTo>
                    <a:pt x="3028690" y="0"/>
                  </a:lnTo>
                  <a:lnTo>
                    <a:pt x="3028690" y="868596"/>
                  </a:lnTo>
                  <a:lnTo>
                    <a:pt x="0" y="868596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3028690" cy="9066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 rot="-5725856">
            <a:off x="-1836101" y="-1300656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2"/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4722317" y="0"/>
            <a:ext cx="3211068" cy="2491346"/>
          </a:xfrm>
          <a:custGeom>
            <a:avLst/>
            <a:gdLst/>
            <a:ahLst/>
            <a:cxnLst/>
            <a:rect l="l" t="t" r="r" b="b"/>
            <a:pathLst>
              <a:path w="3211068" h="2491346">
                <a:moveTo>
                  <a:pt x="0" y="0"/>
                </a:moveTo>
                <a:lnTo>
                  <a:pt x="3211068" y="0"/>
                </a:lnTo>
                <a:lnTo>
                  <a:pt x="3211068" y="2491346"/>
                </a:lnTo>
                <a:lnTo>
                  <a:pt x="0" y="2491346"/>
                </a:lnTo>
                <a:lnTo>
                  <a:pt x="0" y="0"/>
                </a:lnTo>
                <a:close/>
              </a:path>
            </a:pathLst>
          </a:custGeom>
          <a:blipFill>
            <a:blip r:embed="rId53"/>
            <a:stretch>
              <a:fillRect/>
            </a:stretch>
          </a:blipFill>
        </p:spPr>
      </p:sp>
      <p:sp>
        <p:nvSpPr>
          <p:cNvPr id="35" name="TextBox 35"/>
          <p:cNvSpPr txBox="1"/>
          <p:nvPr/>
        </p:nvSpPr>
        <p:spPr>
          <a:xfrm>
            <a:off x="6663131" y="3863027"/>
            <a:ext cx="4961737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489"/>
              </a:lnSpc>
            </a:pPr>
            <a:r>
              <a:rPr lang="ar-EG" sz="910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الذوق العام 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8311394" y="6048266"/>
            <a:ext cx="11850009" cy="24093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6443"/>
              </a:lnSpc>
            </a:pPr>
            <a:r>
              <a:rPr lang="ar-SA" sz="4602" b="1" dirty="0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المعلمة /</a:t>
            </a:r>
          </a:p>
          <a:p>
            <a:pPr algn="ctr" rtl="1">
              <a:lnSpc>
                <a:spcPts val="6443"/>
              </a:lnSpc>
            </a:pPr>
            <a:r>
              <a:rPr lang="ar-SA" sz="4602" b="1" dirty="0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الصف / </a:t>
            </a:r>
          </a:p>
          <a:p>
            <a:pPr algn="ctr" rtl="1">
              <a:lnSpc>
                <a:spcPts val="6443"/>
              </a:lnSpc>
            </a:pPr>
            <a:r>
              <a:rPr lang="ar-SA" sz="4602" b="1" dirty="0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التاريخ  </a:t>
            </a:r>
          </a:p>
        </p:txBody>
      </p:sp>
      <p:sp>
        <p:nvSpPr>
          <p:cNvPr id="40" name="TextBox 36">
            <a:extLst>
              <a:ext uri="{FF2B5EF4-FFF2-40B4-BE49-F238E27FC236}">
                <a16:creationId xmlns:a16="http://schemas.microsoft.com/office/drawing/2014/main" id="{35B94812-570A-22D5-7DB7-67411D482643}"/>
              </a:ext>
            </a:extLst>
          </p:cNvPr>
          <p:cNvSpPr txBox="1"/>
          <p:nvPr/>
        </p:nvSpPr>
        <p:spPr>
          <a:xfrm>
            <a:off x="3509959" y="2694810"/>
            <a:ext cx="11850009" cy="8207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ts val="6443"/>
              </a:lnSpc>
            </a:pPr>
            <a:r>
              <a:rPr lang="ar-SA" sz="6300" b="1" dirty="0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ورشة عمل</a:t>
            </a:r>
            <a:endParaRPr lang="ar-EG" sz="6300" b="1" dirty="0"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5400000">
            <a:off x="-7283" y="6574302"/>
            <a:ext cx="4005666" cy="3991100"/>
          </a:xfrm>
          <a:custGeom>
            <a:avLst/>
            <a:gdLst/>
            <a:ahLst/>
            <a:cxnLst/>
            <a:rect l="l" t="t" r="r" b="b"/>
            <a:pathLst>
              <a:path w="4005666" h="3991100">
                <a:moveTo>
                  <a:pt x="0" y="0"/>
                </a:moveTo>
                <a:lnTo>
                  <a:pt x="4005666" y="0"/>
                </a:lnTo>
                <a:lnTo>
                  <a:pt x="4005666" y="3991100"/>
                </a:lnTo>
                <a:lnTo>
                  <a:pt x="0" y="39911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769360" y="3144759"/>
            <a:ext cx="13597243" cy="4876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553"/>
              </a:lnSpc>
            </a:pPr>
            <a:r>
              <a:rPr lang="ar-EG" sz="396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الحمد لله الذي جعل حُسن الخُلُق زينةً للإنسان، وجمالَ الروح عنوانًا للرقي، والصلاة والسلام على نبينا محمدٍ قدوةِ الأدب والذوق الرفيع.</a:t>
            </a:r>
          </a:p>
          <a:p>
            <a:pPr algn="ctr" rtl="1">
              <a:lnSpc>
                <a:spcPts val="5553"/>
              </a:lnSpc>
            </a:pPr>
            <a:r>
              <a:rPr lang="ar-EG" sz="396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بناتي العزيزات…</a:t>
            </a:r>
          </a:p>
          <a:p>
            <a:pPr algn="ctr" rtl="1">
              <a:lnSpc>
                <a:spcPts val="5553"/>
              </a:lnSpc>
            </a:pPr>
            <a:r>
              <a:rPr lang="ar-EG" sz="396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الذوق ليس مجرد مظهر أو كلمة لطيفة، بل هو أسلوب حياة يعبّر عن احترامنا لأنفسنا ولمن حولنا.</a:t>
            </a:r>
          </a:p>
          <a:p>
            <a:pPr algn="ctr" rtl="1">
              <a:lnSpc>
                <a:spcPts val="5553"/>
              </a:lnSpc>
            </a:pPr>
            <a:r>
              <a:rPr lang="ar-EG" sz="3966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هو بصمةُ رقيٍّ تميز الفتاة الواعية في سلوكها وتعاملها ولباسها.</a:t>
            </a:r>
          </a:p>
          <a:p>
            <a:pPr algn="ctr" rtl="1">
              <a:lnSpc>
                <a:spcPts val="5553"/>
              </a:lnSpc>
            </a:pPr>
            <a:endParaRPr lang="ar-EG" sz="3966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  <a:rtl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0" y="2607624"/>
            <a:ext cx="16698340" cy="6650676"/>
            <a:chOff x="0" y="0"/>
            <a:chExt cx="4397917" cy="175161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397917" cy="1751618"/>
            </a:xfrm>
            <a:custGeom>
              <a:avLst/>
              <a:gdLst/>
              <a:ahLst/>
              <a:cxnLst/>
              <a:rect l="l" t="t" r="r" b="b"/>
              <a:pathLst>
                <a:path w="4397917" h="1751618">
                  <a:moveTo>
                    <a:pt x="0" y="0"/>
                  </a:moveTo>
                  <a:lnTo>
                    <a:pt x="4397917" y="0"/>
                  </a:lnTo>
                  <a:lnTo>
                    <a:pt x="4397917" y="1751618"/>
                  </a:lnTo>
                  <a:lnTo>
                    <a:pt x="0" y="1751618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4397917" cy="17897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7" name="Freeform 7"/>
          <p:cNvSpPr/>
          <p:nvPr/>
        </p:nvSpPr>
        <p:spPr>
          <a:xfrm>
            <a:off x="12132874" y="-1507176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5073162" y="876300"/>
            <a:ext cx="6552016" cy="13389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10983"/>
              </a:lnSpc>
            </a:pPr>
            <a:r>
              <a:rPr lang="ar-EG" sz="7845" b="1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مقدمة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028700" y="2923898"/>
            <a:ext cx="15383363" cy="63512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283"/>
              </a:lnSpc>
            </a:pPr>
            <a:r>
              <a:rPr lang="ar-EG" sz="448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الحمد لله الذي جعل حُسن الخُلُق زينةً للإنسان، وجمالَ الروح عنوانًا للرقي، والصلاة والسلام على نبينا محمدٍ قدوةِ الأدب والذوق الرفيع.</a:t>
            </a:r>
          </a:p>
          <a:p>
            <a:pPr algn="ctr" rtl="1">
              <a:lnSpc>
                <a:spcPts val="6283"/>
              </a:lnSpc>
            </a:pPr>
            <a:r>
              <a:rPr lang="ar-EG" sz="448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بناتي العزيزات…</a:t>
            </a:r>
          </a:p>
          <a:p>
            <a:pPr algn="ctr" rtl="1">
              <a:lnSpc>
                <a:spcPts val="6283"/>
              </a:lnSpc>
            </a:pPr>
            <a:r>
              <a:rPr lang="ar-EG" sz="448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 الذوق ليس مجرد مظهر أو كلمة لطيفة، بل هو أسلوب حياة يعبّر عن احترامنا لأنفسنا ولمن حولنا.</a:t>
            </a:r>
          </a:p>
          <a:p>
            <a:pPr algn="ctr" rtl="1">
              <a:lnSpc>
                <a:spcPts val="6283"/>
              </a:lnSpc>
            </a:pPr>
            <a:r>
              <a:rPr lang="ar-EG" sz="448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 هو بصمةُ رقيٍّ تميز الفتاة الواعية في سلوكها وتعاملها ولباسها.</a:t>
            </a:r>
          </a:p>
          <a:p>
            <a:pPr algn="ctr" rtl="1">
              <a:lnSpc>
                <a:spcPts val="6283"/>
              </a:lnSpc>
            </a:pPr>
            <a:endParaRPr lang="ar-EG" sz="4487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2417619">
            <a:off x="-424122" y="7926610"/>
            <a:ext cx="1768866" cy="2018416"/>
          </a:xfrm>
          <a:custGeom>
            <a:avLst/>
            <a:gdLst/>
            <a:ahLst/>
            <a:cxnLst/>
            <a:rect l="l" t="t" r="r" b="b"/>
            <a:pathLst>
              <a:path w="1768866" h="2018416">
                <a:moveTo>
                  <a:pt x="0" y="0"/>
                </a:moveTo>
                <a:lnTo>
                  <a:pt x="1768867" y="0"/>
                </a:lnTo>
                <a:lnTo>
                  <a:pt x="1768867" y="2018416"/>
                </a:lnTo>
                <a:lnTo>
                  <a:pt x="0" y="20184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807027">
            <a:off x="1697386" y="8828316"/>
            <a:ext cx="937129" cy="2364470"/>
          </a:xfrm>
          <a:custGeom>
            <a:avLst/>
            <a:gdLst/>
            <a:ahLst/>
            <a:cxnLst/>
            <a:rect l="l" t="t" r="r" b="b"/>
            <a:pathLst>
              <a:path w="937129" h="2364470">
                <a:moveTo>
                  <a:pt x="0" y="0"/>
                </a:moveTo>
                <a:lnTo>
                  <a:pt x="937129" y="0"/>
                </a:lnTo>
                <a:lnTo>
                  <a:pt x="937129" y="2364470"/>
                </a:lnTo>
                <a:lnTo>
                  <a:pt x="0" y="2364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r="-26323"/>
            </a:stretch>
          </a:blipFill>
        </p:spPr>
      </p:sp>
      <p:sp>
        <p:nvSpPr>
          <p:cNvPr id="4" name="Freeform 4"/>
          <p:cNvSpPr/>
          <p:nvPr/>
        </p:nvSpPr>
        <p:spPr>
          <a:xfrm rot="-5400000">
            <a:off x="14997880" y="-1165455"/>
            <a:ext cx="2097950" cy="4482289"/>
          </a:xfrm>
          <a:custGeom>
            <a:avLst/>
            <a:gdLst/>
            <a:ahLst/>
            <a:cxnLst/>
            <a:rect l="l" t="t" r="r" b="b"/>
            <a:pathLst>
              <a:path w="2097950" h="4482289">
                <a:moveTo>
                  <a:pt x="0" y="0"/>
                </a:moveTo>
                <a:lnTo>
                  <a:pt x="2097951" y="0"/>
                </a:lnTo>
                <a:lnTo>
                  <a:pt x="2097951" y="4482289"/>
                </a:lnTo>
                <a:lnTo>
                  <a:pt x="0" y="448228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r="-91897"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7337463" y="238436"/>
            <a:ext cx="673020" cy="1886229"/>
          </a:xfrm>
          <a:custGeom>
            <a:avLst/>
            <a:gdLst/>
            <a:ahLst/>
            <a:cxnLst/>
            <a:rect l="l" t="t" r="r" b="b"/>
            <a:pathLst>
              <a:path w="673020" h="1886229">
                <a:moveTo>
                  <a:pt x="0" y="0"/>
                </a:moveTo>
                <a:lnTo>
                  <a:pt x="673020" y="0"/>
                </a:lnTo>
                <a:lnTo>
                  <a:pt x="673020" y="1886228"/>
                </a:lnTo>
                <a:lnTo>
                  <a:pt x="0" y="18862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5400000" flipV="1">
            <a:off x="16363976" y="-58070"/>
            <a:ext cx="837253" cy="953394"/>
          </a:xfrm>
          <a:custGeom>
            <a:avLst/>
            <a:gdLst/>
            <a:ahLst/>
            <a:cxnLst/>
            <a:rect l="l" t="t" r="r" b="b"/>
            <a:pathLst>
              <a:path w="837253" h="953394">
                <a:moveTo>
                  <a:pt x="0" y="953394"/>
                </a:moveTo>
                <a:lnTo>
                  <a:pt x="837254" y="953394"/>
                </a:lnTo>
                <a:lnTo>
                  <a:pt x="837254" y="0"/>
                </a:lnTo>
                <a:lnTo>
                  <a:pt x="0" y="0"/>
                </a:lnTo>
                <a:lnTo>
                  <a:pt x="0" y="953394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712228" y="697301"/>
            <a:ext cx="1075336" cy="662798"/>
          </a:xfrm>
          <a:custGeom>
            <a:avLst/>
            <a:gdLst/>
            <a:ahLst/>
            <a:cxnLst/>
            <a:rect l="l" t="t" r="r" b="b"/>
            <a:pathLst>
              <a:path w="1075336" h="662798">
                <a:moveTo>
                  <a:pt x="0" y="0"/>
                </a:moveTo>
                <a:lnTo>
                  <a:pt x="1075336" y="0"/>
                </a:lnTo>
                <a:lnTo>
                  <a:pt x="1075336" y="662798"/>
                </a:lnTo>
                <a:lnTo>
                  <a:pt x="0" y="66279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>
            <a:off x="868228" y="2970855"/>
            <a:ext cx="15914375" cy="5964963"/>
            <a:chOff x="0" y="0"/>
            <a:chExt cx="4191440" cy="157101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191440" cy="1571019"/>
            </a:xfrm>
            <a:custGeom>
              <a:avLst/>
              <a:gdLst/>
              <a:ahLst/>
              <a:cxnLst/>
              <a:rect l="l" t="t" r="r" b="b"/>
              <a:pathLst>
                <a:path w="4191440" h="1571019">
                  <a:moveTo>
                    <a:pt x="0" y="0"/>
                  </a:moveTo>
                  <a:lnTo>
                    <a:pt x="4191440" y="0"/>
                  </a:lnTo>
                  <a:lnTo>
                    <a:pt x="4191440" y="1571019"/>
                  </a:lnTo>
                  <a:lnTo>
                    <a:pt x="0" y="1571019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4191440" cy="160911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873289" y="4453031"/>
            <a:ext cx="12887595" cy="690469"/>
            <a:chOff x="0" y="0"/>
            <a:chExt cx="17183460" cy="92062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37675" cy="920626"/>
            </a:xfrm>
            <a:custGeom>
              <a:avLst/>
              <a:gdLst/>
              <a:ahLst/>
              <a:cxnLst/>
              <a:rect l="l" t="t" r="r" b="b"/>
              <a:pathLst>
                <a:path w="937675" h="920626">
                  <a:moveTo>
                    <a:pt x="0" y="0"/>
                  </a:moveTo>
                  <a:lnTo>
                    <a:pt x="937675" y="0"/>
                  </a:lnTo>
                  <a:lnTo>
                    <a:pt x="937675" y="920626"/>
                  </a:lnTo>
                  <a:lnTo>
                    <a:pt x="0" y="9206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5415262" y="0"/>
              <a:ext cx="937675" cy="920626"/>
            </a:xfrm>
            <a:custGeom>
              <a:avLst/>
              <a:gdLst/>
              <a:ahLst/>
              <a:cxnLst/>
              <a:rect l="l" t="t" r="r" b="b"/>
              <a:pathLst>
                <a:path w="937675" h="920626">
                  <a:moveTo>
                    <a:pt x="0" y="0"/>
                  </a:moveTo>
                  <a:lnTo>
                    <a:pt x="937674" y="0"/>
                  </a:lnTo>
                  <a:lnTo>
                    <a:pt x="937674" y="920626"/>
                  </a:lnTo>
                  <a:lnTo>
                    <a:pt x="0" y="9206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>
              <a:off x="10830523" y="0"/>
              <a:ext cx="937675" cy="920626"/>
            </a:xfrm>
            <a:custGeom>
              <a:avLst/>
              <a:gdLst/>
              <a:ahLst/>
              <a:cxnLst/>
              <a:rect l="l" t="t" r="r" b="b"/>
              <a:pathLst>
                <a:path w="937675" h="920626">
                  <a:moveTo>
                    <a:pt x="0" y="0"/>
                  </a:moveTo>
                  <a:lnTo>
                    <a:pt x="937675" y="0"/>
                  </a:lnTo>
                  <a:lnTo>
                    <a:pt x="937675" y="920626"/>
                  </a:lnTo>
                  <a:lnTo>
                    <a:pt x="0" y="9206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16245785" y="0"/>
              <a:ext cx="937675" cy="920626"/>
            </a:xfrm>
            <a:custGeom>
              <a:avLst/>
              <a:gdLst/>
              <a:ahLst/>
              <a:cxnLst/>
              <a:rect l="l" t="t" r="r" b="b"/>
              <a:pathLst>
                <a:path w="937675" h="920626">
                  <a:moveTo>
                    <a:pt x="0" y="0"/>
                  </a:moveTo>
                  <a:lnTo>
                    <a:pt x="937675" y="0"/>
                  </a:lnTo>
                  <a:lnTo>
                    <a:pt x="937675" y="920626"/>
                  </a:lnTo>
                  <a:lnTo>
                    <a:pt x="0" y="9206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16" name="Freeform 16"/>
          <p:cNvSpPr/>
          <p:nvPr/>
        </p:nvSpPr>
        <p:spPr>
          <a:xfrm>
            <a:off x="11683884" y="-1304644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5966162" y="1245799"/>
            <a:ext cx="5955060" cy="9875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8041"/>
              </a:lnSpc>
            </a:pPr>
            <a:r>
              <a:rPr lang="ar-EG" sz="5743" b="1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الاهداف التفصيلية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760967" y="5531256"/>
            <a:ext cx="3544939" cy="24199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860"/>
              </a:lnSpc>
            </a:pPr>
            <a:r>
              <a:rPr lang="ar-EG" sz="347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تعريف الطالبات بمفهوم الذوق العام وأهميته في الحياة اليومية.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523141" y="5531256"/>
            <a:ext cx="3544939" cy="24199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860"/>
              </a:lnSpc>
            </a:pPr>
            <a:r>
              <a:rPr lang="ar-EG" sz="347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توضيح مظاهر الذوق في الملبس، والكلمة، والسلوك، والمكان.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285315" y="5531256"/>
            <a:ext cx="3544939" cy="24199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860"/>
              </a:lnSpc>
            </a:pPr>
            <a:r>
              <a:rPr lang="ar-EG" sz="3471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تعزيز سلوكيات الاحترام والتقدير في البيئة المدرسية والمجتمعية.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68228" y="5713721"/>
            <a:ext cx="2997419" cy="20549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109"/>
              </a:lnSpc>
            </a:pPr>
            <a:r>
              <a:rPr lang="ar-EG" sz="293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ربط الذوق العام بالقيم الإسلامية والهوية الوطنية.</a:t>
            </a:r>
          </a:p>
          <a:p>
            <a:pPr algn="ctr" rtl="1">
              <a:lnSpc>
                <a:spcPts val="4109"/>
              </a:lnSpc>
            </a:pPr>
            <a:endParaRPr lang="ar-EG" sz="2935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114422" y="736972"/>
            <a:ext cx="14360213" cy="8127652"/>
            <a:chOff x="0" y="0"/>
            <a:chExt cx="19146950" cy="10836870"/>
          </a:xfrm>
        </p:grpSpPr>
        <p:sp>
          <p:nvSpPr>
            <p:cNvPr id="3" name="Freeform 3"/>
            <p:cNvSpPr/>
            <p:nvPr/>
          </p:nvSpPr>
          <p:spPr>
            <a:xfrm rot="618507" flipH="1" flipV="1">
              <a:off x="727919" y="1536096"/>
              <a:ext cx="17868507" cy="7764679"/>
            </a:xfrm>
            <a:custGeom>
              <a:avLst/>
              <a:gdLst/>
              <a:ahLst/>
              <a:cxnLst/>
              <a:rect l="l" t="t" r="r" b="b"/>
              <a:pathLst>
                <a:path w="17868507" h="7764679">
                  <a:moveTo>
                    <a:pt x="17868508" y="7764678"/>
                  </a:moveTo>
                  <a:lnTo>
                    <a:pt x="0" y="7764678"/>
                  </a:lnTo>
                  <a:lnTo>
                    <a:pt x="0" y="0"/>
                  </a:lnTo>
                  <a:lnTo>
                    <a:pt x="17868508" y="0"/>
                  </a:lnTo>
                  <a:lnTo>
                    <a:pt x="17868508" y="7764678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2309705">
              <a:off x="16587410" y="1331684"/>
              <a:ext cx="1968344" cy="1248999"/>
            </a:xfrm>
            <a:custGeom>
              <a:avLst/>
              <a:gdLst/>
              <a:ahLst/>
              <a:cxnLst/>
              <a:rect l="l" t="t" r="r" b="b"/>
              <a:pathLst>
                <a:path w="1968344" h="1248999">
                  <a:moveTo>
                    <a:pt x="0" y="0"/>
                  </a:moveTo>
                  <a:lnTo>
                    <a:pt x="1968344" y="0"/>
                  </a:lnTo>
                  <a:lnTo>
                    <a:pt x="1968344" y="1249000"/>
                  </a:lnTo>
                  <a:lnTo>
                    <a:pt x="0" y="1249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8787517">
              <a:off x="181183" y="8291232"/>
              <a:ext cx="1968344" cy="1248999"/>
            </a:xfrm>
            <a:custGeom>
              <a:avLst/>
              <a:gdLst/>
              <a:ahLst/>
              <a:cxnLst/>
              <a:rect l="l" t="t" r="r" b="b"/>
              <a:pathLst>
                <a:path w="1968344" h="1248999">
                  <a:moveTo>
                    <a:pt x="0" y="0"/>
                  </a:moveTo>
                  <a:lnTo>
                    <a:pt x="1968344" y="0"/>
                  </a:lnTo>
                  <a:lnTo>
                    <a:pt x="1968344" y="1248999"/>
                  </a:lnTo>
                  <a:lnTo>
                    <a:pt x="0" y="124899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751766" y="202417"/>
            <a:ext cx="3533803" cy="3215761"/>
          </a:xfrm>
          <a:custGeom>
            <a:avLst/>
            <a:gdLst/>
            <a:ahLst/>
            <a:cxnLst/>
            <a:rect l="l" t="t" r="r" b="b"/>
            <a:pathLst>
              <a:path w="3533803" h="3215761">
                <a:moveTo>
                  <a:pt x="0" y="0"/>
                </a:moveTo>
                <a:lnTo>
                  <a:pt x="3533803" y="0"/>
                </a:lnTo>
                <a:lnTo>
                  <a:pt x="3533803" y="3215761"/>
                </a:lnTo>
                <a:lnTo>
                  <a:pt x="0" y="32157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418674" y="2788387"/>
            <a:ext cx="2112896" cy="1135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324"/>
              </a:lnSpc>
            </a:pPr>
            <a:r>
              <a:rPr lang="ar-EG" sz="6660" b="1">
                <a:solidFill>
                  <a:srgbClr val="F06292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نشاط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417070" y="4676973"/>
            <a:ext cx="10601089" cy="11357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324"/>
              </a:lnSpc>
            </a:pPr>
            <a:r>
              <a:rPr lang="ar-EG" sz="6660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اعطي مفهوماً للذوق العام ؟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563425" y="0"/>
            <a:ext cx="9023869" cy="9994727"/>
            <a:chOff x="0" y="0"/>
            <a:chExt cx="12031825" cy="13326303"/>
          </a:xfrm>
        </p:grpSpPr>
        <p:sp>
          <p:nvSpPr>
            <p:cNvPr id="3" name="Freeform 3"/>
            <p:cNvSpPr/>
            <p:nvPr/>
          </p:nvSpPr>
          <p:spPr>
            <a:xfrm>
              <a:off x="6233486" y="7563698"/>
              <a:ext cx="2020407" cy="1282036"/>
            </a:xfrm>
            <a:custGeom>
              <a:avLst/>
              <a:gdLst/>
              <a:ahLst/>
              <a:cxnLst/>
              <a:rect l="l" t="t" r="r" b="b"/>
              <a:pathLst>
                <a:path w="2020407" h="1282036">
                  <a:moveTo>
                    <a:pt x="0" y="0"/>
                  </a:moveTo>
                  <a:lnTo>
                    <a:pt x="2020407" y="0"/>
                  </a:lnTo>
                  <a:lnTo>
                    <a:pt x="2020407" y="1282035"/>
                  </a:lnTo>
                  <a:lnTo>
                    <a:pt x="0" y="12820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6747570" y="0"/>
              <a:ext cx="5284256" cy="3709836"/>
            </a:xfrm>
            <a:custGeom>
              <a:avLst/>
              <a:gdLst/>
              <a:ahLst/>
              <a:cxnLst/>
              <a:rect l="l" t="t" r="r" b="b"/>
              <a:pathLst>
                <a:path w="5284256" h="3709836">
                  <a:moveTo>
                    <a:pt x="0" y="0"/>
                  </a:moveTo>
                  <a:lnTo>
                    <a:pt x="5284255" y="0"/>
                  </a:lnTo>
                  <a:lnTo>
                    <a:pt x="5284255" y="3709836"/>
                  </a:lnTo>
                  <a:lnTo>
                    <a:pt x="0" y="37098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t="-34151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2924428">
              <a:off x="17140" y="4754770"/>
              <a:ext cx="3193601" cy="1492283"/>
            </a:xfrm>
            <a:custGeom>
              <a:avLst/>
              <a:gdLst/>
              <a:ahLst/>
              <a:cxnLst/>
              <a:rect l="l" t="t" r="r" b="b"/>
              <a:pathLst>
                <a:path w="3193601" h="1492283">
                  <a:moveTo>
                    <a:pt x="0" y="0"/>
                  </a:moveTo>
                  <a:lnTo>
                    <a:pt x="3193601" y="0"/>
                  </a:lnTo>
                  <a:lnTo>
                    <a:pt x="3193601" y="1492283"/>
                  </a:lnTo>
                  <a:lnTo>
                    <a:pt x="0" y="14922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2417772" y="7785021"/>
              <a:ext cx="3902269" cy="3810033"/>
            </a:xfrm>
            <a:custGeom>
              <a:avLst/>
              <a:gdLst/>
              <a:ahLst/>
              <a:cxnLst/>
              <a:rect l="l" t="t" r="r" b="b"/>
              <a:pathLst>
                <a:path w="3902269" h="3810033">
                  <a:moveTo>
                    <a:pt x="0" y="0"/>
                  </a:moveTo>
                  <a:lnTo>
                    <a:pt x="3902269" y="0"/>
                  </a:lnTo>
                  <a:lnTo>
                    <a:pt x="3902269" y="3810034"/>
                  </a:lnTo>
                  <a:lnTo>
                    <a:pt x="0" y="38100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3227880" y="4053913"/>
              <a:ext cx="1436588" cy="1240690"/>
            </a:xfrm>
            <a:custGeom>
              <a:avLst/>
              <a:gdLst/>
              <a:ahLst/>
              <a:cxnLst/>
              <a:rect l="l" t="t" r="r" b="b"/>
              <a:pathLst>
                <a:path w="1436588" h="1240690">
                  <a:moveTo>
                    <a:pt x="0" y="0"/>
                  </a:moveTo>
                  <a:lnTo>
                    <a:pt x="1436589" y="0"/>
                  </a:lnTo>
                  <a:lnTo>
                    <a:pt x="1436589" y="1240690"/>
                  </a:lnTo>
                  <a:lnTo>
                    <a:pt x="0" y="124069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flipV="1">
              <a:off x="629621" y="10600764"/>
              <a:ext cx="1319323" cy="2044022"/>
            </a:xfrm>
            <a:custGeom>
              <a:avLst/>
              <a:gdLst/>
              <a:ahLst/>
              <a:cxnLst/>
              <a:rect l="l" t="t" r="r" b="b"/>
              <a:pathLst>
                <a:path w="1319323" h="2044022">
                  <a:moveTo>
                    <a:pt x="0" y="2044022"/>
                  </a:moveTo>
                  <a:lnTo>
                    <a:pt x="1319323" y="2044022"/>
                  </a:lnTo>
                  <a:lnTo>
                    <a:pt x="1319323" y="0"/>
                  </a:lnTo>
                  <a:lnTo>
                    <a:pt x="0" y="0"/>
                  </a:lnTo>
                  <a:lnTo>
                    <a:pt x="0" y="2044022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6747570" y="8845733"/>
              <a:ext cx="1847297" cy="1433463"/>
            </a:xfrm>
            <a:custGeom>
              <a:avLst/>
              <a:gdLst/>
              <a:ahLst/>
              <a:cxnLst/>
              <a:rect l="l" t="t" r="r" b="b"/>
              <a:pathLst>
                <a:path w="1847297" h="1433463">
                  <a:moveTo>
                    <a:pt x="0" y="0"/>
                  </a:moveTo>
                  <a:lnTo>
                    <a:pt x="1847297" y="0"/>
                  </a:lnTo>
                  <a:lnTo>
                    <a:pt x="1847297" y="1433463"/>
                  </a:lnTo>
                  <a:lnTo>
                    <a:pt x="0" y="14334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532689">
              <a:off x="361291" y="112664"/>
              <a:ext cx="1764439" cy="3921515"/>
            </a:xfrm>
            <a:custGeom>
              <a:avLst/>
              <a:gdLst/>
              <a:ahLst/>
              <a:cxnLst/>
              <a:rect l="l" t="t" r="r" b="b"/>
              <a:pathLst>
                <a:path w="1764439" h="3921515">
                  <a:moveTo>
                    <a:pt x="0" y="0"/>
                  </a:moveTo>
                  <a:lnTo>
                    <a:pt x="1764440" y="0"/>
                  </a:lnTo>
                  <a:lnTo>
                    <a:pt x="1764440" y="3921515"/>
                  </a:lnTo>
                  <a:lnTo>
                    <a:pt x="0" y="392151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8665586" y="5500912"/>
              <a:ext cx="3143616" cy="1937611"/>
            </a:xfrm>
            <a:custGeom>
              <a:avLst/>
              <a:gdLst/>
              <a:ahLst/>
              <a:cxnLst/>
              <a:rect l="l" t="t" r="r" b="b"/>
              <a:pathLst>
                <a:path w="3143616" h="1937611">
                  <a:moveTo>
                    <a:pt x="0" y="0"/>
                  </a:moveTo>
                  <a:lnTo>
                    <a:pt x="3143616" y="0"/>
                  </a:lnTo>
                  <a:lnTo>
                    <a:pt x="3143616" y="1937610"/>
                  </a:lnTo>
                  <a:lnTo>
                    <a:pt x="0" y="19376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 rot="2539718">
              <a:off x="2183914" y="3588308"/>
              <a:ext cx="2087933" cy="440364"/>
            </a:xfrm>
            <a:custGeom>
              <a:avLst/>
              <a:gdLst/>
              <a:ahLst/>
              <a:cxnLst/>
              <a:rect l="l" t="t" r="r" b="b"/>
              <a:pathLst>
                <a:path w="2087933" h="440364">
                  <a:moveTo>
                    <a:pt x="0" y="0"/>
                  </a:moveTo>
                  <a:lnTo>
                    <a:pt x="2087933" y="0"/>
                  </a:lnTo>
                  <a:lnTo>
                    <a:pt x="2087933" y="440364"/>
                  </a:lnTo>
                  <a:lnTo>
                    <a:pt x="0" y="4403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 rot="5540442">
              <a:off x="21724" y="8448183"/>
              <a:ext cx="2618595" cy="795101"/>
            </a:xfrm>
            <a:custGeom>
              <a:avLst/>
              <a:gdLst/>
              <a:ahLst/>
              <a:cxnLst/>
              <a:rect l="l" t="t" r="r" b="b"/>
              <a:pathLst>
                <a:path w="2618595" h="795101">
                  <a:moveTo>
                    <a:pt x="0" y="0"/>
                  </a:moveTo>
                  <a:lnTo>
                    <a:pt x="2618595" y="0"/>
                  </a:lnTo>
                  <a:lnTo>
                    <a:pt x="2618595" y="795101"/>
                  </a:lnTo>
                  <a:lnTo>
                    <a:pt x="0" y="7951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2">
                <a:extLst>
                  <a:ext uri="{96DAC541-7B7A-43D3-8B79-37D633B846F1}">
                    <asvg:svgBlip xmlns:asvg="http://schemas.microsoft.com/office/drawing/2016/SVG/main" r:embed="rId2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4" name="Freeform 14"/>
            <p:cNvSpPr/>
            <p:nvPr/>
          </p:nvSpPr>
          <p:spPr>
            <a:xfrm rot="-1333780">
              <a:off x="6613989" y="5462916"/>
              <a:ext cx="2859058" cy="842123"/>
            </a:xfrm>
            <a:custGeom>
              <a:avLst/>
              <a:gdLst/>
              <a:ahLst/>
              <a:cxnLst/>
              <a:rect l="l" t="t" r="r" b="b"/>
              <a:pathLst>
                <a:path w="2859058" h="842123">
                  <a:moveTo>
                    <a:pt x="0" y="0"/>
                  </a:moveTo>
                  <a:lnTo>
                    <a:pt x="2859058" y="0"/>
                  </a:lnTo>
                  <a:lnTo>
                    <a:pt x="2859058" y="842122"/>
                  </a:lnTo>
                  <a:lnTo>
                    <a:pt x="0" y="8421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4">
                <a:extLst>
                  <a:ext uri="{96DAC541-7B7A-43D3-8B79-37D633B846F1}">
                    <asvg:svgBlip xmlns:asvg="http://schemas.microsoft.com/office/drawing/2016/SVG/main" r:embed="rId2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5" name="Freeform 15"/>
            <p:cNvSpPr/>
            <p:nvPr/>
          </p:nvSpPr>
          <p:spPr>
            <a:xfrm>
              <a:off x="10026130" y="3898961"/>
              <a:ext cx="1560584" cy="1228605"/>
            </a:xfrm>
            <a:custGeom>
              <a:avLst/>
              <a:gdLst/>
              <a:ahLst/>
              <a:cxnLst/>
              <a:rect l="l" t="t" r="r" b="b"/>
              <a:pathLst>
                <a:path w="1560584" h="1228605">
                  <a:moveTo>
                    <a:pt x="0" y="0"/>
                  </a:moveTo>
                  <a:lnTo>
                    <a:pt x="1560584" y="0"/>
                  </a:lnTo>
                  <a:lnTo>
                    <a:pt x="1560584" y="1228605"/>
                  </a:lnTo>
                  <a:lnTo>
                    <a:pt x="0" y="12286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6">
                <a:extLst>
                  <a:ext uri="{96DAC541-7B7A-43D3-8B79-37D633B846F1}">
                    <asvg:svgBlip xmlns:asvg="http://schemas.microsoft.com/office/drawing/2016/SVG/main" r:embed="rId2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9803642" y="11595055"/>
              <a:ext cx="2005560" cy="1684670"/>
            </a:xfrm>
            <a:custGeom>
              <a:avLst/>
              <a:gdLst/>
              <a:ahLst/>
              <a:cxnLst/>
              <a:rect l="l" t="t" r="r" b="b"/>
              <a:pathLst>
                <a:path w="2005560" h="1684670">
                  <a:moveTo>
                    <a:pt x="0" y="0"/>
                  </a:moveTo>
                  <a:lnTo>
                    <a:pt x="2005560" y="0"/>
                  </a:lnTo>
                  <a:lnTo>
                    <a:pt x="2005560" y="1684670"/>
                  </a:lnTo>
                  <a:lnTo>
                    <a:pt x="0" y="16846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8">
                <a:extLst>
                  <a:ext uri="{96DAC541-7B7A-43D3-8B79-37D633B846F1}">
                    <asvg:svgBlip xmlns:asvg="http://schemas.microsoft.com/office/drawing/2016/SVG/main" r:embed="rId2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5002592" y="1854918"/>
              <a:ext cx="2162164" cy="1808355"/>
            </a:xfrm>
            <a:custGeom>
              <a:avLst/>
              <a:gdLst/>
              <a:ahLst/>
              <a:cxnLst/>
              <a:rect l="l" t="t" r="r" b="b"/>
              <a:pathLst>
                <a:path w="2162164" h="1808355">
                  <a:moveTo>
                    <a:pt x="0" y="0"/>
                  </a:moveTo>
                  <a:lnTo>
                    <a:pt x="2162164" y="0"/>
                  </a:lnTo>
                  <a:lnTo>
                    <a:pt x="2162164" y="1808355"/>
                  </a:lnTo>
                  <a:lnTo>
                    <a:pt x="0" y="18083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0">
                <a:extLst>
                  <a:ext uri="{96DAC541-7B7A-43D3-8B79-37D633B846F1}">
                    <asvg:svgBlip xmlns:asvg="http://schemas.microsoft.com/office/drawing/2016/SVG/main" r:embed="rId3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8" name="Freeform 18"/>
            <p:cNvSpPr/>
            <p:nvPr/>
          </p:nvSpPr>
          <p:spPr>
            <a:xfrm>
              <a:off x="2863748" y="594311"/>
              <a:ext cx="3302067" cy="642402"/>
            </a:xfrm>
            <a:custGeom>
              <a:avLst/>
              <a:gdLst/>
              <a:ahLst/>
              <a:cxnLst/>
              <a:rect l="l" t="t" r="r" b="b"/>
              <a:pathLst>
                <a:path w="3302067" h="642402">
                  <a:moveTo>
                    <a:pt x="0" y="0"/>
                  </a:moveTo>
                  <a:lnTo>
                    <a:pt x="3302067" y="0"/>
                  </a:lnTo>
                  <a:lnTo>
                    <a:pt x="3302067" y="642402"/>
                  </a:lnTo>
                  <a:lnTo>
                    <a:pt x="0" y="64240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2">
                <a:extLst>
                  <a:ext uri="{96DAC541-7B7A-43D3-8B79-37D633B846F1}">
                    <asvg:svgBlip xmlns:asvg="http://schemas.microsoft.com/office/drawing/2016/SVG/main" r:embed="rId3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9" name="Freeform 19"/>
            <p:cNvSpPr/>
            <p:nvPr/>
          </p:nvSpPr>
          <p:spPr>
            <a:xfrm>
              <a:off x="3755326" y="9162064"/>
              <a:ext cx="1137820" cy="1117133"/>
            </a:xfrm>
            <a:custGeom>
              <a:avLst/>
              <a:gdLst/>
              <a:ahLst/>
              <a:cxnLst/>
              <a:rect l="l" t="t" r="r" b="b"/>
              <a:pathLst>
                <a:path w="1137820" h="1117133">
                  <a:moveTo>
                    <a:pt x="0" y="0"/>
                  </a:moveTo>
                  <a:lnTo>
                    <a:pt x="1137820" y="0"/>
                  </a:lnTo>
                  <a:lnTo>
                    <a:pt x="1137820" y="1117132"/>
                  </a:lnTo>
                  <a:lnTo>
                    <a:pt x="0" y="11171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4">
                <a:extLst>
                  <a:ext uri="{96DAC541-7B7A-43D3-8B79-37D633B846F1}">
                    <asvg:svgBlip xmlns:asvg="http://schemas.microsoft.com/office/drawing/2016/SVG/main" r:embed="rId3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0" name="Freeform 20"/>
            <p:cNvSpPr/>
            <p:nvPr/>
          </p:nvSpPr>
          <p:spPr>
            <a:xfrm>
              <a:off x="9245554" y="8097437"/>
              <a:ext cx="2563648" cy="2854264"/>
            </a:xfrm>
            <a:custGeom>
              <a:avLst/>
              <a:gdLst/>
              <a:ahLst/>
              <a:cxnLst/>
              <a:rect l="l" t="t" r="r" b="b"/>
              <a:pathLst>
                <a:path w="2563648" h="2854264">
                  <a:moveTo>
                    <a:pt x="0" y="0"/>
                  </a:moveTo>
                  <a:lnTo>
                    <a:pt x="2563648" y="0"/>
                  </a:lnTo>
                  <a:lnTo>
                    <a:pt x="2563648" y="2854264"/>
                  </a:lnTo>
                  <a:lnTo>
                    <a:pt x="0" y="28542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6">
                <a:extLst>
                  <a:ext uri="{96DAC541-7B7A-43D3-8B79-37D633B846F1}">
                    <asvg:svgBlip xmlns:asvg="http://schemas.microsoft.com/office/drawing/2016/SVG/main" r:embed="rId3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>
              <a:off x="1243511" y="11963269"/>
              <a:ext cx="4409815" cy="1363034"/>
            </a:xfrm>
            <a:custGeom>
              <a:avLst/>
              <a:gdLst/>
              <a:ahLst/>
              <a:cxnLst/>
              <a:rect l="l" t="t" r="r" b="b"/>
              <a:pathLst>
                <a:path w="4409815" h="1363034">
                  <a:moveTo>
                    <a:pt x="0" y="0"/>
                  </a:moveTo>
                  <a:lnTo>
                    <a:pt x="4409815" y="0"/>
                  </a:lnTo>
                  <a:lnTo>
                    <a:pt x="4409815" y="1363034"/>
                  </a:lnTo>
                  <a:lnTo>
                    <a:pt x="0" y="13630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8">
                <a:extLst>
                  <a:ext uri="{96DAC541-7B7A-43D3-8B79-37D633B846F1}">
                    <asvg:svgBlip xmlns:asvg="http://schemas.microsoft.com/office/drawing/2016/SVG/main" r:embed="rId3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2" name="Freeform 22"/>
            <p:cNvSpPr/>
            <p:nvPr/>
          </p:nvSpPr>
          <p:spPr>
            <a:xfrm>
              <a:off x="2076217" y="5531688"/>
              <a:ext cx="2565749" cy="2565749"/>
            </a:xfrm>
            <a:custGeom>
              <a:avLst/>
              <a:gdLst/>
              <a:ahLst/>
              <a:cxnLst/>
              <a:rect l="l" t="t" r="r" b="b"/>
              <a:pathLst>
                <a:path w="2565749" h="2565749">
                  <a:moveTo>
                    <a:pt x="0" y="0"/>
                  </a:moveTo>
                  <a:lnTo>
                    <a:pt x="2565749" y="0"/>
                  </a:lnTo>
                  <a:lnTo>
                    <a:pt x="2565749" y="2565749"/>
                  </a:lnTo>
                  <a:lnTo>
                    <a:pt x="0" y="25657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0">
                <a:extLst>
                  <a:ext uri="{96DAC541-7B7A-43D3-8B79-37D633B846F1}">
                    <asvg:svgBlip xmlns:asvg="http://schemas.microsoft.com/office/drawing/2016/SVG/main" r:embed="rId4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3" name="Freeform 23"/>
            <p:cNvSpPr/>
            <p:nvPr/>
          </p:nvSpPr>
          <p:spPr>
            <a:xfrm>
              <a:off x="6165815" y="10279196"/>
              <a:ext cx="2668238" cy="2217063"/>
            </a:xfrm>
            <a:custGeom>
              <a:avLst/>
              <a:gdLst/>
              <a:ahLst/>
              <a:cxnLst/>
              <a:rect l="l" t="t" r="r" b="b"/>
              <a:pathLst>
                <a:path w="2668238" h="2217063">
                  <a:moveTo>
                    <a:pt x="0" y="0"/>
                  </a:moveTo>
                  <a:lnTo>
                    <a:pt x="2668237" y="0"/>
                  </a:lnTo>
                  <a:lnTo>
                    <a:pt x="2668237" y="2217063"/>
                  </a:lnTo>
                  <a:lnTo>
                    <a:pt x="0" y="221706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2">
                <a:extLst>
                  <a:ext uri="{96DAC541-7B7A-43D3-8B79-37D633B846F1}">
                    <asvg:svgBlip xmlns:asvg="http://schemas.microsoft.com/office/drawing/2016/SVG/main" r:embed="rId4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4" name="Freeform 24"/>
            <p:cNvSpPr/>
            <p:nvPr/>
          </p:nvSpPr>
          <p:spPr>
            <a:xfrm>
              <a:off x="5653326" y="12778067"/>
              <a:ext cx="3180726" cy="501658"/>
            </a:xfrm>
            <a:custGeom>
              <a:avLst/>
              <a:gdLst/>
              <a:ahLst/>
              <a:cxnLst/>
              <a:rect l="l" t="t" r="r" b="b"/>
              <a:pathLst>
                <a:path w="3180726" h="501658">
                  <a:moveTo>
                    <a:pt x="0" y="0"/>
                  </a:moveTo>
                  <a:lnTo>
                    <a:pt x="3180726" y="0"/>
                  </a:lnTo>
                  <a:lnTo>
                    <a:pt x="3180726" y="501658"/>
                  </a:lnTo>
                  <a:lnTo>
                    <a:pt x="0" y="5016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4">
                <a:extLst>
                  <a:ext uri="{96DAC541-7B7A-43D3-8B79-37D633B846F1}">
                    <asvg:svgBlip xmlns:asvg="http://schemas.microsoft.com/office/drawing/2016/SVG/main" r:embed="rId4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5" name="Freeform 25"/>
            <p:cNvSpPr/>
            <p:nvPr/>
          </p:nvSpPr>
          <p:spPr>
            <a:xfrm>
              <a:off x="8665586" y="11489149"/>
              <a:ext cx="724111" cy="948241"/>
            </a:xfrm>
            <a:custGeom>
              <a:avLst/>
              <a:gdLst/>
              <a:ahLst/>
              <a:cxnLst/>
              <a:rect l="l" t="t" r="r" b="b"/>
              <a:pathLst>
                <a:path w="724111" h="948241">
                  <a:moveTo>
                    <a:pt x="0" y="0"/>
                  </a:moveTo>
                  <a:lnTo>
                    <a:pt x="724111" y="0"/>
                  </a:lnTo>
                  <a:lnTo>
                    <a:pt x="724111" y="948241"/>
                  </a:lnTo>
                  <a:lnTo>
                    <a:pt x="0" y="9482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6">
                <a:extLst>
                  <a:ext uri="{96DAC541-7B7A-43D3-8B79-37D633B846F1}">
                    <asvg:svgBlip xmlns:asvg="http://schemas.microsoft.com/office/drawing/2016/SVG/main" r:embed="rId4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6" name="Freeform 26"/>
            <p:cNvSpPr/>
            <p:nvPr/>
          </p:nvSpPr>
          <p:spPr>
            <a:xfrm>
              <a:off x="2281710" y="1831820"/>
              <a:ext cx="2360256" cy="1098592"/>
            </a:xfrm>
            <a:custGeom>
              <a:avLst/>
              <a:gdLst/>
              <a:ahLst/>
              <a:cxnLst/>
              <a:rect l="l" t="t" r="r" b="b"/>
              <a:pathLst>
                <a:path w="2360256" h="1098592">
                  <a:moveTo>
                    <a:pt x="0" y="0"/>
                  </a:moveTo>
                  <a:lnTo>
                    <a:pt x="2360256" y="0"/>
                  </a:lnTo>
                  <a:lnTo>
                    <a:pt x="2360256" y="1098592"/>
                  </a:lnTo>
                  <a:lnTo>
                    <a:pt x="0" y="10985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8">
                <a:extLst>
                  <a:ext uri="{96DAC541-7B7A-43D3-8B79-37D633B846F1}">
                    <asvg:svgBlip xmlns:asvg="http://schemas.microsoft.com/office/drawing/2016/SVG/main" r:embed="rId4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7" name="Freeform 27"/>
            <p:cNvSpPr/>
            <p:nvPr/>
          </p:nvSpPr>
          <p:spPr>
            <a:xfrm rot="-4649541">
              <a:off x="6115691" y="2607584"/>
              <a:ext cx="1716954" cy="3429316"/>
            </a:xfrm>
            <a:custGeom>
              <a:avLst/>
              <a:gdLst/>
              <a:ahLst/>
              <a:cxnLst/>
              <a:rect l="l" t="t" r="r" b="b"/>
              <a:pathLst>
                <a:path w="1716954" h="3429316">
                  <a:moveTo>
                    <a:pt x="0" y="0"/>
                  </a:moveTo>
                  <a:lnTo>
                    <a:pt x="1716954" y="0"/>
                  </a:lnTo>
                  <a:lnTo>
                    <a:pt x="1716954" y="3429316"/>
                  </a:lnTo>
                  <a:lnTo>
                    <a:pt x="0" y="34293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0">
                <a:extLst>
                  <a:ext uri="{96DAC541-7B7A-43D3-8B79-37D633B846F1}">
                    <asvg:svgBlip xmlns:asvg="http://schemas.microsoft.com/office/drawing/2016/SVG/main" r:embed="rId5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8" name="Freeform 28"/>
            <p:cNvSpPr/>
            <p:nvPr/>
          </p:nvSpPr>
          <p:spPr>
            <a:xfrm>
              <a:off x="8043518" y="334922"/>
              <a:ext cx="2692360" cy="2046193"/>
            </a:xfrm>
            <a:custGeom>
              <a:avLst/>
              <a:gdLst/>
              <a:ahLst/>
              <a:cxnLst/>
              <a:rect l="l" t="t" r="r" b="b"/>
              <a:pathLst>
                <a:path w="2692360" h="2046193">
                  <a:moveTo>
                    <a:pt x="0" y="0"/>
                  </a:moveTo>
                  <a:lnTo>
                    <a:pt x="2692359" y="0"/>
                  </a:lnTo>
                  <a:lnTo>
                    <a:pt x="2692359" y="2046194"/>
                  </a:lnTo>
                  <a:lnTo>
                    <a:pt x="0" y="20461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2">
                <a:extLst>
                  <a:ext uri="{96DAC541-7B7A-43D3-8B79-37D633B846F1}">
                    <asvg:svgBlip xmlns:asvg="http://schemas.microsoft.com/office/drawing/2016/SVG/main" r:embed="rId5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29" name="Freeform 29"/>
            <p:cNvSpPr/>
            <p:nvPr/>
          </p:nvSpPr>
          <p:spPr>
            <a:xfrm>
              <a:off x="4641966" y="5186509"/>
              <a:ext cx="1836434" cy="2334783"/>
            </a:xfrm>
            <a:custGeom>
              <a:avLst/>
              <a:gdLst/>
              <a:ahLst/>
              <a:cxnLst/>
              <a:rect l="l" t="t" r="r" b="b"/>
              <a:pathLst>
                <a:path w="1836434" h="2334783">
                  <a:moveTo>
                    <a:pt x="0" y="0"/>
                  </a:moveTo>
                  <a:lnTo>
                    <a:pt x="1836434" y="0"/>
                  </a:lnTo>
                  <a:lnTo>
                    <a:pt x="1836434" y="2334783"/>
                  </a:lnTo>
                  <a:lnTo>
                    <a:pt x="0" y="23347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4">
                <a:extLst>
                  <a:ext uri="{96DAC541-7B7A-43D3-8B79-37D633B846F1}">
                    <asvg:svgBlip xmlns:asvg="http://schemas.microsoft.com/office/drawing/2016/SVG/main" r:embed="rId5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30" name="TextBox 30"/>
          <p:cNvSpPr txBox="1"/>
          <p:nvPr/>
        </p:nvSpPr>
        <p:spPr>
          <a:xfrm>
            <a:off x="6077232" y="4239575"/>
            <a:ext cx="10761844" cy="2903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843"/>
              </a:lnSpc>
            </a:pPr>
            <a:r>
              <a:rPr lang="ar-EG" sz="4173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مجموعة من السلوكيات والآداب والتصرفات التي تعبر عن احترام الإنسان لنفسه ولمجتمعه، وتُظهر رقيّ أخلاقه وتقديره للآخرين في جميع المواقف والأماكن.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480107" y="1859712"/>
            <a:ext cx="13520112" cy="902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480"/>
              </a:lnSpc>
            </a:pPr>
            <a:r>
              <a:rPr lang="ar-EG" sz="5343" b="1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الذوق العام 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5035" y="698686"/>
            <a:ext cx="15717931" cy="8896099"/>
            <a:chOff x="0" y="0"/>
            <a:chExt cx="20957241" cy="11861466"/>
          </a:xfrm>
        </p:grpSpPr>
        <p:sp>
          <p:nvSpPr>
            <p:cNvPr id="3" name="Freeform 3"/>
            <p:cNvSpPr/>
            <p:nvPr/>
          </p:nvSpPr>
          <p:spPr>
            <a:xfrm rot="618507" flipH="1" flipV="1">
              <a:off x="796742" y="1681329"/>
              <a:ext cx="19557925" cy="8498807"/>
            </a:xfrm>
            <a:custGeom>
              <a:avLst/>
              <a:gdLst/>
              <a:ahLst/>
              <a:cxnLst/>
              <a:rect l="l" t="t" r="r" b="b"/>
              <a:pathLst>
                <a:path w="19557925" h="8498807">
                  <a:moveTo>
                    <a:pt x="19557925" y="8498808"/>
                  </a:moveTo>
                  <a:lnTo>
                    <a:pt x="0" y="8498808"/>
                  </a:lnTo>
                  <a:lnTo>
                    <a:pt x="0" y="0"/>
                  </a:lnTo>
                  <a:lnTo>
                    <a:pt x="19557925" y="0"/>
                  </a:lnTo>
                  <a:lnTo>
                    <a:pt x="19557925" y="8498808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2309705">
              <a:off x="18155703" y="1457591"/>
              <a:ext cx="2154445" cy="1367089"/>
            </a:xfrm>
            <a:custGeom>
              <a:avLst/>
              <a:gdLst/>
              <a:ahLst/>
              <a:cxnLst/>
              <a:rect l="l" t="t" r="r" b="b"/>
              <a:pathLst>
                <a:path w="2154445" h="1367089">
                  <a:moveTo>
                    <a:pt x="0" y="0"/>
                  </a:moveTo>
                  <a:lnTo>
                    <a:pt x="2154446" y="0"/>
                  </a:lnTo>
                  <a:lnTo>
                    <a:pt x="2154446" y="1367089"/>
                  </a:lnTo>
                  <a:lnTo>
                    <a:pt x="0" y="1367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8787517">
              <a:off x="198313" y="9075145"/>
              <a:ext cx="2154445" cy="1367089"/>
            </a:xfrm>
            <a:custGeom>
              <a:avLst/>
              <a:gdLst/>
              <a:ahLst/>
              <a:cxnLst/>
              <a:rect l="l" t="t" r="r" b="b"/>
              <a:pathLst>
                <a:path w="2154445" h="1367089">
                  <a:moveTo>
                    <a:pt x="0" y="0"/>
                  </a:moveTo>
                  <a:lnTo>
                    <a:pt x="2154446" y="0"/>
                  </a:lnTo>
                  <a:lnTo>
                    <a:pt x="2154446" y="1367089"/>
                  </a:lnTo>
                  <a:lnTo>
                    <a:pt x="0" y="1367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354948" y="0"/>
            <a:ext cx="3533803" cy="3215761"/>
          </a:xfrm>
          <a:custGeom>
            <a:avLst/>
            <a:gdLst/>
            <a:ahLst/>
            <a:cxnLst/>
            <a:rect l="l" t="t" r="r" b="b"/>
            <a:pathLst>
              <a:path w="3533803" h="3215761">
                <a:moveTo>
                  <a:pt x="0" y="0"/>
                </a:moveTo>
                <a:lnTo>
                  <a:pt x="3533804" y="0"/>
                </a:lnTo>
                <a:lnTo>
                  <a:pt x="3533804" y="3215761"/>
                </a:lnTo>
                <a:lnTo>
                  <a:pt x="0" y="32157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4663276" y="4677928"/>
            <a:ext cx="8961449" cy="842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922"/>
              </a:lnSpc>
            </a:pPr>
            <a:r>
              <a:rPr lang="ar-EG" sz="4944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أذكري أمثلة على مظاهر الذوق العام ؟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346827" y="2775606"/>
            <a:ext cx="2119114" cy="11352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9351"/>
              </a:lnSpc>
            </a:pPr>
            <a:r>
              <a:rPr lang="ar-EG" sz="6679" b="1">
                <a:solidFill>
                  <a:srgbClr val="FF66C4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نشاط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24549" y="2140728"/>
            <a:ext cx="15703348" cy="7664319"/>
            <a:chOff x="0" y="0"/>
            <a:chExt cx="4135861" cy="2018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35861" cy="2018586"/>
            </a:xfrm>
            <a:custGeom>
              <a:avLst/>
              <a:gdLst/>
              <a:ahLst/>
              <a:cxnLst/>
              <a:rect l="l" t="t" r="r" b="b"/>
              <a:pathLst>
                <a:path w="4135861" h="2018586">
                  <a:moveTo>
                    <a:pt x="0" y="0"/>
                  </a:moveTo>
                  <a:lnTo>
                    <a:pt x="4135861" y="0"/>
                  </a:lnTo>
                  <a:lnTo>
                    <a:pt x="4135861" y="2018586"/>
                  </a:lnTo>
                  <a:lnTo>
                    <a:pt x="0" y="2018586"/>
                  </a:lnTo>
                  <a:close/>
                </a:path>
              </a:pathLst>
            </a:custGeom>
            <a:solidFill>
              <a:srgbClr val="FFFBEA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35861" cy="20566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660050" y="3808141"/>
            <a:ext cx="1242385" cy="3537038"/>
          </a:xfrm>
          <a:custGeom>
            <a:avLst/>
            <a:gdLst/>
            <a:ahLst/>
            <a:cxnLst/>
            <a:rect l="l" t="t" r="r" b="b"/>
            <a:pathLst>
              <a:path w="1242385" h="3537038">
                <a:moveTo>
                  <a:pt x="0" y="0"/>
                </a:moveTo>
                <a:lnTo>
                  <a:pt x="1242385" y="0"/>
                </a:lnTo>
                <a:lnTo>
                  <a:pt x="1242385" y="3537038"/>
                </a:lnTo>
                <a:lnTo>
                  <a:pt x="0" y="35370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377565" y="4257520"/>
            <a:ext cx="3131490" cy="2638280"/>
          </a:xfrm>
          <a:custGeom>
            <a:avLst/>
            <a:gdLst/>
            <a:ahLst/>
            <a:cxnLst/>
            <a:rect l="l" t="t" r="r" b="b"/>
            <a:pathLst>
              <a:path w="3131490" h="2638280">
                <a:moveTo>
                  <a:pt x="0" y="0"/>
                </a:moveTo>
                <a:lnTo>
                  <a:pt x="3131491" y="0"/>
                </a:lnTo>
                <a:lnTo>
                  <a:pt x="3131491" y="2638280"/>
                </a:lnTo>
                <a:lnTo>
                  <a:pt x="0" y="26382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623398" y="3808141"/>
            <a:ext cx="4273707" cy="3285412"/>
          </a:xfrm>
          <a:custGeom>
            <a:avLst/>
            <a:gdLst/>
            <a:ahLst/>
            <a:cxnLst/>
            <a:rect l="l" t="t" r="r" b="b"/>
            <a:pathLst>
              <a:path w="4273707" h="3285412">
                <a:moveTo>
                  <a:pt x="0" y="0"/>
                </a:moveTo>
                <a:lnTo>
                  <a:pt x="4273707" y="0"/>
                </a:lnTo>
                <a:lnTo>
                  <a:pt x="4273707" y="3285412"/>
                </a:lnTo>
                <a:lnTo>
                  <a:pt x="0" y="32854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204043" y="923925"/>
            <a:ext cx="13107911" cy="872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17"/>
              </a:lnSpc>
            </a:pPr>
            <a:r>
              <a:rPr lang="ar-EG" sz="508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في ماذا يظهر الذوق العام؟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192719" y="2328725"/>
            <a:ext cx="4709716" cy="755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132"/>
              </a:lnSpc>
            </a:pPr>
            <a:r>
              <a:rPr lang="ar-EG" sz="4380" b="1">
                <a:solidFill>
                  <a:srgbClr val="528D5C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في المظهر الخارجي: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709558" y="7702477"/>
            <a:ext cx="3978384" cy="12175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918"/>
              </a:lnSpc>
            </a:pPr>
            <a:r>
              <a:rPr lang="ar-EG" sz="351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ارتداء اللباس المحتشم واللائق بالمكان.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483128" y="7692952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العناية بالنظافة الشخصية.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257111" y="7598739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اختيار الألوان والروائح المناسبة دون مبالغة.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06325" y="2140728"/>
            <a:ext cx="15703348" cy="7664319"/>
            <a:chOff x="0" y="0"/>
            <a:chExt cx="4135861" cy="2018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35861" cy="2018586"/>
            </a:xfrm>
            <a:custGeom>
              <a:avLst/>
              <a:gdLst/>
              <a:ahLst/>
              <a:cxnLst/>
              <a:rect l="l" t="t" r="r" b="b"/>
              <a:pathLst>
                <a:path w="4135861" h="2018586">
                  <a:moveTo>
                    <a:pt x="0" y="0"/>
                  </a:moveTo>
                  <a:lnTo>
                    <a:pt x="4135861" y="0"/>
                  </a:lnTo>
                  <a:lnTo>
                    <a:pt x="4135861" y="2018586"/>
                  </a:lnTo>
                  <a:lnTo>
                    <a:pt x="0" y="2018586"/>
                  </a:lnTo>
                  <a:close/>
                </a:path>
              </a:pathLst>
            </a:custGeom>
            <a:solidFill>
              <a:srgbClr val="FFFBEA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35861" cy="20566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455339" y="3836325"/>
            <a:ext cx="3282762" cy="3229044"/>
          </a:xfrm>
          <a:custGeom>
            <a:avLst/>
            <a:gdLst/>
            <a:ahLst/>
            <a:cxnLst/>
            <a:rect l="l" t="t" r="r" b="b"/>
            <a:pathLst>
              <a:path w="3282762" h="3229044">
                <a:moveTo>
                  <a:pt x="0" y="0"/>
                </a:moveTo>
                <a:lnTo>
                  <a:pt x="3282762" y="0"/>
                </a:lnTo>
                <a:lnTo>
                  <a:pt x="3282762" y="3229044"/>
                </a:lnTo>
                <a:lnTo>
                  <a:pt x="0" y="322904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525467" y="3836325"/>
            <a:ext cx="3056054" cy="3025494"/>
          </a:xfrm>
          <a:custGeom>
            <a:avLst/>
            <a:gdLst/>
            <a:ahLst/>
            <a:cxnLst/>
            <a:rect l="l" t="t" r="r" b="b"/>
            <a:pathLst>
              <a:path w="3056054" h="3025494">
                <a:moveTo>
                  <a:pt x="0" y="0"/>
                </a:moveTo>
                <a:lnTo>
                  <a:pt x="3056054" y="0"/>
                </a:lnTo>
                <a:lnTo>
                  <a:pt x="3056054" y="3025494"/>
                </a:lnTo>
                <a:lnTo>
                  <a:pt x="0" y="3025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374504" y="3574693"/>
            <a:ext cx="3137614" cy="3137614"/>
          </a:xfrm>
          <a:custGeom>
            <a:avLst/>
            <a:gdLst/>
            <a:ahLst/>
            <a:cxnLst/>
            <a:rect l="l" t="t" r="r" b="b"/>
            <a:pathLst>
              <a:path w="3137614" h="3137614">
                <a:moveTo>
                  <a:pt x="0" y="0"/>
                </a:moveTo>
                <a:lnTo>
                  <a:pt x="3137613" y="0"/>
                </a:lnTo>
                <a:lnTo>
                  <a:pt x="3137613" y="3137614"/>
                </a:lnTo>
                <a:lnTo>
                  <a:pt x="0" y="313761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3204043" y="923925"/>
            <a:ext cx="13107911" cy="872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17"/>
              </a:lnSpc>
            </a:pPr>
            <a:r>
              <a:rPr lang="ar-EG" sz="508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في ماذا يظهر الذوق العام؟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512117" y="2391184"/>
            <a:ext cx="5557904" cy="755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132"/>
              </a:lnSpc>
            </a:pPr>
            <a:r>
              <a:rPr lang="ar-EG" sz="4380" b="1">
                <a:solidFill>
                  <a:srgbClr val="528D5C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في التعامل مع الآخرين: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709558" y="7547979"/>
            <a:ext cx="4549742" cy="6504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التحدث بلطف وأدب.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668440" y="7212564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احترام الكبير ورحمة الصغير.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623398" y="7212564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عدم مقاطعة الحديث أو السخرية من الآخرين.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06325" y="2140728"/>
            <a:ext cx="15703348" cy="7664319"/>
            <a:chOff x="0" y="0"/>
            <a:chExt cx="4135861" cy="2018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35861" cy="2018586"/>
            </a:xfrm>
            <a:custGeom>
              <a:avLst/>
              <a:gdLst/>
              <a:ahLst/>
              <a:cxnLst/>
              <a:rect l="l" t="t" r="r" b="b"/>
              <a:pathLst>
                <a:path w="4135861" h="2018586">
                  <a:moveTo>
                    <a:pt x="0" y="0"/>
                  </a:moveTo>
                  <a:lnTo>
                    <a:pt x="4135861" y="0"/>
                  </a:lnTo>
                  <a:lnTo>
                    <a:pt x="4135861" y="2018586"/>
                  </a:lnTo>
                  <a:lnTo>
                    <a:pt x="0" y="2018586"/>
                  </a:lnTo>
                  <a:close/>
                </a:path>
              </a:pathLst>
            </a:custGeom>
            <a:solidFill>
              <a:srgbClr val="FFFBEA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35861" cy="20566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304031" y="3662557"/>
            <a:ext cx="3499290" cy="3626207"/>
          </a:xfrm>
          <a:custGeom>
            <a:avLst/>
            <a:gdLst/>
            <a:ahLst/>
            <a:cxnLst/>
            <a:rect l="l" t="t" r="r" b="b"/>
            <a:pathLst>
              <a:path w="3499290" h="3626207">
                <a:moveTo>
                  <a:pt x="0" y="0"/>
                </a:moveTo>
                <a:lnTo>
                  <a:pt x="3499290" y="0"/>
                </a:lnTo>
                <a:lnTo>
                  <a:pt x="3499290" y="3626207"/>
                </a:lnTo>
                <a:lnTo>
                  <a:pt x="0" y="362620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261817" y="3836325"/>
            <a:ext cx="2992362" cy="2992362"/>
          </a:xfrm>
          <a:custGeom>
            <a:avLst/>
            <a:gdLst/>
            <a:ahLst/>
            <a:cxnLst/>
            <a:rect l="l" t="t" r="r" b="b"/>
            <a:pathLst>
              <a:path w="2992362" h="2992362">
                <a:moveTo>
                  <a:pt x="0" y="0"/>
                </a:moveTo>
                <a:lnTo>
                  <a:pt x="2992363" y="0"/>
                </a:lnTo>
                <a:lnTo>
                  <a:pt x="2992363" y="2992362"/>
                </a:lnTo>
                <a:lnTo>
                  <a:pt x="0" y="29923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3204043" y="923925"/>
            <a:ext cx="13107911" cy="872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17"/>
              </a:lnSpc>
            </a:pPr>
            <a:r>
              <a:rPr lang="ar-EG" sz="508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في ماذا يظهر الذوق العام؟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932395" y="2475816"/>
            <a:ext cx="4328649" cy="755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132"/>
              </a:lnSpc>
            </a:pPr>
            <a:r>
              <a:rPr lang="ar-EG" sz="4380" b="1">
                <a:solidFill>
                  <a:srgbClr val="528D5C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في الأماكن العامة: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709558" y="7589244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الحفاظ على نظافة المكان.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668440" y="7212564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خفض الصوت وعدم الإزعاج.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623398" y="7212564"/>
            <a:ext cx="4549742" cy="1992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احترام النظام والصفوف وعدم التعدي على الممتلكات العامة.</a:t>
            </a:r>
          </a:p>
        </p:txBody>
      </p:sp>
      <p:sp>
        <p:nvSpPr>
          <p:cNvPr id="12" name="Freeform 12"/>
          <p:cNvSpPr/>
          <p:nvPr/>
        </p:nvSpPr>
        <p:spPr>
          <a:xfrm>
            <a:off x="3072943" y="4724822"/>
            <a:ext cx="3650651" cy="2496133"/>
          </a:xfrm>
          <a:custGeom>
            <a:avLst/>
            <a:gdLst/>
            <a:ahLst/>
            <a:cxnLst/>
            <a:rect l="l" t="t" r="r" b="b"/>
            <a:pathLst>
              <a:path w="3650651" h="2496133">
                <a:moveTo>
                  <a:pt x="0" y="0"/>
                </a:moveTo>
                <a:lnTo>
                  <a:pt x="3650651" y="0"/>
                </a:lnTo>
                <a:lnTo>
                  <a:pt x="3650651" y="2496132"/>
                </a:lnTo>
                <a:lnTo>
                  <a:pt x="0" y="249613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06325" y="2140728"/>
            <a:ext cx="15703348" cy="7664319"/>
            <a:chOff x="0" y="0"/>
            <a:chExt cx="4135861" cy="2018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35861" cy="2018586"/>
            </a:xfrm>
            <a:custGeom>
              <a:avLst/>
              <a:gdLst/>
              <a:ahLst/>
              <a:cxnLst/>
              <a:rect l="l" t="t" r="r" b="b"/>
              <a:pathLst>
                <a:path w="4135861" h="2018586">
                  <a:moveTo>
                    <a:pt x="0" y="0"/>
                  </a:moveTo>
                  <a:lnTo>
                    <a:pt x="4135861" y="0"/>
                  </a:lnTo>
                  <a:lnTo>
                    <a:pt x="4135861" y="2018586"/>
                  </a:lnTo>
                  <a:lnTo>
                    <a:pt x="0" y="2018586"/>
                  </a:lnTo>
                  <a:close/>
                </a:path>
              </a:pathLst>
            </a:custGeom>
            <a:solidFill>
              <a:srgbClr val="FFFBEA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35861" cy="20566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369405" y="3836325"/>
            <a:ext cx="2537765" cy="3113822"/>
          </a:xfrm>
          <a:custGeom>
            <a:avLst/>
            <a:gdLst/>
            <a:ahLst/>
            <a:cxnLst/>
            <a:rect l="l" t="t" r="r" b="b"/>
            <a:pathLst>
              <a:path w="2537765" h="3113822">
                <a:moveTo>
                  <a:pt x="0" y="0"/>
                </a:moveTo>
                <a:lnTo>
                  <a:pt x="2537764" y="0"/>
                </a:lnTo>
                <a:lnTo>
                  <a:pt x="2537764" y="3113822"/>
                </a:lnTo>
                <a:lnTo>
                  <a:pt x="0" y="311382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489150" y="3836325"/>
            <a:ext cx="2659904" cy="2988656"/>
          </a:xfrm>
          <a:custGeom>
            <a:avLst/>
            <a:gdLst/>
            <a:ahLst/>
            <a:cxnLst/>
            <a:rect l="l" t="t" r="r" b="b"/>
            <a:pathLst>
              <a:path w="2659904" h="2988656">
                <a:moveTo>
                  <a:pt x="0" y="0"/>
                </a:moveTo>
                <a:lnTo>
                  <a:pt x="2659904" y="0"/>
                </a:lnTo>
                <a:lnTo>
                  <a:pt x="2659904" y="2988656"/>
                </a:lnTo>
                <a:lnTo>
                  <a:pt x="0" y="298865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131137" y="3846909"/>
            <a:ext cx="3253722" cy="3103238"/>
          </a:xfrm>
          <a:custGeom>
            <a:avLst/>
            <a:gdLst/>
            <a:ahLst/>
            <a:cxnLst/>
            <a:rect l="l" t="t" r="r" b="b"/>
            <a:pathLst>
              <a:path w="3253722" h="3103238">
                <a:moveTo>
                  <a:pt x="0" y="0"/>
                </a:moveTo>
                <a:lnTo>
                  <a:pt x="3253723" y="0"/>
                </a:lnTo>
                <a:lnTo>
                  <a:pt x="3253723" y="3103238"/>
                </a:lnTo>
                <a:lnTo>
                  <a:pt x="0" y="310323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3369405" y="7212564"/>
            <a:ext cx="3408293" cy="1444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845"/>
              </a:lnSpc>
            </a:pPr>
            <a:r>
              <a:rPr lang="ar-EG" sz="417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الالتزام بالزي المدرسي.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04043" y="923925"/>
            <a:ext cx="13107911" cy="872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17"/>
              </a:lnSpc>
            </a:pPr>
            <a:r>
              <a:rPr lang="ar-EG" sz="508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في ماذا يظهر الذوق العام؟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558664" y="2475816"/>
            <a:ext cx="3076112" cy="755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132"/>
              </a:lnSpc>
            </a:pPr>
            <a:r>
              <a:rPr lang="ar-EG" sz="4380" b="1">
                <a:solidFill>
                  <a:srgbClr val="528D5C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في المدرسة: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844352" y="7547979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احترام المعلمات والزميلات.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544231" y="7547979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الهدوء والنظام داخل الفصول والممرات.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06325" y="2140728"/>
            <a:ext cx="15703348" cy="7664319"/>
            <a:chOff x="0" y="0"/>
            <a:chExt cx="4135861" cy="201858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35861" cy="2018586"/>
            </a:xfrm>
            <a:custGeom>
              <a:avLst/>
              <a:gdLst/>
              <a:ahLst/>
              <a:cxnLst/>
              <a:rect l="l" t="t" r="r" b="b"/>
              <a:pathLst>
                <a:path w="4135861" h="2018586">
                  <a:moveTo>
                    <a:pt x="0" y="0"/>
                  </a:moveTo>
                  <a:lnTo>
                    <a:pt x="4135861" y="0"/>
                  </a:lnTo>
                  <a:lnTo>
                    <a:pt x="4135861" y="2018586"/>
                  </a:lnTo>
                  <a:lnTo>
                    <a:pt x="0" y="2018586"/>
                  </a:lnTo>
                  <a:close/>
                </a:path>
              </a:pathLst>
            </a:custGeom>
            <a:solidFill>
              <a:srgbClr val="FFFBEA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35861" cy="20566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3274972" y="4151133"/>
            <a:ext cx="3303558" cy="2799014"/>
          </a:xfrm>
          <a:custGeom>
            <a:avLst/>
            <a:gdLst/>
            <a:ahLst/>
            <a:cxnLst/>
            <a:rect l="l" t="t" r="r" b="b"/>
            <a:pathLst>
              <a:path w="3303558" h="2799014">
                <a:moveTo>
                  <a:pt x="0" y="0"/>
                </a:moveTo>
                <a:lnTo>
                  <a:pt x="3303558" y="0"/>
                </a:lnTo>
                <a:lnTo>
                  <a:pt x="3303558" y="2799014"/>
                </a:lnTo>
                <a:lnTo>
                  <a:pt x="0" y="279901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540973" y="4365145"/>
            <a:ext cx="3156500" cy="2469961"/>
          </a:xfrm>
          <a:custGeom>
            <a:avLst/>
            <a:gdLst/>
            <a:ahLst/>
            <a:cxnLst/>
            <a:rect l="l" t="t" r="r" b="b"/>
            <a:pathLst>
              <a:path w="3156500" h="2469961">
                <a:moveTo>
                  <a:pt x="0" y="0"/>
                </a:moveTo>
                <a:lnTo>
                  <a:pt x="3156500" y="0"/>
                </a:lnTo>
                <a:lnTo>
                  <a:pt x="3156500" y="2469962"/>
                </a:lnTo>
                <a:lnTo>
                  <a:pt x="0" y="24699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3204043" y="4365145"/>
            <a:ext cx="2881996" cy="2741499"/>
          </a:xfrm>
          <a:custGeom>
            <a:avLst/>
            <a:gdLst/>
            <a:ahLst/>
            <a:cxnLst/>
            <a:rect l="l" t="t" r="r" b="b"/>
            <a:pathLst>
              <a:path w="2881996" h="2741499">
                <a:moveTo>
                  <a:pt x="0" y="0"/>
                </a:moveTo>
                <a:lnTo>
                  <a:pt x="2881997" y="0"/>
                </a:lnTo>
                <a:lnTo>
                  <a:pt x="2881997" y="2741500"/>
                </a:lnTo>
                <a:lnTo>
                  <a:pt x="0" y="27415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3369405" y="7383982"/>
            <a:ext cx="2942549" cy="16588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421"/>
              </a:lnSpc>
            </a:pPr>
            <a:r>
              <a:rPr lang="ar-EG" sz="3158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عدم نشر الشائعات أو الصور الخاصة بالآخرين.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04043" y="923925"/>
            <a:ext cx="13107911" cy="872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7117"/>
              </a:lnSpc>
            </a:pPr>
            <a:r>
              <a:rPr lang="ar-EG" sz="5083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في ماذا يظهر الذوق العام؟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115300" y="2376289"/>
            <a:ext cx="9144000" cy="7555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6132"/>
              </a:lnSpc>
            </a:pPr>
            <a:r>
              <a:rPr lang="ar-EG" sz="4380" b="1">
                <a:solidFill>
                  <a:srgbClr val="528D5C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في العالم الرقمي (الذوق الإلكتروني):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844352" y="7547979"/>
            <a:ext cx="4549742" cy="13213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21"/>
              </a:lnSpc>
            </a:pPr>
            <a:r>
              <a:rPr lang="ar-EG" sz="38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استخدام الألفاظ اللائقة في التعليقات والرسائل.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798577" y="7456445"/>
            <a:ext cx="5520326" cy="18018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486377" lvl="2" indent="-495459" algn="ctr" rtl="1">
              <a:lnSpc>
                <a:spcPts val="4819"/>
              </a:lnSpc>
              <a:buFont typeface="Arial"/>
              <a:buChar char="⚬"/>
            </a:pPr>
            <a:r>
              <a:rPr lang="ar-EG" sz="3442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احترام خصوصية الآخرين على الإنترنت.</a:t>
            </a:r>
          </a:p>
          <a:p>
            <a:pPr algn="ctr" rtl="1">
              <a:lnSpc>
                <a:spcPts val="4819"/>
              </a:lnSpc>
            </a:pPr>
            <a:endParaRPr lang="ar-EG" sz="3442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5035" y="698686"/>
            <a:ext cx="15717931" cy="8896099"/>
            <a:chOff x="0" y="0"/>
            <a:chExt cx="20957241" cy="11861466"/>
          </a:xfrm>
        </p:grpSpPr>
        <p:sp>
          <p:nvSpPr>
            <p:cNvPr id="3" name="Freeform 3"/>
            <p:cNvSpPr/>
            <p:nvPr/>
          </p:nvSpPr>
          <p:spPr>
            <a:xfrm rot="618507" flipH="1" flipV="1">
              <a:off x="796742" y="1681329"/>
              <a:ext cx="19557925" cy="8498807"/>
            </a:xfrm>
            <a:custGeom>
              <a:avLst/>
              <a:gdLst/>
              <a:ahLst/>
              <a:cxnLst/>
              <a:rect l="l" t="t" r="r" b="b"/>
              <a:pathLst>
                <a:path w="19557925" h="8498807">
                  <a:moveTo>
                    <a:pt x="19557925" y="8498808"/>
                  </a:moveTo>
                  <a:lnTo>
                    <a:pt x="0" y="8498808"/>
                  </a:lnTo>
                  <a:lnTo>
                    <a:pt x="0" y="0"/>
                  </a:lnTo>
                  <a:lnTo>
                    <a:pt x="19557925" y="0"/>
                  </a:lnTo>
                  <a:lnTo>
                    <a:pt x="19557925" y="8498808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2309705">
              <a:off x="18155703" y="1457591"/>
              <a:ext cx="2154445" cy="1367089"/>
            </a:xfrm>
            <a:custGeom>
              <a:avLst/>
              <a:gdLst/>
              <a:ahLst/>
              <a:cxnLst/>
              <a:rect l="l" t="t" r="r" b="b"/>
              <a:pathLst>
                <a:path w="2154445" h="1367089">
                  <a:moveTo>
                    <a:pt x="0" y="0"/>
                  </a:moveTo>
                  <a:lnTo>
                    <a:pt x="2154446" y="0"/>
                  </a:lnTo>
                  <a:lnTo>
                    <a:pt x="2154446" y="1367089"/>
                  </a:lnTo>
                  <a:lnTo>
                    <a:pt x="0" y="1367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-8787517">
              <a:off x="198313" y="9075145"/>
              <a:ext cx="2154445" cy="1367089"/>
            </a:xfrm>
            <a:custGeom>
              <a:avLst/>
              <a:gdLst/>
              <a:ahLst/>
              <a:cxnLst/>
              <a:rect l="l" t="t" r="r" b="b"/>
              <a:pathLst>
                <a:path w="2154445" h="1367089">
                  <a:moveTo>
                    <a:pt x="0" y="0"/>
                  </a:moveTo>
                  <a:lnTo>
                    <a:pt x="2154446" y="0"/>
                  </a:lnTo>
                  <a:lnTo>
                    <a:pt x="2154446" y="1367089"/>
                  </a:lnTo>
                  <a:lnTo>
                    <a:pt x="0" y="1367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>
            <a:off x="0" y="-218851"/>
            <a:ext cx="4622459" cy="3723180"/>
          </a:xfrm>
          <a:custGeom>
            <a:avLst/>
            <a:gdLst/>
            <a:ahLst/>
            <a:cxnLst/>
            <a:rect l="l" t="t" r="r" b="b"/>
            <a:pathLst>
              <a:path w="4622459" h="3723180">
                <a:moveTo>
                  <a:pt x="0" y="0"/>
                </a:moveTo>
                <a:lnTo>
                  <a:pt x="4622459" y="0"/>
                </a:lnTo>
                <a:lnTo>
                  <a:pt x="4622459" y="3723181"/>
                </a:lnTo>
                <a:lnTo>
                  <a:pt x="0" y="372318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620863" y="4521388"/>
            <a:ext cx="12725572" cy="1780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الذوق العام لا يقتصر على المظهر فقط، بل هو وسيلة لغرس الاحترام والقيم الاجتماعية في سلوك الفرد والمجتمع، فهو يعكس مدى وعي الإنسان بأهمية التعايش الإيجابي مع الآخرين.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835365" y="1252477"/>
            <a:ext cx="1321527" cy="1098069"/>
          </a:xfrm>
          <a:custGeom>
            <a:avLst/>
            <a:gdLst/>
            <a:ahLst/>
            <a:cxnLst/>
            <a:rect l="l" t="t" r="r" b="b"/>
            <a:pathLst>
              <a:path w="1321527" h="1098069">
                <a:moveTo>
                  <a:pt x="0" y="0"/>
                </a:moveTo>
                <a:lnTo>
                  <a:pt x="1321527" y="0"/>
                </a:lnTo>
                <a:lnTo>
                  <a:pt x="1321527" y="1098069"/>
                </a:lnTo>
                <a:lnTo>
                  <a:pt x="0" y="10980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618507" flipH="1" flipV="1">
            <a:off x="470783" y="3366922"/>
            <a:ext cx="8176719" cy="3553156"/>
          </a:xfrm>
          <a:custGeom>
            <a:avLst/>
            <a:gdLst/>
            <a:ahLst/>
            <a:cxnLst/>
            <a:rect l="l" t="t" r="r" b="b"/>
            <a:pathLst>
              <a:path w="8176719" h="3553156">
                <a:moveTo>
                  <a:pt x="8176719" y="3553156"/>
                </a:moveTo>
                <a:lnTo>
                  <a:pt x="0" y="3553156"/>
                </a:lnTo>
                <a:lnTo>
                  <a:pt x="0" y="0"/>
                </a:lnTo>
                <a:lnTo>
                  <a:pt x="8176719" y="0"/>
                </a:lnTo>
                <a:lnTo>
                  <a:pt x="8176719" y="355315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309705">
            <a:off x="7728166" y="1638085"/>
            <a:ext cx="900724" cy="571548"/>
          </a:xfrm>
          <a:custGeom>
            <a:avLst/>
            <a:gdLst/>
            <a:ahLst/>
            <a:cxnLst/>
            <a:rect l="l" t="t" r="r" b="b"/>
            <a:pathLst>
              <a:path w="900724" h="571548">
                <a:moveTo>
                  <a:pt x="0" y="0"/>
                </a:moveTo>
                <a:lnTo>
                  <a:pt x="900724" y="0"/>
                </a:lnTo>
                <a:lnTo>
                  <a:pt x="900724" y="571549"/>
                </a:lnTo>
                <a:lnTo>
                  <a:pt x="0" y="5715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8787517">
            <a:off x="220594" y="4822809"/>
            <a:ext cx="900724" cy="571548"/>
          </a:xfrm>
          <a:custGeom>
            <a:avLst/>
            <a:gdLst/>
            <a:ahLst/>
            <a:cxnLst/>
            <a:rect l="l" t="t" r="r" b="b"/>
            <a:pathLst>
              <a:path w="900724" h="571548">
                <a:moveTo>
                  <a:pt x="0" y="0"/>
                </a:moveTo>
                <a:lnTo>
                  <a:pt x="900724" y="0"/>
                </a:lnTo>
                <a:lnTo>
                  <a:pt x="900724" y="571549"/>
                </a:lnTo>
                <a:lnTo>
                  <a:pt x="0" y="5715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0800000" flipV="1">
            <a:off x="17259300" y="352502"/>
            <a:ext cx="582529" cy="899975"/>
          </a:xfrm>
          <a:custGeom>
            <a:avLst/>
            <a:gdLst/>
            <a:ahLst/>
            <a:cxnLst/>
            <a:rect l="l" t="t" r="r" b="b"/>
            <a:pathLst>
              <a:path w="582529" h="899975">
                <a:moveTo>
                  <a:pt x="0" y="899975"/>
                </a:moveTo>
                <a:lnTo>
                  <a:pt x="582529" y="899975"/>
                </a:lnTo>
                <a:lnTo>
                  <a:pt x="582529" y="0"/>
                </a:lnTo>
                <a:lnTo>
                  <a:pt x="0" y="0"/>
                </a:lnTo>
                <a:lnTo>
                  <a:pt x="0" y="899975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844582" y="4300354"/>
            <a:ext cx="4720030" cy="4720030"/>
          </a:xfrm>
          <a:custGeom>
            <a:avLst/>
            <a:gdLst/>
            <a:ahLst/>
            <a:cxnLst/>
            <a:rect l="l" t="t" r="r" b="b"/>
            <a:pathLst>
              <a:path w="4720030" h="4720030">
                <a:moveTo>
                  <a:pt x="0" y="0"/>
                </a:moveTo>
                <a:lnTo>
                  <a:pt x="4720030" y="0"/>
                </a:lnTo>
                <a:lnTo>
                  <a:pt x="4720030" y="4720030"/>
                </a:lnTo>
                <a:lnTo>
                  <a:pt x="0" y="472003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729576" y="462122"/>
            <a:ext cx="582529" cy="899975"/>
          </a:xfrm>
          <a:custGeom>
            <a:avLst/>
            <a:gdLst/>
            <a:ahLst/>
            <a:cxnLst/>
            <a:rect l="l" t="t" r="r" b="b"/>
            <a:pathLst>
              <a:path w="582529" h="899975">
                <a:moveTo>
                  <a:pt x="0" y="0"/>
                </a:moveTo>
                <a:lnTo>
                  <a:pt x="582529" y="0"/>
                </a:lnTo>
                <a:lnTo>
                  <a:pt x="582529" y="899975"/>
                </a:lnTo>
                <a:lnTo>
                  <a:pt x="0" y="8999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955855" y="9055449"/>
            <a:ext cx="1887138" cy="573004"/>
          </a:xfrm>
          <a:custGeom>
            <a:avLst/>
            <a:gdLst/>
            <a:ahLst/>
            <a:cxnLst/>
            <a:rect l="l" t="t" r="r" b="b"/>
            <a:pathLst>
              <a:path w="1887138" h="573004">
                <a:moveTo>
                  <a:pt x="0" y="0"/>
                </a:moveTo>
                <a:lnTo>
                  <a:pt x="1887138" y="0"/>
                </a:lnTo>
                <a:lnTo>
                  <a:pt x="1887138" y="573004"/>
                </a:lnTo>
                <a:lnTo>
                  <a:pt x="0" y="57300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844582" y="4228885"/>
            <a:ext cx="5429122" cy="1455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892"/>
              </a:lnSpc>
            </a:pPr>
            <a:r>
              <a:rPr lang="ar-EG" sz="420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وفيما يلي أبرز مظاهر تعزيز هذه القيم: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27370" y="952500"/>
            <a:ext cx="8123195" cy="20624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496"/>
              </a:lnSpc>
            </a:pPr>
            <a:r>
              <a:rPr lang="ar-EG" sz="3925" b="1">
                <a:solidFill>
                  <a:srgbClr val="FB6F92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احترام الذات:</a:t>
            </a:r>
          </a:p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عندما أتصرف بذوق، أُظهر تقديري لنفسي واعتزازي بقيمي.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136105" y="3925249"/>
            <a:ext cx="8123195" cy="20624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496"/>
              </a:lnSpc>
            </a:pPr>
            <a:r>
              <a:rPr lang="ar-EG" sz="3925" b="1">
                <a:solidFill>
                  <a:srgbClr val="FB6F92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احترام الآخرين</a:t>
            </a:r>
            <a:r>
              <a:rPr lang="ar-EG" sz="3925">
                <a:solidFill>
                  <a:srgbClr val="FB6F92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:</a:t>
            </a:r>
          </a:p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يشمل ذلك التعامل بلطف، والابتعاد عن الألفاظ الجارحة، وتقدير اختلاف الآراء.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136105" y="6584169"/>
            <a:ext cx="8123195" cy="27577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496"/>
              </a:lnSpc>
            </a:pPr>
            <a:r>
              <a:rPr lang="ar-EG" sz="3925" b="1">
                <a:solidFill>
                  <a:srgbClr val="FB6F92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المسؤولية الاجتماعية:</a:t>
            </a:r>
          </a:p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الالتزام بالأنظمة والقوانين، والمحافظة على الممتلكات العامة، والمشاركة في جعل البيئة نظيفة وآمنة.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835365" y="1252477"/>
            <a:ext cx="1321527" cy="1098069"/>
          </a:xfrm>
          <a:custGeom>
            <a:avLst/>
            <a:gdLst/>
            <a:ahLst/>
            <a:cxnLst/>
            <a:rect l="l" t="t" r="r" b="b"/>
            <a:pathLst>
              <a:path w="1321527" h="1098069">
                <a:moveTo>
                  <a:pt x="0" y="0"/>
                </a:moveTo>
                <a:lnTo>
                  <a:pt x="1321527" y="0"/>
                </a:lnTo>
                <a:lnTo>
                  <a:pt x="1321527" y="1098069"/>
                </a:lnTo>
                <a:lnTo>
                  <a:pt x="0" y="109806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618507" flipH="1" flipV="1">
            <a:off x="470783" y="3366922"/>
            <a:ext cx="8176719" cy="3553156"/>
          </a:xfrm>
          <a:custGeom>
            <a:avLst/>
            <a:gdLst/>
            <a:ahLst/>
            <a:cxnLst/>
            <a:rect l="l" t="t" r="r" b="b"/>
            <a:pathLst>
              <a:path w="8176719" h="3553156">
                <a:moveTo>
                  <a:pt x="8176719" y="3553156"/>
                </a:moveTo>
                <a:lnTo>
                  <a:pt x="0" y="3553156"/>
                </a:lnTo>
                <a:lnTo>
                  <a:pt x="0" y="0"/>
                </a:lnTo>
                <a:lnTo>
                  <a:pt x="8176719" y="0"/>
                </a:lnTo>
                <a:lnTo>
                  <a:pt x="8176719" y="3553156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309705">
            <a:off x="7728166" y="1638085"/>
            <a:ext cx="900724" cy="571548"/>
          </a:xfrm>
          <a:custGeom>
            <a:avLst/>
            <a:gdLst/>
            <a:ahLst/>
            <a:cxnLst/>
            <a:rect l="l" t="t" r="r" b="b"/>
            <a:pathLst>
              <a:path w="900724" h="571548">
                <a:moveTo>
                  <a:pt x="0" y="0"/>
                </a:moveTo>
                <a:lnTo>
                  <a:pt x="900724" y="0"/>
                </a:lnTo>
                <a:lnTo>
                  <a:pt x="900724" y="571549"/>
                </a:lnTo>
                <a:lnTo>
                  <a:pt x="0" y="5715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8787517">
            <a:off x="220594" y="4822809"/>
            <a:ext cx="900724" cy="571548"/>
          </a:xfrm>
          <a:custGeom>
            <a:avLst/>
            <a:gdLst/>
            <a:ahLst/>
            <a:cxnLst/>
            <a:rect l="l" t="t" r="r" b="b"/>
            <a:pathLst>
              <a:path w="900724" h="571548">
                <a:moveTo>
                  <a:pt x="0" y="0"/>
                </a:moveTo>
                <a:lnTo>
                  <a:pt x="900724" y="0"/>
                </a:lnTo>
                <a:lnTo>
                  <a:pt x="900724" y="571549"/>
                </a:lnTo>
                <a:lnTo>
                  <a:pt x="0" y="5715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10800000" flipV="1">
            <a:off x="17259300" y="352502"/>
            <a:ext cx="582529" cy="899975"/>
          </a:xfrm>
          <a:custGeom>
            <a:avLst/>
            <a:gdLst/>
            <a:ahLst/>
            <a:cxnLst/>
            <a:rect l="l" t="t" r="r" b="b"/>
            <a:pathLst>
              <a:path w="582529" h="899975">
                <a:moveTo>
                  <a:pt x="0" y="899975"/>
                </a:moveTo>
                <a:lnTo>
                  <a:pt x="582529" y="899975"/>
                </a:lnTo>
                <a:lnTo>
                  <a:pt x="582529" y="0"/>
                </a:lnTo>
                <a:lnTo>
                  <a:pt x="0" y="0"/>
                </a:lnTo>
                <a:lnTo>
                  <a:pt x="0" y="899975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844582" y="4300354"/>
            <a:ext cx="4720030" cy="4720030"/>
          </a:xfrm>
          <a:custGeom>
            <a:avLst/>
            <a:gdLst/>
            <a:ahLst/>
            <a:cxnLst/>
            <a:rect l="l" t="t" r="r" b="b"/>
            <a:pathLst>
              <a:path w="4720030" h="4720030">
                <a:moveTo>
                  <a:pt x="0" y="0"/>
                </a:moveTo>
                <a:lnTo>
                  <a:pt x="4720030" y="0"/>
                </a:lnTo>
                <a:lnTo>
                  <a:pt x="4720030" y="4720030"/>
                </a:lnTo>
                <a:lnTo>
                  <a:pt x="0" y="472003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5729576" y="462122"/>
            <a:ext cx="582529" cy="899975"/>
          </a:xfrm>
          <a:custGeom>
            <a:avLst/>
            <a:gdLst/>
            <a:ahLst/>
            <a:cxnLst/>
            <a:rect l="l" t="t" r="r" b="b"/>
            <a:pathLst>
              <a:path w="582529" h="899975">
                <a:moveTo>
                  <a:pt x="0" y="0"/>
                </a:moveTo>
                <a:lnTo>
                  <a:pt x="582529" y="0"/>
                </a:lnTo>
                <a:lnTo>
                  <a:pt x="582529" y="899975"/>
                </a:lnTo>
                <a:lnTo>
                  <a:pt x="0" y="89997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7955855" y="9055449"/>
            <a:ext cx="1887138" cy="573004"/>
          </a:xfrm>
          <a:custGeom>
            <a:avLst/>
            <a:gdLst/>
            <a:ahLst/>
            <a:cxnLst/>
            <a:rect l="l" t="t" r="r" b="b"/>
            <a:pathLst>
              <a:path w="1887138" h="573004">
                <a:moveTo>
                  <a:pt x="0" y="0"/>
                </a:moveTo>
                <a:lnTo>
                  <a:pt x="1887138" y="0"/>
                </a:lnTo>
                <a:lnTo>
                  <a:pt x="1887138" y="573004"/>
                </a:lnTo>
                <a:lnTo>
                  <a:pt x="0" y="57300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844582" y="4228885"/>
            <a:ext cx="5429122" cy="14551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892"/>
              </a:lnSpc>
            </a:pPr>
            <a:r>
              <a:rPr lang="ar-EG" sz="420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وفيما يلي أبرز مظاهر تعزيز هذه القيم: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427370" y="952500"/>
            <a:ext cx="8123195" cy="27577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FB6F92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التعاون والتقدير:</a:t>
            </a:r>
          </a:p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مساعدة الآخرين، شكر من يقدم خدمة، والاعتذار عند الخطأ — كلها صور من الذوق الرفيع.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427370" y="5243378"/>
            <a:ext cx="8123195" cy="27577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FB6F92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تمثيل صورة مشرفة للمجتمع:</a:t>
            </a:r>
          </a:p>
          <a:p>
            <a:pPr algn="ctr" rtl="1">
              <a:lnSpc>
                <a:spcPts val="5496"/>
              </a:lnSpc>
            </a:pPr>
            <a:r>
              <a:rPr lang="ar-EG" sz="3925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  <a:rtl/>
              </a:rPr>
              <a:t> من خلال التزامنا بالذوق العام، نعكس القيم الجميلة في وطننا وديننا أمام الآخرين.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rim.A999951F-0B8E-4661-9119-5A700991B412.MOV">
            <a:hlinkClick r:id="" action="ppaction://media"/>
            <a:extLst>
              <a:ext uri="{FF2B5EF4-FFF2-40B4-BE49-F238E27FC236}">
                <a16:creationId xmlns:a16="http://schemas.microsoft.com/office/drawing/2014/main" id="{306D2F84-A8B1-4454-BF74-58430AF5122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183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85035" y="1400414"/>
            <a:ext cx="15376123" cy="7490989"/>
            <a:chOff x="0" y="0"/>
            <a:chExt cx="20501497" cy="9987985"/>
          </a:xfrm>
        </p:grpSpPr>
        <p:sp>
          <p:nvSpPr>
            <p:cNvPr id="3" name="Freeform 3"/>
            <p:cNvSpPr/>
            <p:nvPr/>
          </p:nvSpPr>
          <p:spPr>
            <a:xfrm rot="2309705">
              <a:off x="18155703" y="521954"/>
              <a:ext cx="2154445" cy="1367089"/>
            </a:xfrm>
            <a:custGeom>
              <a:avLst/>
              <a:gdLst/>
              <a:ahLst/>
              <a:cxnLst/>
              <a:rect l="l" t="t" r="r" b="b"/>
              <a:pathLst>
                <a:path w="2154445" h="1367089">
                  <a:moveTo>
                    <a:pt x="0" y="0"/>
                  </a:moveTo>
                  <a:lnTo>
                    <a:pt x="2154446" y="0"/>
                  </a:lnTo>
                  <a:lnTo>
                    <a:pt x="2154446" y="1367089"/>
                  </a:lnTo>
                  <a:lnTo>
                    <a:pt x="0" y="136708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8787517">
              <a:off x="198313" y="8139508"/>
              <a:ext cx="2154445" cy="1367089"/>
            </a:xfrm>
            <a:custGeom>
              <a:avLst/>
              <a:gdLst/>
              <a:ahLst/>
              <a:cxnLst/>
              <a:rect l="l" t="t" r="r" b="b"/>
              <a:pathLst>
                <a:path w="2154445" h="1367089">
                  <a:moveTo>
                    <a:pt x="0" y="0"/>
                  </a:moveTo>
                  <a:lnTo>
                    <a:pt x="2154446" y="0"/>
                  </a:lnTo>
                  <a:lnTo>
                    <a:pt x="2154446" y="1367088"/>
                  </a:lnTo>
                  <a:lnTo>
                    <a:pt x="0" y="13670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2781214" y="3271777"/>
            <a:ext cx="12725572" cy="4180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الذوق العام في ضوء القيم الإسلامية</a:t>
            </a:r>
          </a:p>
          <a:p>
            <a:pPr algn="ct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ديننا الإسلامي هو أول من دعا إلى الذوق والاحترام والتهذيب في التعامل، قال تعالى:</a:t>
            </a:r>
          </a:p>
          <a:p>
            <a:pPr algn="ct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"وَقُولُوا لِلنَّاسِ حُسْنًا" — (البقرة: </a:t>
            </a:r>
            <a:r>
              <a:rPr lang="en-US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83</a:t>
            </a: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)</a:t>
            </a:r>
          </a:p>
          <a:p>
            <a:pPr algn="ct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 وفي الحديث الشريف:</a:t>
            </a:r>
          </a:p>
          <a:p>
            <a:pPr algn="ct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 "ما كان الرِّفق في شيءٍ إلا زانه، وما نُزع من شيءٍ إلا شانه."</a:t>
            </a:r>
          </a:p>
          <a:p>
            <a:pPr algn="ctr" rtl="1">
              <a:lnSpc>
                <a:spcPts val="4759"/>
              </a:lnSpc>
            </a:pPr>
            <a:endParaRPr lang="ar-EG" sz="3399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  <p:grpSp>
        <p:nvGrpSpPr>
          <p:cNvPr id="6" name="Group 6"/>
          <p:cNvGrpSpPr/>
          <p:nvPr/>
        </p:nvGrpSpPr>
        <p:grpSpPr>
          <a:xfrm>
            <a:off x="1028700" y="1400414"/>
            <a:ext cx="15974265" cy="8229600"/>
            <a:chOff x="0" y="0"/>
            <a:chExt cx="4207214" cy="216746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207214" cy="2167467"/>
            </a:xfrm>
            <a:custGeom>
              <a:avLst/>
              <a:gdLst/>
              <a:ahLst/>
              <a:cxnLst/>
              <a:rect l="l" t="t" r="r" b="b"/>
              <a:pathLst>
                <a:path w="4207214" h="2167467">
                  <a:moveTo>
                    <a:pt x="0" y="0"/>
                  </a:moveTo>
                  <a:lnTo>
                    <a:pt x="4207214" y="0"/>
                  </a:lnTo>
                  <a:lnTo>
                    <a:pt x="4207214" y="2167467"/>
                  </a:lnTo>
                  <a:lnTo>
                    <a:pt x="0" y="2167467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4207214" cy="220556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11810537" y="-1284632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507067" y="2753968"/>
            <a:ext cx="14325686" cy="4707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358"/>
              </a:lnSpc>
            </a:pPr>
            <a:r>
              <a:rPr lang="ar-EG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الذوق العام في ضوء القيم الإسلامية</a:t>
            </a:r>
          </a:p>
          <a:p>
            <a:pPr algn="ctr" rtl="1">
              <a:lnSpc>
                <a:spcPts val="5358"/>
              </a:lnSpc>
            </a:pPr>
            <a:r>
              <a:rPr lang="ar-EG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ديننا الإسلامي هو أول من دعا إلى الذوق والاحترام والتهذيب في التعامل، قال تعالى:</a:t>
            </a:r>
          </a:p>
          <a:p>
            <a:pPr algn="ctr" rtl="1">
              <a:lnSpc>
                <a:spcPts val="5358"/>
              </a:lnSpc>
            </a:pPr>
            <a:r>
              <a:rPr lang="ar-EG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"وَقُولُوا لِلنَّاسِ حُسْنًا" — (البقرة: </a:t>
            </a:r>
            <a:r>
              <a:rPr lang="en-US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83</a:t>
            </a:r>
            <a:r>
              <a:rPr lang="ar-EG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)</a:t>
            </a:r>
          </a:p>
          <a:p>
            <a:pPr algn="ctr" rtl="1">
              <a:lnSpc>
                <a:spcPts val="5358"/>
              </a:lnSpc>
            </a:pPr>
            <a:r>
              <a:rPr lang="ar-EG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 وفي الحديث الشريف:</a:t>
            </a:r>
          </a:p>
          <a:p>
            <a:pPr algn="ctr" rtl="1">
              <a:lnSpc>
                <a:spcPts val="5358"/>
              </a:lnSpc>
            </a:pPr>
            <a:r>
              <a:rPr lang="ar-EG" sz="3827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 "ما كان الرِّفق في شيءٍ إلا زانه، وما نُزع من شيءٍ إلا شانه."</a:t>
            </a:r>
          </a:p>
          <a:p>
            <a:pPr algn="ctr" rtl="1">
              <a:lnSpc>
                <a:spcPts val="5358"/>
              </a:lnSpc>
            </a:pPr>
            <a:endParaRPr lang="ar-EG" sz="3827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36044" y="656845"/>
            <a:ext cx="18414690" cy="8971327"/>
            <a:chOff x="0" y="0"/>
            <a:chExt cx="24552919" cy="11961770"/>
          </a:xfrm>
        </p:grpSpPr>
        <p:sp>
          <p:nvSpPr>
            <p:cNvPr id="3" name="Freeform 3"/>
            <p:cNvSpPr/>
            <p:nvPr/>
          </p:nvSpPr>
          <p:spPr>
            <a:xfrm rot="2309705">
              <a:off x="21743559" y="625101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8787517">
              <a:off x="237503" y="9748004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11679475" y="-1326761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85035" y="3172250"/>
            <a:ext cx="12725572" cy="4780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فالإسلام يحث على: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احترام الآخرين ولين الكلام.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النظافة في الملبس والمكان.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الاعتدال في السلوك والمظهر.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التعامل بأدب ورفق في جميع المواقف.</a:t>
            </a:r>
          </a:p>
          <a:p>
            <a:pPr algn="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إذًا، الذوق العام سلوك إسلامي أصيل يعبّر عن الأخلاق التي دعا إليها ديننا الحنيف.</a:t>
            </a:r>
          </a:p>
          <a:p>
            <a:pPr algn="r" rtl="1">
              <a:lnSpc>
                <a:spcPts val="4759"/>
              </a:lnSpc>
            </a:pPr>
            <a:endParaRPr lang="ar-EG" sz="3399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420209" y="1995100"/>
            <a:ext cx="14959077" cy="7201891"/>
            <a:chOff x="0" y="0"/>
            <a:chExt cx="3939839" cy="189679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939839" cy="1896794"/>
            </a:xfrm>
            <a:custGeom>
              <a:avLst/>
              <a:gdLst/>
              <a:ahLst/>
              <a:cxnLst/>
              <a:rect l="l" t="t" r="r" b="b"/>
              <a:pathLst>
                <a:path w="3939839" h="1896794">
                  <a:moveTo>
                    <a:pt x="0" y="0"/>
                  </a:moveTo>
                  <a:lnTo>
                    <a:pt x="3939839" y="0"/>
                  </a:lnTo>
                  <a:lnTo>
                    <a:pt x="3939839" y="1896794"/>
                  </a:lnTo>
                  <a:lnTo>
                    <a:pt x="0" y="1896794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939839" cy="1934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536961" y="3172250"/>
            <a:ext cx="12725572" cy="47809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فالإسلام يحث على: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احترام الآخرين ولين الكلام.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النظافة في الملبس والمكان.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الاعتدال في السلوك والمظهر.</a:t>
            </a:r>
          </a:p>
          <a:p>
            <a:pPr marL="734059" lvl="1" indent="-367030" algn="r" rtl="1">
              <a:lnSpc>
                <a:spcPts val="4759"/>
              </a:lnSpc>
              <a:buFont typeface="Arial"/>
              <a:buChar char="•"/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التعامل بأدب ورفق في جميع المواقف.</a:t>
            </a:r>
          </a:p>
          <a:p>
            <a:pPr algn="r" rtl="1">
              <a:lnSpc>
                <a:spcPts val="4759"/>
              </a:lnSpc>
            </a:pPr>
            <a:r>
              <a:rPr lang="ar-EG" sz="3399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إذًا، الذوق العام سلوك إسلامي أصيل يعبّر عن الأخلاق التي دعا إليها ديننا الحنيف.</a:t>
            </a:r>
          </a:p>
          <a:p>
            <a:pPr algn="r" rtl="1">
              <a:lnSpc>
                <a:spcPts val="4759"/>
              </a:lnSpc>
            </a:pPr>
            <a:endParaRPr lang="ar-EG" sz="3399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rim.2828524F-6C7F-4896-9390-27BA1BCDD097.MOV">
            <a:hlinkClick r:id="" action="ppaction://media"/>
            <a:extLst>
              <a:ext uri="{FF2B5EF4-FFF2-40B4-BE49-F238E27FC236}">
                <a16:creationId xmlns:a16="http://schemas.microsoft.com/office/drawing/2014/main" id="{17022C78-4EFF-C47B-EC91-4BFC1813767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731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36044" y="656845"/>
            <a:ext cx="18414690" cy="8971327"/>
            <a:chOff x="0" y="0"/>
            <a:chExt cx="24552919" cy="11961770"/>
          </a:xfrm>
        </p:grpSpPr>
        <p:sp>
          <p:nvSpPr>
            <p:cNvPr id="3" name="Freeform 3"/>
            <p:cNvSpPr/>
            <p:nvPr/>
          </p:nvSpPr>
          <p:spPr>
            <a:xfrm rot="2309705">
              <a:off x="21743559" y="625101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8787517">
              <a:off x="237503" y="9748004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1657026" y="2559960"/>
            <a:ext cx="14468798" cy="5165099"/>
            <a:chOff x="0" y="0"/>
            <a:chExt cx="3810712" cy="136035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810712" cy="1360355"/>
            </a:xfrm>
            <a:custGeom>
              <a:avLst/>
              <a:gdLst/>
              <a:ahLst/>
              <a:cxnLst/>
              <a:rect l="l" t="t" r="r" b="b"/>
              <a:pathLst>
                <a:path w="3810712" h="1360355">
                  <a:moveTo>
                    <a:pt x="0" y="0"/>
                  </a:moveTo>
                  <a:lnTo>
                    <a:pt x="3810712" y="0"/>
                  </a:lnTo>
                  <a:lnTo>
                    <a:pt x="3810712" y="1360355"/>
                  </a:lnTo>
                  <a:lnTo>
                    <a:pt x="0" y="1360355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810712" cy="13984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734768" y="-1370995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230290" y="0"/>
            <a:ext cx="2853473" cy="3646611"/>
          </a:xfrm>
          <a:custGeom>
            <a:avLst/>
            <a:gdLst/>
            <a:ahLst/>
            <a:cxnLst/>
            <a:rect l="l" t="t" r="r" b="b"/>
            <a:pathLst>
              <a:path w="2853473" h="3646611">
                <a:moveTo>
                  <a:pt x="0" y="0"/>
                </a:moveTo>
                <a:lnTo>
                  <a:pt x="2853473" y="0"/>
                </a:lnTo>
                <a:lnTo>
                  <a:pt x="2853473" y="3646611"/>
                </a:lnTo>
                <a:lnTo>
                  <a:pt x="0" y="364661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2138457" y="3168410"/>
            <a:ext cx="13065688" cy="3854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6141"/>
              </a:lnSpc>
            </a:pPr>
            <a:r>
              <a:rPr lang="ar-EG" sz="438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الذوق العام والهوية الوطنية</a:t>
            </a:r>
          </a:p>
          <a:p>
            <a:pPr algn="r" rtl="1">
              <a:lnSpc>
                <a:spcPts val="6141"/>
              </a:lnSpc>
            </a:pPr>
            <a:r>
              <a:rPr lang="ar-EG" sz="438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التمسك بالذوق العام يُظهر انتماءنا وولاءنا لوطننا، فهو يعكس صورة المواطن الواعي والمسؤول الذي يلتزم بالأنظمة ويحترم قيم المجتمع.</a:t>
            </a:r>
          </a:p>
          <a:p>
            <a:pPr algn="r" rtl="1">
              <a:lnSpc>
                <a:spcPts val="6141"/>
              </a:lnSpc>
            </a:pPr>
            <a:endParaRPr lang="ar-EG" sz="4386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  <p:sp>
        <p:nvSpPr>
          <p:cNvPr id="11" name="Freeform 11"/>
          <p:cNvSpPr/>
          <p:nvPr/>
        </p:nvSpPr>
        <p:spPr>
          <a:xfrm>
            <a:off x="-241904" y="7882128"/>
            <a:ext cx="7315200" cy="2404872"/>
          </a:xfrm>
          <a:custGeom>
            <a:avLst/>
            <a:gdLst/>
            <a:ahLst/>
            <a:cxnLst/>
            <a:rect l="l" t="t" r="r" b="b"/>
            <a:pathLst>
              <a:path w="7315200" h="2404872">
                <a:moveTo>
                  <a:pt x="0" y="0"/>
                </a:moveTo>
                <a:lnTo>
                  <a:pt x="7315200" y="0"/>
                </a:lnTo>
                <a:lnTo>
                  <a:pt x="7315200" y="2404872"/>
                </a:lnTo>
                <a:lnTo>
                  <a:pt x="0" y="24048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36044" y="656845"/>
            <a:ext cx="18414690" cy="8971327"/>
            <a:chOff x="0" y="0"/>
            <a:chExt cx="24552919" cy="11961770"/>
          </a:xfrm>
        </p:grpSpPr>
        <p:sp>
          <p:nvSpPr>
            <p:cNvPr id="3" name="Freeform 3"/>
            <p:cNvSpPr/>
            <p:nvPr/>
          </p:nvSpPr>
          <p:spPr>
            <a:xfrm rot="2309705">
              <a:off x="21743559" y="625101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8787517">
              <a:off x="237503" y="9748004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1436901" y="1897502"/>
            <a:ext cx="14468798" cy="7896549"/>
            <a:chOff x="0" y="0"/>
            <a:chExt cx="3810712" cy="207975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810712" cy="2079750"/>
            </a:xfrm>
            <a:custGeom>
              <a:avLst/>
              <a:gdLst/>
              <a:ahLst/>
              <a:cxnLst/>
              <a:rect l="l" t="t" r="r" b="b"/>
              <a:pathLst>
                <a:path w="3810712" h="2079750">
                  <a:moveTo>
                    <a:pt x="0" y="0"/>
                  </a:moveTo>
                  <a:lnTo>
                    <a:pt x="3810712" y="0"/>
                  </a:lnTo>
                  <a:lnTo>
                    <a:pt x="3810712" y="2079750"/>
                  </a:lnTo>
                  <a:lnTo>
                    <a:pt x="0" y="2079750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810712" cy="2117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734768" y="-1370995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337510" y="2648555"/>
            <a:ext cx="13065688" cy="61775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 rtl="1">
              <a:lnSpc>
                <a:spcPts val="6141"/>
              </a:lnSpc>
            </a:pPr>
            <a:r>
              <a:rPr lang="ar-EG" sz="438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ومن صور ارتباط الذوق العام بالهوية الوطنية:</a:t>
            </a:r>
          </a:p>
          <a:p>
            <a:pPr marL="947088" lvl="1" indent="-473544" algn="r" rtl="1">
              <a:lnSpc>
                <a:spcPts val="6141"/>
              </a:lnSpc>
              <a:buFont typeface="Arial"/>
              <a:buChar char="•"/>
            </a:pPr>
            <a:r>
              <a:rPr lang="ar-EG" sz="438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الالتزام بلباس يعبر عن ثقافتنا السعودية وهويتنا الأصيلة.</a:t>
            </a:r>
          </a:p>
          <a:p>
            <a:pPr marL="947088" lvl="1" indent="-473544" algn="r" rtl="1">
              <a:lnSpc>
                <a:spcPts val="6141"/>
              </a:lnSpc>
              <a:buFont typeface="Arial"/>
              <a:buChar char="•"/>
            </a:pPr>
            <a:r>
              <a:rPr lang="ar-EG" sz="438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المحافظة على الممتلكات العامة بوصفها من ممتلكات الوطن.</a:t>
            </a:r>
          </a:p>
          <a:p>
            <a:pPr marL="947088" lvl="1" indent="-473544" algn="r" rtl="1">
              <a:lnSpc>
                <a:spcPts val="6141"/>
              </a:lnSpc>
              <a:buFont typeface="Arial"/>
              <a:buChar char="•"/>
            </a:pPr>
            <a:r>
              <a:rPr lang="ar-EG" sz="4386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التصرف بوعي واحترام في الأماكن العامة بما يعكس صورة مشرّفة لبلادنا أمام الزوار والمجتمع.</a:t>
            </a:r>
          </a:p>
          <a:p>
            <a:pPr algn="r" rtl="1">
              <a:lnSpc>
                <a:spcPts val="6141"/>
              </a:lnSpc>
            </a:pPr>
            <a:endParaRPr lang="ar-EG" sz="4386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  <p:sp>
        <p:nvSpPr>
          <p:cNvPr id="10" name="Freeform 10"/>
          <p:cNvSpPr/>
          <p:nvPr/>
        </p:nvSpPr>
        <p:spPr>
          <a:xfrm>
            <a:off x="-536044" y="8290560"/>
            <a:ext cx="7315200" cy="1996440"/>
          </a:xfrm>
          <a:custGeom>
            <a:avLst/>
            <a:gdLst/>
            <a:ahLst/>
            <a:cxnLst/>
            <a:rect l="l" t="t" r="r" b="b"/>
            <a:pathLst>
              <a:path w="7315200" h="1996440">
                <a:moveTo>
                  <a:pt x="0" y="0"/>
                </a:moveTo>
                <a:lnTo>
                  <a:pt x="7315200" y="0"/>
                </a:lnTo>
                <a:lnTo>
                  <a:pt x="7315200" y="1996440"/>
                </a:lnTo>
                <a:lnTo>
                  <a:pt x="0" y="19964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4832904" y="7318787"/>
            <a:ext cx="3045741" cy="2968213"/>
          </a:xfrm>
          <a:custGeom>
            <a:avLst/>
            <a:gdLst/>
            <a:ahLst/>
            <a:cxnLst/>
            <a:rect l="l" t="t" r="r" b="b"/>
            <a:pathLst>
              <a:path w="3045741" h="2968213">
                <a:moveTo>
                  <a:pt x="0" y="0"/>
                </a:moveTo>
                <a:lnTo>
                  <a:pt x="3045741" y="0"/>
                </a:lnTo>
                <a:lnTo>
                  <a:pt x="3045741" y="2968213"/>
                </a:lnTo>
                <a:lnTo>
                  <a:pt x="0" y="296821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36044" y="656845"/>
            <a:ext cx="18414690" cy="8971327"/>
            <a:chOff x="0" y="0"/>
            <a:chExt cx="24552919" cy="11961770"/>
          </a:xfrm>
        </p:grpSpPr>
        <p:sp>
          <p:nvSpPr>
            <p:cNvPr id="3" name="Freeform 3"/>
            <p:cNvSpPr/>
            <p:nvPr/>
          </p:nvSpPr>
          <p:spPr>
            <a:xfrm rot="2309705">
              <a:off x="21743559" y="625101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8787517">
              <a:off x="237503" y="9748004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1436901" y="1897502"/>
            <a:ext cx="14468798" cy="7896549"/>
            <a:chOff x="0" y="0"/>
            <a:chExt cx="3810712" cy="207975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810712" cy="2079750"/>
            </a:xfrm>
            <a:custGeom>
              <a:avLst/>
              <a:gdLst/>
              <a:ahLst/>
              <a:cxnLst/>
              <a:rect l="l" t="t" r="r" b="b"/>
              <a:pathLst>
                <a:path w="3810712" h="2079750">
                  <a:moveTo>
                    <a:pt x="0" y="0"/>
                  </a:moveTo>
                  <a:lnTo>
                    <a:pt x="3810712" y="0"/>
                  </a:lnTo>
                  <a:lnTo>
                    <a:pt x="3810712" y="2079750"/>
                  </a:lnTo>
                  <a:lnTo>
                    <a:pt x="0" y="2079750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810712" cy="2117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734768" y="-1370995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118194" y="2686655"/>
            <a:ext cx="13106213" cy="61711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15"/>
              </a:lnSpc>
              <a:spcBef>
                <a:spcPct val="0"/>
              </a:spcBef>
            </a:pPr>
            <a:r>
              <a:rPr lang="ar-EG" sz="3225" b="1">
                <a:solidFill>
                  <a:srgbClr val="000000"/>
                </a:solidFill>
                <a:latin typeface="Quicksand Semi-Bold"/>
                <a:ea typeface="Quicksand Semi-Bold"/>
                <a:cs typeface="Quicksand Semi-Bold"/>
                <a:sym typeface="Quicksand Semi-Bold"/>
                <a:rtl/>
              </a:rPr>
              <a:t>طالباتي العزيزات،</a:t>
            </a:r>
          </a:p>
          <a:p>
            <a:pPr algn="ctr" rtl="1">
              <a:lnSpc>
                <a:spcPts val="4515"/>
              </a:lnSpc>
              <a:spcBef>
                <a:spcPct val="0"/>
              </a:spcBef>
            </a:pPr>
            <a:r>
              <a:rPr lang="ar-EG" sz="3225" b="1">
                <a:solidFill>
                  <a:srgbClr val="000000"/>
                </a:solidFill>
                <a:latin typeface="Quicksand Semi-Bold"/>
                <a:ea typeface="Quicksand Semi-Bold"/>
                <a:cs typeface="Quicksand Semi-Bold"/>
                <a:sym typeface="Quicksand Semi-Bold"/>
                <a:rtl/>
              </a:rPr>
              <a:t> لقد تعلمنا اليوم أن الذوق العام ليس مجرد مظهر، بل أسلوب حياة يعكس قيمنا وأخلاقنا وديننا، ويُظهر احترامنا لأنفسنا وللآخرين، ويعكس هويتنا الوطنية الأصيلة.</a:t>
            </a:r>
          </a:p>
          <a:p>
            <a:pPr algn="ctr" rtl="1">
              <a:lnSpc>
                <a:spcPts val="4515"/>
              </a:lnSpc>
              <a:spcBef>
                <a:spcPct val="0"/>
              </a:spcBef>
            </a:pPr>
            <a:r>
              <a:rPr lang="ar-EG" sz="3225" b="1">
                <a:solidFill>
                  <a:srgbClr val="000000"/>
                </a:solidFill>
                <a:latin typeface="Quicksand Semi-Bold"/>
                <a:ea typeface="Quicksand Semi-Bold"/>
                <a:cs typeface="Quicksand Semi-Bold"/>
                <a:sym typeface="Quicksand Semi-Bold"/>
                <a:rtl/>
              </a:rPr>
              <a:t>تذكّرن دائمًا أن:</a:t>
            </a:r>
          </a:p>
          <a:p>
            <a:pPr algn="ctr" rtl="1">
              <a:lnSpc>
                <a:spcPts val="4515"/>
              </a:lnSpc>
              <a:spcBef>
                <a:spcPct val="0"/>
              </a:spcBef>
            </a:pPr>
            <a:r>
              <a:rPr lang="ar-EG" sz="3225" b="1">
                <a:solidFill>
                  <a:srgbClr val="000000"/>
                </a:solidFill>
                <a:latin typeface="Quicksand Semi-Bold"/>
                <a:ea typeface="Quicksand Semi-Bold"/>
                <a:cs typeface="Quicksand Semi-Bold"/>
                <a:sym typeface="Quicksand Semi-Bold"/>
                <a:rtl/>
              </a:rPr>
              <a:t>أفعالنا الصغيرة في حياتنا اليومية تصنع انطباعًا كبيرًا عن شخصيتنا ومجتمعنا.</a:t>
            </a:r>
          </a:p>
          <a:p>
            <a:pPr algn="ctr" rtl="1">
              <a:lnSpc>
                <a:spcPts val="4515"/>
              </a:lnSpc>
              <a:spcBef>
                <a:spcPct val="0"/>
              </a:spcBef>
            </a:pPr>
            <a:r>
              <a:rPr lang="ar-EG" sz="3225" b="1">
                <a:solidFill>
                  <a:srgbClr val="000000"/>
                </a:solidFill>
                <a:latin typeface="Quicksand Semi-Bold"/>
                <a:ea typeface="Quicksand Semi-Bold"/>
                <a:cs typeface="Quicksand Semi-Bold"/>
                <a:sym typeface="Quicksand Semi-Bold"/>
                <a:rtl/>
              </a:rPr>
              <a:t>الاحترام، النظافة، التهذيب، والرفق ليست مجرد قواعد، بل قيم تعكس تميزنا كفتيات ومواطنات.</a:t>
            </a:r>
          </a:p>
          <a:p>
            <a:pPr algn="ctr" rtl="1">
              <a:lnSpc>
                <a:spcPts val="4515"/>
              </a:lnSpc>
              <a:spcBef>
                <a:spcPct val="0"/>
              </a:spcBef>
            </a:pPr>
            <a:r>
              <a:rPr lang="ar-EG" sz="3225" b="1">
                <a:solidFill>
                  <a:srgbClr val="000000"/>
                </a:solidFill>
                <a:latin typeface="Quicksand Semi-Bold"/>
                <a:ea typeface="Quicksand Semi-Bold"/>
                <a:cs typeface="Quicksand Semi-Bold"/>
                <a:sym typeface="Quicksand Semi-Bold"/>
                <a:rtl/>
              </a:rPr>
              <a:t>كل واحدة منكن قادرة على أن تكون قدوة في الذوق العام، سواء في المدرسة أو المنزل أو الأماكن العامة أو العالم الرقمي.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36044" y="656845"/>
            <a:ext cx="18414690" cy="8971327"/>
            <a:chOff x="0" y="0"/>
            <a:chExt cx="24552919" cy="11961770"/>
          </a:xfrm>
        </p:grpSpPr>
        <p:sp>
          <p:nvSpPr>
            <p:cNvPr id="3" name="Freeform 3"/>
            <p:cNvSpPr/>
            <p:nvPr/>
          </p:nvSpPr>
          <p:spPr>
            <a:xfrm rot="2309705">
              <a:off x="21743559" y="625101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-8787517">
              <a:off x="237503" y="9748004"/>
              <a:ext cx="2580198" cy="1637247"/>
            </a:xfrm>
            <a:custGeom>
              <a:avLst/>
              <a:gdLst/>
              <a:ahLst/>
              <a:cxnLst/>
              <a:rect l="l" t="t" r="r" b="b"/>
              <a:pathLst>
                <a:path w="2580198" h="1637247">
                  <a:moveTo>
                    <a:pt x="0" y="0"/>
                  </a:moveTo>
                  <a:lnTo>
                    <a:pt x="2580198" y="0"/>
                  </a:lnTo>
                  <a:lnTo>
                    <a:pt x="2580198" y="1637247"/>
                  </a:lnTo>
                  <a:lnTo>
                    <a:pt x="0" y="163724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1436901" y="1897502"/>
            <a:ext cx="14468798" cy="7896549"/>
            <a:chOff x="0" y="0"/>
            <a:chExt cx="3810712" cy="207975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810712" cy="2079750"/>
            </a:xfrm>
            <a:custGeom>
              <a:avLst/>
              <a:gdLst/>
              <a:ahLst/>
              <a:cxnLst/>
              <a:rect l="l" t="t" r="r" b="b"/>
              <a:pathLst>
                <a:path w="3810712" h="2079750">
                  <a:moveTo>
                    <a:pt x="0" y="0"/>
                  </a:moveTo>
                  <a:lnTo>
                    <a:pt x="3810712" y="0"/>
                  </a:lnTo>
                  <a:lnTo>
                    <a:pt x="3810712" y="2079750"/>
                  </a:lnTo>
                  <a:lnTo>
                    <a:pt x="0" y="2079750"/>
                  </a:lnTo>
                  <a:close/>
                </a:path>
              </a:pathLst>
            </a:custGeom>
            <a:solidFill>
              <a:srgbClr val="FFFBEA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3810712" cy="2117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52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734768" y="-1370995"/>
            <a:ext cx="8044434" cy="8229600"/>
          </a:xfrm>
          <a:custGeom>
            <a:avLst/>
            <a:gdLst/>
            <a:ahLst/>
            <a:cxnLst/>
            <a:rect l="l" t="t" r="r" b="b"/>
            <a:pathLst>
              <a:path w="8044434" h="8229600">
                <a:moveTo>
                  <a:pt x="0" y="0"/>
                </a:moveTo>
                <a:lnTo>
                  <a:pt x="8044434" y="0"/>
                </a:lnTo>
                <a:lnTo>
                  <a:pt x="8044434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2669460" y="3638472"/>
            <a:ext cx="12949079" cy="3730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5951"/>
              </a:lnSpc>
            </a:pPr>
            <a:r>
              <a:rPr lang="ar-EG" sz="4251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كوني سفيرة للذوق العام، وانشري الأخلاق الجميلة أينما كنتِ، فذلك يعكس جمال روحك وعظمة قيمك.</a:t>
            </a:r>
          </a:p>
          <a:p>
            <a:pPr algn="ctr" rtl="1">
              <a:lnSpc>
                <a:spcPts val="5951"/>
              </a:lnSpc>
            </a:pPr>
            <a:r>
              <a:rPr lang="ar-EG" sz="4251" b="1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  <a:rtl/>
              </a:rPr>
              <a:t>شكراً لكن على حضوركن وتفاعلكن الرائع، ودمتن نموذجًا للذوق الراقي والأخلاق الرفيعة.</a:t>
            </a:r>
          </a:p>
          <a:p>
            <a:pPr algn="ctr" rtl="1">
              <a:lnSpc>
                <a:spcPts val="5951"/>
              </a:lnSpc>
            </a:pPr>
            <a:endParaRPr lang="ar-EG" sz="4251" b="1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  <a:rtl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873</Words>
  <Application>Microsoft Office PowerPoint</Application>
  <PresentationFormat>مخصص</PresentationFormat>
  <Paragraphs>99</Paragraphs>
  <Slides>23</Slides>
  <Notes>0</Notes>
  <HiddenSlides>0</HiddenSlides>
  <MMClips>2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23</vt:i4>
      </vt:variant>
    </vt:vector>
  </HeadingPairs>
  <TitlesOfParts>
    <vt:vector size="29" baseType="lpstr">
      <vt:lpstr>Calibri</vt:lpstr>
      <vt:lpstr>Arial</vt:lpstr>
      <vt:lpstr>Open Sans</vt:lpstr>
      <vt:lpstr>Open Sans Bold</vt:lpstr>
      <vt:lpstr>Quicksand Semi-Bold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ورشة عمل</dc:title>
  <cp:lastModifiedBy>Amal .</cp:lastModifiedBy>
  <cp:revision>10</cp:revision>
  <dcterms:created xsi:type="dcterms:W3CDTF">2006-08-16T00:00:00Z</dcterms:created>
  <dcterms:modified xsi:type="dcterms:W3CDTF">2026-01-28T13:56:57Z</dcterms:modified>
  <dc:identifier>DAG2tN2r9Dw</dc:identifier>
</cp:coreProperties>
</file>