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60" r:id="rId5"/>
    <p:sldId id="28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59" r:id="rId24"/>
    <p:sldId id="278" r:id="rId25"/>
    <p:sldId id="279" r:id="rId26"/>
  </p:sldIdLst>
  <p:sldSz cx="18288000" cy="10287000"/>
  <p:notesSz cx="6858000" cy="9144000"/>
  <p:embeddedFontLst>
    <p:embeddedFont>
      <p:font typeface="Helvetica World Bold" panose="020B0604020202020204" charset="-128"/>
      <p:regular r:id="rId28"/>
    </p:embeddedFont>
    <p:embeddedFont>
      <p:font typeface="HS Headline" panose="020B0604020202020204" charset="-78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78" y="32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D6548C1-CF80-4FDA-AE48-71FE3224EF74}" type="datetimeFigureOut">
              <a:rPr lang="ar-SA" smtClean="0"/>
              <a:t>26/07/47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9F4BF84-BA66-4A54-817D-06B8D57233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68281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F4BF84-BA66-4A54-817D-06B8D5723321}" type="slidenum">
              <a:rPr lang="ar-SA" smtClean="0"/>
              <a:t>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27790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219077">
            <a:off x="-3621962" y="6818710"/>
            <a:ext cx="7454124" cy="4966310"/>
          </a:xfrm>
          <a:custGeom>
            <a:avLst/>
            <a:gdLst/>
            <a:ahLst/>
            <a:cxnLst/>
            <a:rect l="l" t="t" r="r" b="b"/>
            <a:pathLst>
              <a:path w="7454124" h="4966310">
                <a:moveTo>
                  <a:pt x="0" y="0"/>
                </a:moveTo>
                <a:lnTo>
                  <a:pt x="7454125" y="0"/>
                </a:lnTo>
                <a:lnTo>
                  <a:pt x="7454125" y="4966310"/>
                </a:lnTo>
                <a:lnTo>
                  <a:pt x="0" y="49663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8201311" y="-1218585"/>
            <a:ext cx="4930944" cy="3285242"/>
          </a:xfrm>
          <a:custGeom>
            <a:avLst/>
            <a:gdLst/>
            <a:ahLst/>
            <a:cxnLst/>
            <a:rect l="l" t="t" r="r" b="b"/>
            <a:pathLst>
              <a:path w="4930944" h="3285242">
                <a:moveTo>
                  <a:pt x="0" y="0"/>
                </a:moveTo>
                <a:lnTo>
                  <a:pt x="4930945" y="0"/>
                </a:lnTo>
                <a:lnTo>
                  <a:pt x="4930945" y="3285241"/>
                </a:lnTo>
                <a:lnTo>
                  <a:pt x="0" y="32852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961059" y="-1218585"/>
            <a:ext cx="4494570" cy="4494570"/>
          </a:xfrm>
          <a:custGeom>
            <a:avLst/>
            <a:gdLst/>
            <a:ahLst/>
            <a:cxnLst/>
            <a:rect l="l" t="t" r="r" b="b"/>
            <a:pathLst>
              <a:path w="4494570" h="4494570">
                <a:moveTo>
                  <a:pt x="0" y="0"/>
                </a:moveTo>
                <a:lnTo>
                  <a:pt x="4494570" y="0"/>
                </a:lnTo>
                <a:lnTo>
                  <a:pt x="4494570" y="4494570"/>
                </a:lnTo>
                <a:lnTo>
                  <a:pt x="0" y="44945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-961059" y="2185985"/>
            <a:ext cx="14753502" cy="45820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8355"/>
              </a:lnSpc>
            </a:pPr>
            <a:r>
              <a:rPr lang="ar-SA" sz="11766" dirty="0">
                <a:solidFill>
                  <a:srgbClr val="E6748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محطة </a:t>
            </a:r>
          </a:p>
          <a:p>
            <a:pPr marL="0" lvl="0" indent="0" algn="ctr" rtl="1">
              <a:lnSpc>
                <a:spcPts val="18355"/>
              </a:lnSpc>
            </a:pPr>
            <a:r>
              <a:rPr lang="ar-EG" sz="11766" dirty="0">
                <a:solidFill>
                  <a:srgbClr val="E6748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ماذا بعد الثانوية</a:t>
            </a:r>
          </a:p>
        </p:txBody>
      </p:sp>
      <p:sp>
        <p:nvSpPr>
          <p:cNvPr id="6" name="Freeform 6"/>
          <p:cNvSpPr/>
          <p:nvPr/>
        </p:nvSpPr>
        <p:spPr>
          <a:xfrm>
            <a:off x="12085328" y="1839699"/>
            <a:ext cx="5173972" cy="8447301"/>
          </a:xfrm>
          <a:custGeom>
            <a:avLst/>
            <a:gdLst/>
            <a:ahLst/>
            <a:cxnLst/>
            <a:rect l="l" t="t" r="r" b="b"/>
            <a:pathLst>
              <a:path w="5173972" h="8447301">
                <a:moveTo>
                  <a:pt x="0" y="0"/>
                </a:moveTo>
                <a:lnTo>
                  <a:pt x="5173972" y="0"/>
                </a:lnTo>
                <a:lnTo>
                  <a:pt x="5173972" y="8447301"/>
                </a:lnTo>
                <a:lnTo>
                  <a:pt x="0" y="84473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315254" y="7128618"/>
            <a:ext cx="8351529" cy="923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8073"/>
              </a:lnSpc>
            </a:pPr>
            <a:r>
              <a:rPr lang="ar-SA" sz="5175" b="1" dirty="0">
                <a:solidFill>
                  <a:srgbClr val="2F2325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لطالبات ثانوية سارة ال الشيخ </a:t>
            </a:r>
            <a:endParaRPr lang="ar-EG" sz="5175" b="1" dirty="0">
              <a:solidFill>
                <a:srgbClr val="2F2325"/>
              </a:solidFill>
              <a:latin typeface="Helvetica World Bold"/>
              <a:ea typeface="Helvetica World Bold"/>
              <a:cs typeface="Helvetica World Bold"/>
              <a:sym typeface="Helvetica World Bold"/>
              <a:rtl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4141660" y="193449"/>
            <a:ext cx="5054569" cy="1152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2797"/>
              </a:lnSpc>
            </a:pPr>
            <a:r>
              <a:rPr lang="ar-EG" sz="2331" b="1">
                <a:solidFill>
                  <a:srgbClr val="2F2325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المملكة العربية السعودية</a:t>
            </a:r>
          </a:p>
          <a:p>
            <a:pPr algn="ctr" rtl="1">
              <a:lnSpc>
                <a:spcPts val="2797"/>
              </a:lnSpc>
            </a:pPr>
            <a:r>
              <a:rPr lang="ar-EG" sz="2331" b="1">
                <a:solidFill>
                  <a:srgbClr val="2F2325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وزارة التعليم</a:t>
            </a:r>
          </a:p>
          <a:p>
            <a:pPr marL="0" lvl="0" indent="0" algn="ctr" rtl="1">
              <a:lnSpc>
                <a:spcPts val="2797"/>
              </a:lnSpc>
            </a:pPr>
            <a:r>
              <a:rPr lang="ar-EG" sz="2331" b="1">
                <a:solidFill>
                  <a:srgbClr val="2F2325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المدرسة ثانوية سارة ال الشيخ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V="1">
            <a:off x="11031256" y="7573488"/>
            <a:ext cx="7256744" cy="4834806"/>
          </a:xfrm>
          <a:custGeom>
            <a:avLst/>
            <a:gdLst/>
            <a:ahLst/>
            <a:cxnLst/>
            <a:rect l="l" t="t" r="r" b="b"/>
            <a:pathLst>
              <a:path w="7256744" h="4834806">
                <a:moveTo>
                  <a:pt x="0" y="4834806"/>
                </a:moveTo>
                <a:lnTo>
                  <a:pt x="7256744" y="4834806"/>
                </a:lnTo>
                <a:lnTo>
                  <a:pt x="7256744" y="0"/>
                </a:lnTo>
                <a:lnTo>
                  <a:pt x="0" y="0"/>
                </a:lnTo>
                <a:lnTo>
                  <a:pt x="0" y="483480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08969" y="7281433"/>
            <a:ext cx="2513405" cy="3005567"/>
          </a:xfrm>
          <a:custGeom>
            <a:avLst/>
            <a:gdLst/>
            <a:ahLst/>
            <a:cxnLst/>
            <a:rect l="l" t="t" r="r" b="b"/>
            <a:pathLst>
              <a:path w="2513405" h="3005567">
                <a:moveTo>
                  <a:pt x="0" y="0"/>
                </a:moveTo>
                <a:lnTo>
                  <a:pt x="2513405" y="0"/>
                </a:lnTo>
                <a:lnTo>
                  <a:pt x="2513405" y="3005567"/>
                </a:lnTo>
                <a:lnTo>
                  <a:pt x="0" y="30055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08969" y="1207768"/>
            <a:ext cx="17470062" cy="57713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1420"/>
              </a:lnSpc>
            </a:pPr>
            <a:r>
              <a:rPr lang="ar-EG" sz="588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مرحباً بكن في رحلة اكتشاف مستقبلك! </a:t>
            </a:r>
          </a:p>
          <a:p>
            <a:pPr algn="ctr" rtl="1">
              <a:lnSpc>
                <a:spcPts val="11420"/>
              </a:lnSpc>
            </a:pPr>
            <a:r>
              <a:rPr lang="ar-EG" sz="588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اليوم سنتعرف معاً على التخصصات المختلفة بعد الثانوية</a:t>
            </a:r>
          </a:p>
          <a:p>
            <a:pPr algn="ctr" rtl="1">
              <a:lnSpc>
                <a:spcPts val="11420"/>
              </a:lnSpc>
            </a:pPr>
            <a:r>
              <a:rPr lang="ar-EG" sz="588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ونساعدك على اختيار الطريق الذي يناسب ميولك وشغفك</a:t>
            </a:r>
          </a:p>
          <a:p>
            <a:pPr marL="0" lvl="0" indent="0" algn="ctr" rtl="1">
              <a:lnSpc>
                <a:spcPts val="11420"/>
              </a:lnSpc>
            </a:pPr>
            <a:r>
              <a:rPr lang="ar-EG" sz="5886">
                <a:solidFill>
                  <a:srgbClr val="000000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تذكري: </a:t>
            </a:r>
            <a:r>
              <a:rPr lang="ar-EG" sz="5886">
                <a:solidFill>
                  <a:srgbClr val="E6748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مستقبلك يبدأ بخطوة وخطوتك اليوم تصنع غدك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792526" y="5237976"/>
            <a:ext cx="7294260" cy="4862840"/>
          </a:xfrm>
          <a:custGeom>
            <a:avLst/>
            <a:gdLst/>
            <a:ahLst/>
            <a:cxnLst/>
            <a:rect l="l" t="t" r="r" b="b"/>
            <a:pathLst>
              <a:path w="7294260" h="4862840">
                <a:moveTo>
                  <a:pt x="7294260" y="0"/>
                </a:moveTo>
                <a:lnTo>
                  <a:pt x="0" y="0"/>
                </a:lnTo>
                <a:lnTo>
                  <a:pt x="0" y="4862840"/>
                </a:lnTo>
                <a:lnTo>
                  <a:pt x="7294260" y="4862840"/>
                </a:lnTo>
                <a:lnTo>
                  <a:pt x="729426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5508242" y="704850"/>
            <a:ext cx="11914655" cy="1436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1200"/>
              </a:lnSpc>
              <a:spcBef>
                <a:spcPct val="0"/>
              </a:spcBef>
            </a:pPr>
            <a:r>
              <a:rPr lang="ar-EG" sz="8000" dirty="0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لماذا هذه </a:t>
            </a:r>
            <a:r>
              <a:rPr lang="ar-SA" sz="8000" dirty="0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المحطة ملهمة</a:t>
            </a:r>
            <a:r>
              <a:rPr lang="ar-EG" sz="8000" dirty="0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 ؟</a:t>
            </a:r>
          </a:p>
        </p:txBody>
      </p:sp>
      <p:sp>
        <p:nvSpPr>
          <p:cNvPr id="4" name="Freeform 4"/>
          <p:cNvSpPr/>
          <p:nvPr/>
        </p:nvSpPr>
        <p:spPr>
          <a:xfrm rot="-10800000">
            <a:off x="-597337" y="-1982802"/>
            <a:ext cx="7256744" cy="4834806"/>
          </a:xfrm>
          <a:custGeom>
            <a:avLst/>
            <a:gdLst/>
            <a:ahLst/>
            <a:cxnLst/>
            <a:rect l="l" t="t" r="r" b="b"/>
            <a:pathLst>
              <a:path w="7256744" h="4834806">
                <a:moveTo>
                  <a:pt x="0" y="0"/>
                </a:moveTo>
                <a:lnTo>
                  <a:pt x="7256745" y="0"/>
                </a:lnTo>
                <a:lnTo>
                  <a:pt x="7256745" y="4834806"/>
                </a:lnTo>
                <a:lnTo>
                  <a:pt x="0" y="48348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982160" y="2481489"/>
            <a:ext cx="11942533" cy="57803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54871" lvl="1" indent="-577435" algn="r" rtl="1">
              <a:lnSpc>
                <a:spcPts val="11554"/>
              </a:lnSpc>
              <a:buFont typeface="Arial"/>
              <a:buChar char="•"/>
            </a:pPr>
            <a:r>
              <a:rPr lang="ar-EG" sz="5349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الحيرة طبيعية بعد التخرج</a:t>
            </a:r>
          </a:p>
          <a:p>
            <a:pPr marL="1154871" lvl="1" indent="-577435" algn="r" rtl="1">
              <a:lnSpc>
                <a:spcPts val="11554"/>
              </a:lnSpc>
              <a:buFont typeface="Arial"/>
              <a:buChar char="•"/>
            </a:pPr>
            <a:r>
              <a:rPr lang="ar-EG" sz="5349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كثرة التخصصات قد تسبب تشتت</a:t>
            </a:r>
          </a:p>
          <a:p>
            <a:pPr marL="1154871" lvl="1" indent="-577435" algn="r" rtl="1">
              <a:lnSpc>
                <a:spcPts val="11554"/>
              </a:lnSpc>
              <a:buFont typeface="Arial"/>
              <a:buChar char="•"/>
            </a:pPr>
            <a:r>
              <a:rPr lang="ar-EG" sz="5349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القرار الصحيح يقلل الندم مستقبلاً</a:t>
            </a:r>
          </a:p>
          <a:p>
            <a:pPr marL="1154871" lvl="1" indent="-577435" algn="r" rtl="1">
              <a:lnSpc>
                <a:spcPts val="11554"/>
              </a:lnSpc>
              <a:buFont typeface="Arial"/>
              <a:buChar char="•"/>
            </a:pPr>
            <a:r>
              <a:rPr lang="ar-EG" sz="5349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المعرفة المبكرة تعطيك ثقة ووضوح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صورة 7">
            <a:extLst>
              <a:ext uri="{FF2B5EF4-FFF2-40B4-BE49-F238E27FC236}">
                <a16:creationId xmlns:a16="http://schemas.microsoft.com/office/drawing/2014/main" id="{7ED1CA9B-6FF5-EB79-66AA-FD02419048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27" t="21142" r="45477" b="10200"/>
          <a:stretch>
            <a:fillRect/>
          </a:stretch>
        </p:blipFill>
        <p:spPr>
          <a:xfrm>
            <a:off x="8229600" y="342900"/>
            <a:ext cx="9982200" cy="9982200"/>
          </a:xfrm>
          <a:prstGeom prst="rect">
            <a:avLst/>
          </a:prstGeom>
        </p:spPr>
      </p:pic>
      <p:sp>
        <p:nvSpPr>
          <p:cNvPr id="9" name="مستطيل 8">
            <a:extLst>
              <a:ext uri="{FF2B5EF4-FFF2-40B4-BE49-F238E27FC236}">
                <a16:creationId xmlns:a16="http://schemas.microsoft.com/office/drawing/2014/main" id="{5C70997D-569B-91E6-47BC-F68570FBC10B}"/>
              </a:ext>
            </a:extLst>
          </p:cNvPr>
          <p:cNvSpPr/>
          <p:nvPr/>
        </p:nvSpPr>
        <p:spPr>
          <a:xfrm>
            <a:off x="457200" y="266700"/>
            <a:ext cx="30043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ورقة عمل 1</a:t>
            </a:r>
          </a:p>
        </p:txBody>
      </p:sp>
      <p:sp>
        <p:nvSpPr>
          <p:cNvPr id="5" name="Freeform 5"/>
          <p:cNvSpPr/>
          <p:nvPr/>
        </p:nvSpPr>
        <p:spPr>
          <a:xfrm>
            <a:off x="1219200" y="2613088"/>
            <a:ext cx="1905000" cy="2751197"/>
          </a:xfrm>
          <a:custGeom>
            <a:avLst/>
            <a:gdLst/>
            <a:ahLst/>
            <a:cxnLst/>
            <a:rect l="l" t="t" r="r" b="b"/>
            <a:pathLst>
              <a:path w="3861438" h="3817997">
                <a:moveTo>
                  <a:pt x="0" y="0"/>
                </a:moveTo>
                <a:lnTo>
                  <a:pt x="3861438" y="0"/>
                </a:lnTo>
                <a:lnTo>
                  <a:pt x="3861438" y="3817996"/>
                </a:lnTo>
                <a:lnTo>
                  <a:pt x="0" y="381799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ar-S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E934C5-01FF-728A-EDF5-80CEC7471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3E456B73-73C2-B086-9301-12E959F0FF83}"/>
              </a:ext>
            </a:extLst>
          </p:cNvPr>
          <p:cNvSpPr txBox="1"/>
          <p:nvPr/>
        </p:nvSpPr>
        <p:spPr>
          <a:xfrm>
            <a:off x="3218303" y="2545300"/>
            <a:ext cx="11851395" cy="1496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0966"/>
              </a:lnSpc>
              <a:spcBef>
                <a:spcPct val="0"/>
              </a:spcBef>
            </a:pPr>
            <a:r>
              <a:rPr lang="ar-EG" sz="78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نشاط</a:t>
            </a:r>
            <a:r>
              <a:rPr lang="en-US" sz="78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</a:rPr>
              <a:t>١</a:t>
            </a:r>
            <a:r>
              <a:rPr lang="ar-EG" sz="78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 : نقاش سريع </a:t>
            </a:r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71AA91AD-45BB-9AA4-A797-8054EF0C5714}"/>
              </a:ext>
            </a:extLst>
          </p:cNvPr>
          <p:cNvSpPr/>
          <p:nvPr/>
        </p:nvSpPr>
        <p:spPr>
          <a:xfrm rot="-10800000" flipV="1">
            <a:off x="0" y="7552463"/>
            <a:ext cx="7256744" cy="4834806"/>
          </a:xfrm>
          <a:custGeom>
            <a:avLst/>
            <a:gdLst/>
            <a:ahLst/>
            <a:cxnLst/>
            <a:rect l="l" t="t" r="r" b="b"/>
            <a:pathLst>
              <a:path w="7256744" h="4834806">
                <a:moveTo>
                  <a:pt x="0" y="4834806"/>
                </a:moveTo>
                <a:lnTo>
                  <a:pt x="7256744" y="4834806"/>
                </a:lnTo>
                <a:lnTo>
                  <a:pt x="7256744" y="0"/>
                </a:lnTo>
                <a:lnTo>
                  <a:pt x="0" y="0"/>
                </a:lnTo>
                <a:lnTo>
                  <a:pt x="0" y="483480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81F9A0EF-9815-51C3-16C2-5EAFD5597E6B}"/>
              </a:ext>
            </a:extLst>
          </p:cNvPr>
          <p:cNvSpPr/>
          <p:nvPr/>
        </p:nvSpPr>
        <p:spPr>
          <a:xfrm rot="-10800000">
            <a:off x="11785846" y="-1388703"/>
            <a:ext cx="7256744" cy="4834806"/>
          </a:xfrm>
          <a:custGeom>
            <a:avLst/>
            <a:gdLst/>
            <a:ahLst/>
            <a:cxnLst/>
            <a:rect l="l" t="t" r="r" b="b"/>
            <a:pathLst>
              <a:path w="7256744" h="4834806">
                <a:moveTo>
                  <a:pt x="0" y="0"/>
                </a:moveTo>
                <a:lnTo>
                  <a:pt x="7256745" y="0"/>
                </a:lnTo>
                <a:lnTo>
                  <a:pt x="7256745" y="4834806"/>
                </a:lnTo>
                <a:lnTo>
                  <a:pt x="0" y="48348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F1A90D34-562E-AE3F-6CA6-297A2D6410E2}"/>
              </a:ext>
            </a:extLst>
          </p:cNvPr>
          <p:cNvSpPr/>
          <p:nvPr/>
        </p:nvSpPr>
        <p:spPr>
          <a:xfrm>
            <a:off x="768666" y="659216"/>
            <a:ext cx="3861438" cy="3817997"/>
          </a:xfrm>
          <a:custGeom>
            <a:avLst/>
            <a:gdLst/>
            <a:ahLst/>
            <a:cxnLst/>
            <a:rect l="l" t="t" r="r" b="b"/>
            <a:pathLst>
              <a:path w="3861438" h="3817997">
                <a:moveTo>
                  <a:pt x="0" y="0"/>
                </a:moveTo>
                <a:lnTo>
                  <a:pt x="3861438" y="0"/>
                </a:lnTo>
                <a:lnTo>
                  <a:pt x="3861438" y="3817996"/>
                </a:lnTo>
                <a:lnTo>
                  <a:pt x="0" y="38179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61E83E20-ECAC-875A-BCF7-4DD809B6E6D3}"/>
              </a:ext>
            </a:extLst>
          </p:cNvPr>
          <p:cNvSpPr txBox="1"/>
          <p:nvPr/>
        </p:nvSpPr>
        <p:spPr>
          <a:xfrm>
            <a:off x="1639533" y="4375423"/>
            <a:ext cx="15008934" cy="1822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4731"/>
              </a:lnSpc>
            </a:pPr>
            <a:r>
              <a:rPr lang="ar-EG" sz="7712" b="1">
                <a:solidFill>
                  <a:srgbClr val="74567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ما أكثر سؤال يقلقك بعد الثانوية ؟ </a:t>
            </a:r>
          </a:p>
        </p:txBody>
      </p:sp>
    </p:spTree>
    <p:extLst>
      <p:ext uri="{BB962C8B-B14F-4D97-AF65-F5344CB8AC3E}">
        <p14:creationId xmlns:p14="http://schemas.microsoft.com/office/powerpoint/2010/main" val="1928320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293922" y="-1388703"/>
            <a:ext cx="7256744" cy="4834806"/>
          </a:xfrm>
          <a:custGeom>
            <a:avLst/>
            <a:gdLst/>
            <a:ahLst/>
            <a:cxnLst/>
            <a:rect l="l" t="t" r="r" b="b"/>
            <a:pathLst>
              <a:path w="7256744" h="4834806">
                <a:moveTo>
                  <a:pt x="0" y="0"/>
                </a:moveTo>
                <a:lnTo>
                  <a:pt x="7256745" y="0"/>
                </a:lnTo>
                <a:lnTo>
                  <a:pt x="7256745" y="4834806"/>
                </a:lnTo>
                <a:lnTo>
                  <a:pt x="0" y="48348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6509293" y="3916785"/>
            <a:ext cx="617302" cy="5248019"/>
            <a:chOff x="0" y="0"/>
            <a:chExt cx="162582" cy="13821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62582" cy="1382194"/>
            </a:xfrm>
            <a:custGeom>
              <a:avLst/>
              <a:gdLst/>
              <a:ahLst/>
              <a:cxnLst/>
              <a:rect l="l" t="t" r="r" b="b"/>
              <a:pathLst>
                <a:path w="162582" h="1382194">
                  <a:moveTo>
                    <a:pt x="81291" y="0"/>
                  </a:moveTo>
                  <a:lnTo>
                    <a:pt x="81291" y="0"/>
                  </a:lnTo>
                  <a:cubicBezTo>
                    <a:pt x="102851" y="0"/>
                    <a:pt x="123527" y="8565"/>
                    <a:pt x="138772" y="23810"/>
                  </a:cubicBezTo>
                  <a:cubicBezTo>
                    <a:pt x="154017" y="39055"/>
                    <a:pt x="162582" y="59731"/>
                    <a:pt x="162582" y="81291"/>
                  </a:cubicBezTo>
                  <a:lnTo>
                    <a:pt x="162582" y="1300903"/>
                  </a:lnTo>
                  <a:cubicBezTo>
                    <a:pt x="162582" y="1322463"/>
                    <a:pt x="154017" y="1343140"/>
                    <a:pt x="138772" y="1358385"/>
                  </a:cubicBezTo>
                  <a:cubicBezTo>
                    <a:pt x="123527" y="1373630"/>
                    <a:pt x="102851" y="1382194"/>
                    <a:pt x="81291" y="1382194"/>
                  </a:cubicBezTo>
                  <a:lnTo>
                    <a:pt x="81291" y="1382194"/>
                  </a:lnTo>
                  <a:cubicBezTo>
                    <a:pt x="59731" y="1382194"/>
                    <a:pt x="39055" y="1373630"/>
                    <a:pt x="23810" y="1358385"/>
                  </a:cubicBezTo>
                  <a:cubicBezTo>
                    <a:pt x="8565" y="1343140"/>
                    <a:pt x="0" y="1322463"/>
                    <a:pt x="0" y="1300903"/>
                  </a:cubicBezTo>
                  <a:lnTo>
                    <a:pt x="0" y="81291"/>
                  </a:lnTo>
                  <a:cubicBezTo>
                    <a:pt x="0" y="59731"/>
                    <a:pt x="8565" y="39055"/>
                    <a:pt x="23810" y="23810"/>
                  </a:cubicBezTo>
                  <a:cubicBezTo>
                    <a:pt x="39055" y="8565"/>
                    <a:pt x="59731" y="0"/>
                    <a:pt x="81291" y="0"/>
                  </a:cubicBezTo>
                  <a:close/>
                </a:path>
              </a:pathLst>
            </a:custGeom>
            <a:solidFill>
              <a:srgbClr val="F9D39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114300"/>
              <a:ext cx="162582" cy="14964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4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6756139" y="3579453"/>
            <a:ext cx="9580740" cy="5597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8857"/>
              </a:lnSpc>
            </a:pPr>
            <a:r>
              <a:rPr lang="ar-EG" sz="436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الجامعات (نظرية – علمية)</a:t>
            </a:r>
          </a:p>
          <a:p>
            <a:pPr algn="r" rtl="1">
              <a:lnSpc>
                <a:spcPts val="8857"/>
              </a:lnSpc>
            </a:pPr>
            <a:r>
              <a:rPr lang="ar-EG" sz="436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الكليات التقنية والمهنية</a:t>
            </a:r>
          </a:p>
          <a:p>
            <a:pPr algn="r" rtl="1">
              <a:lnSpc>
                <a:spcPts val="8857"/>
              </a:lnSpc>
            </a:pPr>
            <a:r>
              <a:rPr lang="ar-EG" sz="436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الدبلومات</a:t>
            </a:r>
          </a:p>
          <a:p>
            <a:pPr algn="r" rtl="1">
              <a:lnSpc>
                <a:spcPts val="8857"/>
              </a:lnSpc>
            </a:pPr>
            <a:r>
              <a:rPr lang="ar-EG" sz="436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الابتعاث</a:t>
            </a:r>
          </a:p>
          <a:p>
            <a:pPr algn="r" rtl="1">
              <a:lnSpc>
                <a:spcPts val="8857"/>
              </a:lnSpc>
            </a:pPr>
            <a:r>
              <a:rPr lang="ar-EG" sz="436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الدخول المباشر لسوق العمل</a:t>
            </a:r>
          </a:p>
        </p:txBody>
      </p:sp>
      <p:sp>
        <p:nvSpPr>
          <p:cNvPr id="7" name="Freeform 7"/>
          <p:cNvSpPr/>
          <p:nvPr/>
        </p:nvSpPr>
        <p:spPr>
          <a:xfrm>
            <a:off x="409077" y="5920236"/>
            <a:ext cx="4716103" cy="4114800"/>
          </a:xfrm>
          <a:custGeom>
            <a:avLst/>
            <a:gdLst/>
            <a:ahLst/>
            <a:cxnLst/>
            <a:rect l="l" t="t" r="r" b="b"/>
            <a:pathLst>
              <a:path w="4716103" h="4114800">
                <a:moveTo>
                  <a:pt x="0" y="0"/>
                </a:moveTo>
                <a:lnTo>
                  <a:pt x="4716104" y="0"/>
                </a:lnTo>
                <a:lnTo>
                  <a:pt x="47161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6001769" y="704850"/>
            <a:ext cx="11914655" cy="15398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1200"/>
              </a:lnSpc>
              <a:spcBef>
                <a:spcPct val="0"/>
              </a:spcBef>
            </a:pPr>
            <a:r>
              <a:rPr lang="ar-EG" sz="8000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خيارات مابعد الثانوية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822484" y="3545310"/>
            <a:ext cx="1204817" cy="55807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8554"/>
              </a:lnSpc>
            </a:pPr>
            <a:r>
              <a:rPr lang="en-US" sz="4016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١</a:t>
            </a:r>
            <a:r>
              <a:rPr lang="ar-EG" sz="4016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</a:t>
            </a:r>
          </a:p>
          <a:p>
            <a:pPr algn="r" rtl="1">
              <a:lnSpc>
                <a:spcPts val="8554"/>
              </a:lnSpc>
            </a:pPr>
            <a:r>
              <a:rPr lang="en-US" sz="4016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٢</a:t>
            </a:r>
            <a:r>
              <a:rPr lang="ar-EG" sz="4016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</a:t>
            </a:r>
          </a:p>
          <a:p>
            <a:pPr algn="r" rtl="1">
              <a:lnSpc>
                <a:spcPts val="8554"/>
              </a:lnSpc>
            </a:pPr>
            <a:r>
              <a:rPr lang="en-US" sz="4016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٣</a:t>
            </a:r>
            <a:r>
              <a:rPr lang="ar-EG" sz="4016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</a:t>
            </a:r>
          </a:p>
          <a:p>
            <a:pPr algn="r" rtl="1">
              <a:lnSpc>
                <a:spcPts val="8554"/>
              </a:lnSpc>
            </a:pPr>
            <a:r>
              <a:rPr lang="en-US" sz="4016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٤</a:t>
            </a:r>
            <a:r>
              <a:rPr lang="ar-EG" sz="4016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</a:t>
            </a:r>
          </a:p>
          <a:p>
            <a:pPr algn="r" rtl="1">
              <a:lnSpc>
                <a:spcPts val="8554"/>
              </a:lnSpc>
            </a:pPr>
            <a:r>
              <a:rPr lang="en-US" sz="4016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٥</a:t>
            </a:r>
            <a:r>
              <a:rPr lang="ar-EG" sz="4016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781633" y="2358163"/>
            <a:ext cx="8354927" cy="10879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8950"/>
              </a:lnSpc>
            </a:pPr>
            <a:r>
              <a:rPr lang="ar-EG" sz="4201">
                <a:solidFill>
                  <a:srgbClr val="E6748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بعد الثانوية توجد عدة مسارات :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218303" y="1479191"/>
            <a:ext cx="11851395" cy="14968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0966"/>
              </a:lnSpc>
              <a:spcBef>
                <a:spcPct val="0"/>
              </a:spcBef>
            </a:pPr>
            <a:r>
              <a:rPr lang="ar-EG" sz="78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نشاط</a:t>
            </a:r>
            <a:r>
              <a:rPr lang="en-US" sz="78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</a:rPr>
              <a:t>٢</a:t>
            </a:r>
            <a:r>
              <a:rPr lang="ar-EG" sz="78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 : تخيل مستقبلك</a:t>
            </a:r>
          </a:p>
        </p:txBody>
      </p:sp>
      <p:sp>
        <p:nvSpPr>
          <p:cNvPr id="3" name="Freeform 3"/>
          <p:cNvSpPr/>
          <p:nvPr/>
        </p:nvSpPr>
        <p:spPr>
          <a:xfrm rot="-10800000" flipV="1">
            <a:off x="0" y="7610358"/>
            <a:ext cx="7169848" cy="4776911"/>
          </a:xfrm>
          <a:custGeom>
            <a:avLst/>
            <a:gdLst/>
            <a:ahLst/>
            <a:cxnLst/>
            <a:rect l="l" t="t" r="r" b="b"/>
            <a:pathLst>
              <a:path w="7169848" h="4776911">
                <a:moveTo>
                  <a:pt x="0" y="4776911"/>
                </a:moveTo>
                <a:lnTo>
                  <a:pt x="7169848" y="4776911"/>
                </a:lnTo>
                <a:lnTo>
                  <a:pt x="7169848" y="0"/>
                </a:lnTo>
                <a:lnTo>
                  <a:pt x="0" y="0"/>
                </a:lnTo>
                <a:lnTo>
                  <a:pt x="0" y="4776911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800000">
            <a:off x="12346348" y="-1670589"/>
            <a:ext cx="6362181" cy="4238803"/>
          </a:xfrm>
          <a:custGeom>
            <a:avLst/>
            <a:gdLst/>
            <a:ahLst/>
            <a:cxnLst/>
            <a:rect l="l" t="t" r="r" b="b"/>
            <a:pathLst>
              <a:path w="6362181" h="4238803">
                <a:moveTo>
                  <a:pt x="0" y="0"/>
                </a:moveTo>
                <a:lnTo>
                  <a:pt x="6362181" y="0"/>
                </a:lnTo>
                <a:lnTo>
                  <a:pt x="6362181" y="4238803"/>
                </a:lnTo>
                <a:lnTo>
                  <a:pt x="0" y="423880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72892" y="228999"/>
            <a:ext cx="3861438" cy="3817997"/>
          </a:xfrm>
          <a:custGeom>
            <a:avLst/>
            <a:gdLst/>
            <a:ahLst/>
            <a:cxnLst/>
            <a:rect l="l" t="t" r="r" b="b"/>
            <a:pathLst>
              <a:path w="3861438" h="3817997">
                <a:moveTo>
                  <a:pt x="0" y="0"/>
                </a:moveTo>
                <a:lnTo>
                  <a:pt x="3861437" y="0"/>
                </a:lnTo>
                <a:lnTo>
                  <a:pt x="3861437" y="3817996"/>
                </a:lnTo>
                <a:lnTo>
                  <a:pt x="0" y="38179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403611" y="3545012"/>
            <a:ext cx="13480779" cy="45852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8458"/>
              </a:lnSpc>
            </a:pPr>
            <a:r>
              <a:rPr lang="ar-EG" sz="5956" b="1">
                <a:solidFill>
                  <a:srgbClr val="74567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تخيلي نفسك بعد </a:t>
            </a:r>
            <a:r>
              <a:rPr lang="en-US" sz="5956" b="1">
                <a:solidFill>
                  <a:srgbClr val="745677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٥</a:t>
            </a:r>
            <a:r>
              <a:rPr lang="ar-EG" sz="5956" b="1">
                <a:solidFill>
                  <a:srgbClr val="74567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 سنوات…</a:t>
            </a:r>
          </a:p>
          <a:p>
            <a:pPr algn="ctr" rtl="1">
              <a:lnSpc>
                <a:spcPts val="8458"/>
              </a:lnSpc>
            </a:pPr>
            <a:r>
              <a:rPr lang="ar-EG" sz="5956" b="1">
                <a:solidFill>
                  <a:srgbClr val="74567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أين تعملين؟</a:t>
            </a:r>
          </a:p>
          <a:p>
            <a:pPr algn="ctr" rtl="1">
              <a:lnSpc>
                <a:spcPts val="8458"/>
              </a:lnSpc>
            </a:pPr>
            <a:r>
              <a:rPr lang="ar-EG" sz="5956" b="1">
                <a:solidFill>
                  <a:srgbClr val="74567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ماذا تفعلين؟</a:t>
            </a:r>
          </a:p>
          <a:p>
            <a:pPr algn="ctr" rtl="1">
              <a:lnSpc>
                <a:spcPts val="8458"/>
              </a:lnSpc>
            </a:pPr>
            <a:r>
              <a:rPr lang="ar-EG" sz="5956" b="1">
                <a:solidFill>
                  <a:srgbClr val="74567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اكتبي أو تحدثي عن مستقبلك المهن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14181687" y="6141177"/>
            <a:ext cx="7428126" cy="4948989"/>
          </a:xfrm>
          <a:custGeom>
            <a:avLst/>
            <a:gdLst/>
            <a:ahLst/>
            <a:cxnLst/>
            <a:rect l="l" t="t" r="r" b="b"/>
            <a:pathLst>
              <a:path w="7428126" h="4948989">
                <a:moveTo>
                  <a:pt x="0" y="0"/>
                </a:moveTo>
                <a:lnTo>
                  <a:pt x="7428126" y="0"/>
                </a:lnTo>
                <a:lnTo>
                  <a:pt x="7428126" y="4948989"/>
                </a:lnTo>
                <a:lnTo>
                  <a:pt x="0" y="4948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5400000">
            <a:off x="-3485770" y="-823809"/>
            <a:ext cx="7428126" cy="4948989"/>
          </a:xfrm>
          <a:custGeom>
            <a:avLst/>
            <a:gdLst/>
            <a:ahLst/>
            <a:cxnLst/>
            <a:rect l="l" t="t" r="r" b="b"/>
            <a:pathLst>
              <a:path w="7428126" h="4948989">
                <a:moveTo>
                  <a:pt x="0" y="0"/>
                </a:moveTo>
                <a:lnTo>
                  <a:pt x="7428126" y="0"/>
                </a:lnTo>
                <a:lnTo>
                  <a:pt x="7428126" y="4948989"/>
                </a:lnTo>
                <a:lnTo>
                  <a:pt x="0" y="4948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400000">
            <a:off x="14181687" y="-1147040"/>
            <a:ext cx="7428126" cy="4948989"/>
          </a:xfrm>
          <a:custGeom>
            <a:avLst/>
            <a:gdLst/>
            <a:ahLst/>
            <a:cxnLst/>
            <a:rect l="l" t="t" r="r" b="b"/>
            <a:pathLst>
              <a:path w="7428126" h="4948989">
                <a:moveTo>
                  <a:pt x="0" y="0"/>
                </a:moveTo>
                <a:lnTo>
                  <a:pt x="7428126" y="0"/>
                </a:lnTo>
                <a:lnTo>
                  <a:pt x="7428126" y="4948989"/>
                </a:lnTo>
                <a:lnTo>
                  <a:pt x="0" y="4948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5400000">
            <a:off x="-3485770" y="6383069"/>
            <a:ext cx="7428126" cy="4948989"/>
          </a:xfrm>
          <a:custGeom>
            <a:avLst/>
            <a:gdLst/>
            <a:ahLst/>
            <a:cxnLst/>
            <a:rect l="l" t="t" r="r" b="b"/>
            <a:pathLst>
              <a:path w="7428126" h="4948989">
                <a:moveTo>
                  <a:pt x="0" y="0"/>
                </a:moveTo>
                <a:lnTo>
                  <a:pt x="7428126" y="0"/>
                </a:lnTo>
                <a:lnTo>
                  <a:pt x="7428126" y="4948989"/>
                </a:lnTo>
                <a:lnTo>
                  <a:pt x="0" y="4948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939527" y="1327455"/>
            <a:ext cx="3507765" cy="2806212"/>
          </a:xfrm>
          <a:custGeom>
            <a:avLst/>
            <a:gdLst/>
            <a:ahLst/>
            <a:cxnLst/>
            <a:rect l="l" t="t" r="r" b="b"/>
            <a:pathLst>
              <a:path w="3507765" h="2806212">
                <a:moveTo>
                  <a:pt x="0" y="0"/>
                </a:moveTo>
                <a:lnTo>
                  <a:pt x="3507765" y="0"/>
                </a:lnTo>
                <a:lnTo>
                  <a:pt x="3507765" y="2806212"/>
                </a:lnTo>
                <a:lnTo>
                  <a:pt x="0" y="280621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933885" y="4396783"/>
            <a:ext cx="13294345" cy="39570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24759" lvl="1" indent="-562379" algn="r" rtl="1">
              <a:lnSpc>
                <a:spcPts val="10575"/>
              </a:lnSpc>
              <a:buFont typeface="Arial"/>
              <a:buChar char="•"/>
            </a:pPr>
            <a:r>
              <a:rPr lang="ar-EG" sz="5209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تحب الدراسة الأكاديمية والتعمّق في المعرفة</a:t>
            </a:r>
          </a:p>
          <a:p>
            <a:pPr marL="1124759" lvl="1" indent="-562379" algn="r" rtl="1">
              <a:lnSpc>
                <a:spcPts val="10575"/>
              </a:lnSpc>
              <a:buFont typeface="Arial"/>
              <a:buChar char="•"/>
            </a:pPr>
            <a:r>
              <a:rPr lang="ar-EG" sz="5209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تخطيط لمهنة مستقرة وطويلة المدى</a:t>
            </a:r>
          </a:p>
          <a:p>
            <a:pPr marL="1124759" lvl="1" indent="-562379" algn="r" rtl="1">
              <a:lnSpc>
                <a:spcPts val="10575"/>
              </a:lnSpc>
              <a:buFont typeface="Arial"/>
              <a:buChar char="•"/>
            </a:pPr>
            <a:r>
              <a:rPr lang="ar-EG" sz="5209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ترغب في التخصص العميق وبناء خبرة قوية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104871" y="619991"/>
            <a:ext cx="10078258" cy="16979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2533"/>
              </a:lnSpc>
              <a:spcBef>
                <a:spcPct val="0"/>
              </a:spcBef>
            </a:pPr>
            <a:r>
              <a:rPr lang="ar-EG" sz="8952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المسار الجامعي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173869" y="2664780"/>
            <a:ext cx="9791463" cy="1271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9704"/>
              </a:lnSpc>
            </a:pPr>
            <a:r>
              <a:rPr lang="ar-EG" sz="5846">
                <a:solidFill>
                  <a:srgbClr val="E6748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الجامعة مناسبة لمن :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9228771" y="5413017"/>
            <a:ext cx="4902331" cy="1409962"/>
          </a:xfrm>
          <a:custGeom>
            <a:avLst/>
            <a:gdLst/>
            <a:ahLst/>
            <a:cxnLst/>
            <a:rect l="l" t="t" r="r" b="b"/>
            <a:pathLst>
              <a:path w="4902331" h="1409962">
                <a:moveTo>
                  <a:pt x="0" y="0"/>
                </a:moveTo>
                <a:lnTo>
                  <a:pt x="4902330" y="0"/>
                </a:lnTo>
                <a:lnTo>
                  <a:pt x="4902330" y="1409962"/>
                </a:lnTo>
                <a:lnTo>
                  <a:pt x="0" y="14099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" name="Freeform 3"/>
          <p:cNvSpPr/>
          <p:nvPr/>
        </p:nvSpPr>
        <p:spPr>
          <a:xfrm rot="-5400000" flipH="1" flipV="1">
            <a:off x="4215300" y="5413017"/>
            <a:ext cx="4902331" cy="1409962"/>
          </a:xfrm>
          <a:custGeom>
            <a:avLst/>
            <a:gdLst/>
            <a:ahLst/>
            <a:cxnLst/>
            <a:rect l="l" t="t" r="r" b="b"/>
            <a:pathLst>
              <a:path w="4902331" h="1409962">
                <a:moveTo>
                  <a:pt x="4902331" y="1409962"/>
                </a:moveTo>
                <a:lnTo>
                  <a:pt x="0" y="1409962"/>
                </a:lnTo>
                <a:lnTo>
                  <a:pt x="0" y="0"/>
                </a:lnTo>
                <a:lnTo>
                  <a:pt x="4902331" y="0"/>
                </a:lnTo>
                <a:lnTo>
                  <a:pt x="4902331" y="1409962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7353915" y="3494938"/>
            <a:ext cx="3580169" cy="5373612"/>
          </a:xfrm>
          <a:custGeom>
            <a:avLst/>
            <a:gdLst/>
            <a:ahLst/>
            <a:cxnLst/>
            <a:rect l="l" t="t" r="r" b="b"/>
            <a:pathLst>
              <a:path w="3580169" h="5373612">
                <a:moveTo>
                  <a:pt x="0" y="0"/>
                </a:moveTo>
                <a:lnTo>
                  <a:pt x="3580170" y="0"/>
                </a:lnTo>
                <a:lnTo>
                  <a:pt x="3580170" y="5373612"/>
                </a:lnTo>
                <a:lnTo>
                  <a:pt x="0" y="53736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28244" y="1122848"/>
            <a:ext cx="17431512" cy="15199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1246"/>
              </a:lnSpc>
              <a:spcBef>
                <a:spcPct val="0"/>
              </a:spcBef>
            </a:pPr>
            <a:r>
              <a:rPr lang="ar-EG" sz="80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التخصصات الرئيسية بعد الثانوية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536733" y="3381902"/>
            <a:ext cx="7065929" cy="893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732"/>
              </a:lnSpc>
            </a:pPr>
            <a:r>
              <a:rPr lang="ar-EG" sz="4488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الطب والعلوم الصحية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20864" y="3447758"/>
            <a:ext cx="7065929" cy="8957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732"/>
              </a:lnSpc>
            </a:pPr>
            <a:r>
              <a:rPr lang="ar-EG" sz="4488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العلوم الطبيعية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1679936" y="5561761"/>
            <a:ext cx="7065929" cy="893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732"/>
              </a:lnSpc>
            </a:pPr>
            <a:r>
              <a:rPr lang="ar-EG" sz="4488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الحاسب وتقنية المعلومات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-454964" y="5644557"/>
            <a:ext cx="7065929" cy="8310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282"/>
              </a:lnSpc>
            </a:pPr>
            <a:r>
              <a:rPr lang="ar-EG" sz="4188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العلوم الإنسانية والإجتماعية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862178" y="7675764"/>
            <a:ext cx="7065929" cy="1738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732"/>
              </a:lnSpc>
            </a:pPr>
            <a:r>
              <a:rPr lang="ar-EG" sz="4488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العلوم الإداربة والمالية</a:t>
            </a:r>
          </a:p>
          <a:p>
            <a:pPr algn="ctr">
              <a:lnSpc>
                <a:spcPts val="6732"/>
              </a:lnSpc>
            </a:pPr>
            <a:r>
              <a:rPr lang="en-US" sz="4488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</a:rPr>
              <a:t>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28244" y="7761456"/>
            <a:ext cx="7065929" cy="893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732"/>
              </a:lnSpc>
            </a:pPr>
            <a:r>
              <a:rPr lang="ar-EG" sz="4488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الفنون والتصاميم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28700" y="8801417"/>
            <a:ext cx="16230600" cy="9499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380"/>
              </a:lnSpc>
            </a:pPr>
            <a:r>
              <a:rPr lang="ar-EG" sz="4446">
                <a:solidFill>
                  <a:srgbClr val="E6748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هذه المجموعات تغطي أغلب المسارات الجامعية والمهنية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V="1">
            <a:off x="-392255" y="8087894"/>
            <a:ext cx="5973033" cy="3979533"/>
          </a:xfrm>
          <a:custGeom>
            <a:avLst/>
            <a:gdLst/>
            <a:ahLst/>
            <a:cxnLst/>
            <a:rect l="l" t="t" r="r" b="b"/>
            <a:pathLst>
              <a:path w="5973033" h="3979533">
                <a:moveTo>
                  <a:pt x="0" y="3979533"/>
                </a:moveTo>
                <a:lnTo>
                  <a:pt x="5973033" y="3979533"/>
                </a:lnTo>
                <a:lnTo>
                  <a:pt x="5973033" y="0"/>
                </a:lnTo>
                <a:lnTo>
                  <a:pt x="0" y="0"/>
                </a:lnTo>
                <a:lnTo>
                  <a:pt x="0" y="3979533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6593898" y="3252434"/>
            <a:ext cx="665402" cy="5825988"/>
            <a:chOff x="0" y="0"/>
            <a:chExt cx="175250" cy="153441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75250" cy="1534417"/>
            </a:xfrm>
            <a:custGeom>
              <a:avLst/>
              <a:gdLst/>
              <a:ahLst/>
              <a:cxnLst/>
              <a:rect l="l" t="t" r="r" b="b"/>
              <a:pathLst>
                <a:path w="175250" h="1534417">
                  <a:moveTo>
                    <a:pt x="87625" y="0"/>
                  </a:moveTo>
                  <a:lnTo>
                    <a:pt x="87625" y="0"/>
                  </a:lnTo>
                  <a:cubicBezTo>
                    <a:pt x="110865" y="0"/>
                    <a:pt x="133152" y="9232"/>
                    <a:pt x="149585" y="25665"/>
                  </a:cubicBezTo>
                  <a:cubicBezTo>
                    <a:pt x="166018" y="42098"/>
                    <a:pt x="175250" y="64385"/>
                    <a:pt x="175250" y="87625"/>
                  </a:cubicBezTo>
                  <a:lnTo>
                    <a:pt x="175250" y="1446792"/>
                  </a:lnTo>
                  <a:cubicBezTo>
                    <a:pt x="175250" y="1470031"/>
                    <a:pt x="166018" y="1492319"/>
                    <a:pt x="149585" y="1508752"/>
                  </a:cubicBezTo>
                  <a:cubicBezTo>
                    <a:pt x="133152" y="1525185"/>
                    <a:pt x="110865" y="1534417"/>
                    <a:pt x="87625" y="1534417"/>
                  </a:cubicBezTo>
                  <a:lnTo>
                    <a:pt x="87625" y="1534417"/>
                  </a:lnTo>
                  <a:cubicBezTo>
                    <a:pt x="64385" y="1534417"/>
                    <a:pt x="42098" y="1525185"/>
                    <a:pt x="25665" y="1508752"/>
                  </a:cubicBezTo>
                  <a:cubicBezTo>
                    <a:pt x="9232" y="1492319"/>
                    <a:pt x="0" y="1470031"/>
                    <a:pt x="0" y="1446792"/>
                  </a:cubicBezTo>
                  <a:lnTo>
                    <a:pt x="0" y="87625"/>
                  </a:lnTo>
                  <a:cubicBezTo>
                    <a:pt x="0" y="64385"/>
                    <a:pt x="9232" y="42098"/>
                    <a:pt x="25665" y="25665"/>
                  </a:cubicBezTo>
                  <a:cubicBezTo>
                    <a:pt x="42098" y="9232"/>
                    <a:pt x="64385" y="0"/>
                    <a:pt x="87625" y="0"/>
                  </a:cubicBezTo>
                  <a:close/>
                </a:path>
              </a:pathLst>
            </a:custGeom>
            <a:solidFill>
              <a:srgbClr val="F9D39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114300"/>
              <a:ext cx="175250" cy="16487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4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3186672" y="966470"/>
            <a:ext cx="11914655" cy="15290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1272"/>
              </a:lnSpc>
              <a:spcBef>
                <a:spcPct val="0"/>
              </a:spcBef>
            </a:pPr>
            <a:r>
              <a:rPr lang="ar-EG" sz="8051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مميزات كل تخصص</a:t>
            </a:r>
          </a:p>
        </p:txBody>
      </p:sp>
      <p:sp>
        <p:nvSpPr>
          <p:cNvPr id="7" name="Freeform 7"/>
          <p:cNvSpPr/>
          <p:nvPr/>
        </p:nvSpPr>
        <p:spPr>
          <a:xfrm rot="-10800000">
            <a:off x="12757323" y="-1674906"/>
            <a:ext cx="5742898" cy="3826206"/>
          </a:xfrm>
          <a:custGeom>
            <a:avLst/>
            <a:gdLst/>
            <a:ahLst/>
            <a:cxnLst/>
            <a:rect l="l" t="t" r="r" b="b"/>
            <a:pathLst>
              <a:path w="5742898" h="3826206">
                <a:moveTo>
                  <a:pt x="0" y="0"/>
                </a:moveTo>
                <a:lnTo>
                  <a:pt x="5742898" y="0"/>
                </a:lnTo>
                <a:lnTo>
                  <a:pt x="5742898" y="3826205"/>
                </a:lnTo>
                <a:lnTo>
                  <a:pt x="0" y="382620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63888" y="1511657"/>
            <a:ext cx="2925965" cy="3888325"/>
          </a:xfrm>
          <a:custGeom>
            <a:avLst/>
            <a:gdLst/>
            <a:ahLst/>
            <a:cxnLst/>
            <a:rect l="l" t="t" r="r" b="b"/>
            <a:pathLst>
              <a:path w="2925965" h="3888325">
                <a:moveTo>
                  <a:pt x="0" y="0"/>
                </a:moveTo>
                <a:lnTo>
                  <a:pt x="2925965" y="0"/>
                </a:lnTo>
                <a:lnTo>
                  <a:pt x="2925965" y="3888325"/>
                </a:lnTo>
                <a:lnTo>
                  <a:pt x="0" y="38883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63888" y="3112919"/>
            <a:ext cx="15987610" cy="57621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7612"/>
              </a:lnSpc>
            </a:pPr>
            <a:r>
              <a:rPr lang="ar-EG" sz="402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الطب والعلوم الصحية : </a:t>
            </a:r>
            <a:r>
              <a:rPr lang="ar-EG" sz="4027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طلب وظيفي عالي وخدمة المجتمع</a:t>
            </a:r>
          </a:p>
          <a:p>
            <a:pPr algn="r" rtl="1">
              <a:lnSpc>
                <a:spcPts val="7612"/>
              </a:lnSpc>
            </a:pPr>
            <a:r>
              <a:rPr lang="ar-EG" sz="402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العلوم الطبيعية : </a:t>
            </a:r>
            <a:r>
              <a:rPr lang="ar-EG" sz="4027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التفكير التحليلي وحل المشكلات</a:t>
            </a:r>
          </a:p>
          <a:p>
            <a:pPr algn="r" rtl="1">
              <a:lnSpc>
                <a:spcPts val="7612"/>
              </a:lnSpc>
            </a:pPr>
            <a:r>
              <a:rPr lang="ar-EG" sz="402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الحاسب وتقنية المعلومات : </a:t>
            </a:r>
            <a:r>
              <a:rPr lang="ar-EG" sz="4027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الإبداع الرقمي ومجال واعد</a:t>
            </a:r>
          </a:p>
          <a:p>
            <a:pPr algn="r" rtl="1">
              <a:lnSpc>
                <a:spcPts val="7612"/>
              </a:lnSpc>
            </a:pPr>
            <a:r>
              <a:rPr lang="ar-EG" sz="402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الفنون والتصاميم : </a:t>
            </a:r>
            <a:r>
              <a:rPr lang="ar-EG" sz="4027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الإبداع والتصميم وفرص في الإعلام والفنون</a:t>
            </a:r>
          </a:p>
          <a:p>
            <a:pPr algn="r" rtl="1">
              <a:lnSpc>
                <a:spcPts val="7612"/>
              </a:lnSpc>
            </a:pPr>
            <a:r>
              <a:rPr lang="ar-EG" sz="402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العلوم الإدارية والمالية : </a:t>
            </a:r>
            <a:r>
              <a:rPr lang="ar-EG" sz="4027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القيادة والتنظيم وفرص متنوعة</a:t>
            </a:r>
          </a:p>
          <a:p>
            <a:pPr algn="r" rtl="1">
              <a:lnSpc>
                <a:spcPts val="7612"/>
              </a:lnSpc>
            </a:pPr>
            <a:r>
              <a:rPr lang="ar-EG" sz="402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العلوم الإنسانية والاجتماعية : </a:t>
            </a:r>
            <a:r>
              <a:rPr lang="ar-EG" sz="4027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الثقافة واللغات ومهارات تواصل قوي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5850434" y="2880959"/>
            <a:ext cx="1347450" cy="59826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9207"/>
              </a:lnSpc>
            </a:pPr>
            <a:r>
              <a:rPr lang="en-US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١</a:t>
            </a:r>
            <a:r>
              <a:rPr lang="ar-EG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</a:t>
            </a:r>
          </a:p>
          <a:p>
            <a:pPr algn="r" rtl="1">
              <a:lnSpc>
                <a:spcPts val="9207"/>
              </a:lnSpc>
            </a:pPr>
            <a:r>
              <a:rPr lang="en-US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٢</a:t>
            </a:r>
            <a:r>
              <a:rPr lang="ar-EG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</a:t>
            </a:r>
          </a:p>
          <a:p>
            <a:pPr algn="r" rtl="1">
              <a:lnSpc>
                <a:spcPts val="9207"/>
              </a:lnSpc>
            </a:pPr>
            <a:r>
              <a:rPr lang="en-US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٣</a:t>
            </a:r>
            <a:r>
              <a:rPr lang="ar-EG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</a:t>
            </a:r>
          </a:p>
          <a:p>
            <a:pPr algn="r" rtl="1">
              <a:lnSpc>
                <a:spcPts val="9207"/>
              </a:lnSpc>
            </a:pPr>
            <a:r>
              <a:rPr lang="en-US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٤</a:t>
            </a:r>
            <a:r>
              <a:rPr lang="ar-EG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</a:t>
            </a:r>
          </a:p>
          <a:p>
            <a:pPr algn="r" rtl="1">
              <a:lnSpc>
                <a:spcPts val="9207"/>
              </a:lnSpc>
            </a:pPr>
            <a:r>
              <a:rPr lang="en-US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٥</a:t>
            </a:r>
            <a:r>
              <a:rPr lang="ar-EG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218303" y="1900840"/>
            <a:ext cx="11851395" cy="14209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0406"/>
              </a:lnSpc>
              <a:spcBef>
                <a:spcPct val="0"/>
              </a:spcBef>
            </a:pPr>
            <a:r>
              <a:rPr lang="ar-EG" sz="74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نشاط</a:t>
            </a:r>
            <a:r>
              <a:rPr lang="en-US" sz="74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</a:rPr>
              <a:t>٣</a:t>
            </a:r>
            <a:r>
              <a:rPr lang="ar-EG" sz="74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 : اختيار ميول السريع</a:t>
            </a:r>
          </a:p>
        </p:txBody>
      </p:sp>
      <p:sp>
        <p:nvSpPr>
          <p:cNvPr id="3" name="Freeform 3"/>
          <p:cNvSpPr/>
          <p:nvPr/>
        </p:nvSpPr>
        <p:spPr>
          <a:xfrm rot="-10800000" flipV="1">
            <a:off x="0" y="7610358"/>
            <a:ext cx="7169848" cy="4776911"/>
          </a:xfrm>
          <a:custGeom>
            <a:avLst/>
            <a:gdLst/>
            <a:ahLst/>
            <a:cxnLst/>
            <a:rect l="l" t="t" r="r" b="b"/>
            <a:pathLst>
              <a:path w="7169848" h="4776911">
                <a:moveTo>
                  <a:pt x="0" y="4776911"/>
                </a:moveTo>
                <a:lnTo>
                  <a:pt x="7169848" y="4776911"/>
                </a:lnTo>
                <a:lnTo>
                  <a:pt x="7169848" y="0"/>
                </a:lnTo>
                <a:lnTo>
                  <a:pt x="0" y="0"/>
                </a:lnTo>
                <a:lnTo>
                  <a:pt x="0" y="4776911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800000">
            <a:off x="12346348" y="-1670589"/>
            <a:ext cx="6362181" cy="4238803"/>
          </a:xfrm>
          <a:custGeom>
            <a:avLst/>
            <a:gdLst/>
            <a:ahLst/>
            <a:cxnLst/>
            <a:rect l="l" t="t" r="r" b="b"/>
            <a:pathLst>
              <a:path w="6362181" h="4238803">
                <a:moveTo>
                  <a:pt x="0" y="0"/>
                </a:moveTo>
                <a:lnTo>
                  <a:pt x="6362181" y="0"/>
                </a:lnTo>
                <a:lnTo>
                  <a:pt x="6362181" y="4238803"/>
                </a:lnTo>
                <a:lnTo>
                  <a:pt x="0" y="423880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72892" y="228999"/>
            <a:ext cx="3367030" cy="3329151"/>
          </a:xfrm>
          <a:custGeom>
            <a:avLst/>
            <a:gdLst/>
            <a:ahLst/>
            <a:cxnLst/>
            <a:rect l="l" t="t" r="r" b="b"/>
            <a:pathLst>
              <a:path w="3367030" h="3329151">
                <a:moveTo>
                  <a:pt x="0" y="0"/>
                </a:moveTo>
                <a:lnTo>
                  <a:pt x="3367030" y="0"/>
                </a:lnTo>
                <a:lnTo>
                  <a:pt x="3367030" y="3329151"/>
                </a:lnTo>
                <a:lnTo>
                  <a:pt x="0" y="332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958757" y="3923128"/>
            <a:ext cx="14370486" cy="32257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549"/>
              </a:lnSpc>
            </a:pPr>
            <a:r>
              <a:rPr lang="ar-EG" sz="7699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أي من هذه التخصصات أثارت إعجابك وفضولك ؟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390833" y="8289948"/>
            <a:ext cx="5744899" cy="3827539"/>
          </a:xfrm>
          <a:custGeom>
            <a:avLst/>
            <a:gdLst/>
            <a:ahLst/>
            <a:cxnLst/>
            <a:rect l="l" t="t" r="r" b="b"/>
            <a:pathLst>
              <a:path w="5744899" h="3827539">
                <a:moveTo>
                  <a:pt x="0" y="0"/>
                </a:moveTo>
                <a:lnTo>
                  <a:pt x="5744899" y="0"/>
                </a:lnTo>
                <a:lnTo>
                  <a:pt x="5744899" y="3827539"/>
                </a:lnTo>
                <a:lnTo>
                  <a:pt x="0" y="38275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242919" y="2082505"/>
            <a:ext cx="14016381" cy="62074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10316"/>
              </a:lnSpc>
            </a:pPr>
            <a:r>
              <a:rPr lang="ar-EG" sz="5731">
                <a:solidFill>
                  <a:srgbClr val="E6748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اسألي نفسك :</a:t>
            </a:r>
          </a:p>
          <a:p>
            <a:pPr algn="r" rtl="1">
              <a:lnSpc>
                <a:spcPts val="9618"/>
              </a:lnSpc>
            </a:pPr>
            <a:r>
              <a:rPr lang="ar-EG" sz="534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 • ما المواد التي أبدع فيها؟</a:t>
            </a:r>
          </a:p>
          <a:p>
            <a:pPr algn="r" rtl="1">
              <a:lnSpc>
                <a:spcPts val="9618"/>
              </a:lnSpc>
            </a:pPr>
            <a:r>
              <a:rPr lang="ar-EG" sz="534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 • ما الأشياء التي أستمتع بها؟</a:t>
            </a:r>
          </a:p>
          <a:p>
            <a:pPr algn="r" rtl="1">
              <a:lnSpc>
                <a:spcPts val="9618"/>
              </a:lnSpc>
            </a:pPr>
            <a:r>
              <a:rPr lang="ar-EG" sz="534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 • ماهي مهاراتي وقدراتي؟</a:t>
            </a:r>
          </a:p>
          <a:p>
            <a:pPr algn="r" rtl="1">
              <a:lnSpc>
                <a:spcPts val="9618"/>
              </a:lnSpc>
            </a:pPr>
            <a:r>
              <a:rPr lang="ar-EG" sz="534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 • هل يناسبني العمل المكتبي أم الميداني؟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255986" y="474111"/>
            <a:ext cx="13776029" cy="15307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1176"/>
              </a:lnSpc>
              <a:spcBef>
                <a:spcPct val="0"/>
              </a:spcBef>
            </a:pPr>
            <a:r>
              <a:rPr lang="ar-EG" sz="7982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كيف أختار التخصص المناسب ؟</a:t>
            </a:r>
          </a:p>
        </p:txBody>
      </p:sp>
      <p:sp>
        <p:nvSpPr>
          <p:cNvPr id="5" name="Freeform 5"/>
          <p:cNvSpPr/>
          <p:nvPr/>
        </p:nvSpPr>
        <p:spPr>
          <a:xfrm>
            <a:off x="559929" y="2530180"/>
            <a:ext cx="4628043" cy="3783425"/>
          </a:xfrm>
          <a:custGeom>
            <a:avLst/>
            <a:gdLst/>
            <a:ahLst/>
            <a:cxnLst/>
            <a:rect l="l" t="t" r="r" b="b"/>
            <a:pathLst>
              <a:path w="4628043" h="3783425">
                <a:moveTo>
                  <a:pt x="0" y="0"/>
                </a:moveTo>
                <a:lnTo>
                  <a:pt x="4628043" y="0"/>
                </a:lnTo>
                <a:lnTo>
                  <a:pt x="4628043" y="3783425"/>
                </a:lnTo>
                <a:lnTo>
                  <a:pt x="0" y="37834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947640" y="8289948"/>
            <a:ext cx="5744899" cy="3827539"/>
          </a:xfrm>
          <a:custGeom>
            <a:avLst/>
            <a:gdLst/>
            <a:ahLst/>
            <a:cxnLst/>
            <a:rect l="l" t="t" r="r" b="b"/>
            <a:pathLst>
              <a:path w="5744899" h="3827539">
                <a:moveTo>
                  <a:pt x="0" y="0"/>
                </a:moveTo>
                <a:lnTo>
                  <a:pt x="5744898" y="0"/>
                </a:lnTo>
                <a:lnTo>
                  <a:pt x="5744898" y="3827539"/>
                </a:lnTo>
                <a:lnTo>
                  <a:pt x="0" y="38275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504446" y="8289948"/>
            <a:ext cx="5744899" cy="3827539"/>
          </a:xfrm>
          <a:custGeom>
            <a:avLst/>
            <a:gdLst/>
            <a:ahLst/>
            <a:cxnLst/>
            <a:rect l="l" t="t" r="r" b="b"/>
            <a:pathLst>
              <a:path w="5744899" h="3827539">
                <a:moveTo>
                  <a:pt x="0" y="0"/>
                </a:moveTo>
                <a:lnTo>
                  <a:pt x="5744899" y="0"/>
                </a:lnTo>
                <a:lnTo>
                  <a:pt x="5744899" y="3827539"/>
                </a:lnTo>
                <a:lnTo>
                  <a:pt x="0" y="38275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2938747" y="8289948"/>
            <a:ext cx="5744899" cy="3827539"/>
          </a:xfrm>
          <a:custGeom>
            <a:avLst/>
            <a:gdLst/>
            <a:ahLst/>
            <a:cxnLst/>
            <a:rect l="l" t="t" r="r" b="b"/>
            <a:pathLst>
              <a:path w="5744899" h="3827539">
                <a:moveTo>
                  <a:pt x="0" y="0"/>
                </a:moveTo>
                <a:lnTo>
                  <a:pt x="5744899" y="0"/>
                </a:lnTo>
                <a:lnTo>
                  <a:pt x="5744899" y="3827539"/>
                </a:lnTo>
                <a:lnTo>
                  <a:pt x="0" y="38275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30136" y="762000"/>
            <a:ext cx="13261744" cy="13277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9768"/>
              </a:lnSpc>
              <a:spcBef>
                <a:spcPct val="0"/>
              </a:spcBef>
            </a:pPr>
            <a:r>
              <a:rPr lang="ar-EG" sz="6977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أخطاء شائعة في اختيار التخصص</a:t>
            </a:r>
          </a:p>
        </p:txBody>
      </p:sp>
      <p:sp>
        <p:nvSpPr>
          <p:cNvPr id="3" name="Freeform 3"/>
          <p:cNvSpPr/>
          <p:nvPr/>
        </p:nvSpPr>
        <p:spPr>
          <a:xfrm rot="-10800000">
            <a:off x="-597337" y="-1982802"/>
            <a:ext cx="6865159" cy="4573912"/>
          </a:xfrm>
          <a:custGeom>
            <a:avLst/>
            <a:gdLst/>
            <a:ahLst/>
            <a:cxnLst/>
            <a:rect l="l" t="t" r="r" b="b"/>
            <a:pathLst>
              <a:path w="6865159" h="4573912">
                <a:moveTo>
                  <a:pt x="0" y="0"/>
                </a:moveTo>
                <a:lnTo>
                  <a:pt x="6865159" y="0"/>
                </a:lnTo>
                <a:lnTo>
                  <a:pt x="6865159" y="4573912"/>
                </a:lnTo>
                <a:lnTo>
                  <a:pt x="0" y="45739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799921" y="2366667"/>
            <a:ext cx="13488079" cy="50869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42953" lvl="1" indent="-571476" algn="r" rtl="1">
              <a:lnSpc>
                <a:spcPts val="10111"/>
              </a:lnSpc>
              <a:buFont typeface="Arial"/>
              <a:buChar char="•"/>
            </a:pPr>
            <a:r>
              <a:rPr lang="ar-EG" sz="529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اختيار التخصص بسبب صديقتك أو أحد الأقارب </a:t>
            </a:r>
          </a:p>
          <a:p>
            <a:pPr marL="1142953" lvl="1" indent="-571476" algn="r" rtl="1">
              <a:lnSpc>
                <a:spcPts val="10111"/>
              </a:lnSpc>
              <a:buFont typeface="Arial"/>
              <a:buChar char="•"/>
            </a:pPr>
            <a:r>
              <a:rPr lang="ar-EG" sz="529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الاعتماد فقط على المعدل الدراسي </a:t>
            </a:r>
          </a:p>
          <a:p>
            <a:pPr marL="1142953" lvl="1" indent="-571476" algn="r" rtl="1">
              <a:lnSpc>
                <a:spcPts val="10111"/>
              </a:lnSpc>
              <a:buFont typeface="Arial"/>
              <a:buChar char="•"/>
            </a:pPr>
            <a:r>
              <a:rPr lang="ar-EG" sz="529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اختيار شيء لا تحبينه </a:t>
            </a:r>
          </a:p>
          <a:p>
            <a:pPr marL="1142953" lvl="1" indent="-571476" algn="r" rtl="1">
              <a:lnSpc>
                <a:spcPts val="10111"/>
              </a:lnSpc>
              <a:buFont typeface="Arial"/>
              <a:buChar char="•"/>
            </a:pPr>
            <a:r>
              <a:rPr lang="ar-EG" sz="529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تجاهل ميولك وشغفك </a:t>
            </a:r>
          </a:p>
        </p:txBody>
      </p:sp>
      <p:sp>
        <p:nvSpPr>
          <p:cNvPr id="5" name="Freeform 5"/>
          <p:cNvSpPr/>
          <p:nvPr/>
        </p:nvSpPr>
        <p:spPr>
          <a:xfrm rot="-10800000" flipV="1">
            <a:off x="11403493" y="7388565"/>
            <a:ext cx="7256744" cy="4834806"/>
          </a:xfrm>
          <a:custGeom>
            <a:avLst/>
            <a:gdLst/>
            <a:ahLst/>
            <a:cxnLst/>
            <a:rect l="l" t="t" r="r" b="b"/>
            <a:pathLst>
              <a:path w="7256744" h="4834806">
                <a:moveTo>
                  <a:pt x="0" y="4834806"/>
                </a:moveTo>
                <a:lnTo>
                  <a:pt x="7256744" y="4834806"/>
                </a:lnTo>
                <a:lnTo>
                  <a:pt x="7256744" y="0"/>
                </a:lnTo>
                <a:lnTo>
                  <a:pt x="0" y="0"/>
                </a:lnTo>
                <a:lnTo>
                  <a:pt x="0" y="483480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388337" y="4150949"/>
            <a:ext cx="5237961" cy="5655019"/>
          </a:xfrm>
          <a:custGeom>
            <a:avLst/>
            <a:gdLst/>
            <a:ahLst/>
            <a:cxnLst/>
            <a:rect l="l" t="t" r="r" b="b"/>
            <a:pathLst>
              <a:path w="5237961" h="5655019">
                <a:moveTo>
                  <a:pt x="5237962" y="0"/>
                </a:moveTo>
                <a:lnTo>
                  <a:pt x="0" y="0"/>
                </a:lnTo>
                <a:lnTo>
                  <a:pt x="0" y="5655019"/>
                </a:lnTo>
                <a:lnTo>
                  <a:pt x="5237962" y="5655019"/>
                </a:lnTo>
                <a:lnTo>
                  <a:pt x="5237962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218303" y="1488716"/>
            <a:ext cx="11851395" cy="14209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0406"/>
              </a:lnSpc>
              <a:spcBef>
                <a:spcPct val="0"/>
              </a:spcBef>
            </a:pPr>
            <a:r>
              <a:rPr lang="ar-EG" sz="74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نشاط</a:t>
            </a:r>
            <a:r>
              <a:rPr lang="en-US" sz="74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</a:rPr>
              <a:t>٤</a:t>
            </a:r>
            <a:r>
              <a:rPr lang="ar-EG" sz="74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 : صح أم خطأ </a:t>
            </a:r>
          </a:p>
        </p:txBody>
      </p:sp>
      <p:sp>
        <p:nvSpPr>
          <p:cNvPr id="3" name="Freeform 3"/>
          <p:cNvSpPr/>
          <p:nvPr/>
        </p:nvSpPr>
        <p:spPr>
          <a:xfrm rot="-10800000" flipV="1">
            <a:off x="0" y="7610358"/>
            <a:ext cx="7169848" cy="4776911"/>
          </a:xfrm>
          <a:custGeom>
            <a:avLst/>
            <a:gdLst/>
            <a:ahLst/>
            <a:cxnLst/>
            <a:rect l="l" t="t" r="r" b="b"/>
            <a:pathLst>
              <a:path w="7169848" h="4776911">
                <a:moveTo>
                  <a:pt x="0" y="4776911"/>
                </a:moveTo>
                <a:lnTo>
                  <a:pt x="7169848" y="4776911"/>
                </a:lnTo>
                <a:lnTo>
                  <a:pt x="7169848" y="0"/>
                </a:lnTo>
                <a:lnTo>
                  <a:pt x="0" y="0"/>
                </a:lnTo>
                <a:lnTo>
                  <a:pt x="0" y="4776911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800000">
            <a:off x="12346348" y="-1670589"/>
            <a:ext cx="6362181" cy="4238803"/>
          </a:xfrm>
          <a:custGeom>
            <a:avLst/>
            <a:gdLst/>
            <a:ahLst/>
            <a:cxnLst/>
            <a:rect l="l" t="t" r="r" b="b"/>
            <a:pathLst>
              <a:path w="6362181" h="4238803">
                <a:moveTo>
                  <a:pt x="0" y="0"/>
                </a:moveTo>
                <a:lnTo>
                  <a:pt x="6362181" y="0"/>
                </a:lnTo>
                <a:lnTo>
                  <a:pt x="6362181" y="4238803"/>
                </a:lnTo>
                <a:lnTo>
                  <a:pt x="0" y="423880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72892" y="228999"/>
            <a:ext cx="3367030" cy="3329151"/>
          </a:xfrm>
          <a:custGeom>
            <a:avLst/>
            <a:gdLst/>
            <a:ahLst/>
            <a:cxnLst/>
            <a:rect l="l" t="t" r="r" b="b"/>
            <a:pathLst>
              <a:path w="3367030" h="3329151">
                <a:moveTo>
                  <a:pt x="0" y="0"/>
                </a:moveTo>
                <a:lnTo>
                  <a:pt x="3367030" y="0"/>
                </a:lnTo>
                <a:lnTo>
                  <a:pt x="3367030" y="3329151"/>
                </a:lnTo>
                <a:lnTo>
                  <a:pt x="0" y="332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81094" y="3495933"/>
            <a:ext cx="18106906" cy="4653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29898" lvl="1" indent="-564949" algn="r" rtl="1">
              <a:lnSpc>
                <a:spcPts val="8844"/>
              </a:lnSpc>
              <a:buFont typeface="Arial"/>
              <a:buChar char="•"/>
            </a:pPr>
            <a:r>
              <a:rPr lang="ar-EG" sz="5233" b="1">
                <a:solidFill>
                  <a:srgbClr val="74567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اختيار التخصص بسبب صديقتي أفضل من ميولي؟</a:t>
            </a:r>
          </a:p>
          <a:p>
            <a:pPr marL="1129898" lvl="1" indent="-564949" algn="r" rtl="1">
              <a:lnSpc>
                <a:spcPts val="8844"/>
              </a:lnSpc>
              <a:buFont typeface="Arial"/>
              <a:buChar char="•"/>
            </a:pPr>
            <a:r>
              <a:rPr lang="ar-EG" sz="5233" b="1">
                <a:solidFill>
                  <a:srgbClr val="74567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النجاح يعتمد على الاجتهاد والشغف؟</a:t>
            </a:r>
          </a:p>
          <a:p>
            <a:pPr marL="1129898" lvl="1" indent="-564949" algn="r" rtl="1">
              <a:lnSpc>
                <a:spcPts val="8844"/>
              </a:lnSpc>
              <a:buFont typeface="Arial"/>
              <a:buChar char="•"/>
            </a:pPr>
            <a:r>
              <a:rPr lang="ar-EG" sz="5233" b="1">
                <a:solidFill>
                  <a:srgbClr val="74567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التخصص الذي لا أحبّه سيكون ممتعًا بمجرد أن أحصل على شهادة؟ </a:t>
            </a:r>
          </a:p>
          <a:p>
            <a:pPr marL="1129898" lvl="1" indent="-564949" algn="r" rtl="1">
              <a:lnSpc>
                <a:spcPts val="8844"/>
              </a:lnSpc>
              <a:buFont typeface="Arial"/>
              <a:buChar char="•"/>
            </a:pPr>
            <a:r>
              <a:rPr lang="ar-EG" sz="5233" b="1">
                <a:solidFill>
                  <a:srgbClr val="74567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معرفة ميولي وشغفي تساعدني على اختيار التخصص المناسب؟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930212" y="3211134"/>
            <a:ext cx="618116" cy="753800"/>
          </a:xfrm>
          <a:custGeom>
            <a:avLst/>
            <a:gdLst/>
            <a:ahLst/>
            <a:cxnLst/>
            <a:rect l="l" t="t" r="r" b="b"/>
            <a:pathLst>
              <a:path w="618116" h="753800">
                <a:moveTo>
                  <a:pt x="0" y="0"/>
                </a:moveTo>
                <a:lnTo>
                  <a:pt x="618116" y="0"/>
                </a:lnTo>
                <a:lnTo>
                  <a:pt x="618116" y="753800"/>
                </a:lnTo>
                <a:lnTo>
                  <a:pt x="0" y="753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077631" y="1009434"/>
            <a:ext cx="11642664" cy="15047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1036"/>
              </a:lnSpc>
              <a:spcBef>
                <a:spcPct val="0"/>
              </a:spcBef>
            </a:pPr>
            <a:r>
              <a:rPr lang="ar-EG" sz="7882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كيف أستعد من الآن ؟</a:t>
            </a:r>
          </a:p>
        </p:txBody>
      </p:sp>
      <p:sp>
        <p:nvSpPr>
          <p:cNvPr id="4" name="Freeform 4"/>
          <p:cNvSpPr/>
          <p:nvPr/>
        </p:nvSpPr>
        <p:spPr>
          <a:xfrm rot="-10800000">
            <a:off x="13382557" y="-1094483"/>
            <a:ext cx="5095310" cy="3394750"/>
          </a:xfrm>
          <a:custGeom>
            <a:avLst/>
            <a:gdLst/>
            <a:ahLst/>
            <a:cxnLst/>
            <a:rect l="l" t="t" r="r" b="b"/>
            <a:pathLst>
              <a:path w="5095310" h="3394750">
                <a:moveTo>
                  <a:pt x="0" y="0"/>
                </a:moveTo>
                <a:lnTo>
                  <a:pt x="5095310" y="0"/>
                </a:lnTo>
                <a:lnTo>
                  <a:pt x="5095310" y="3394750"/>
                </a:lnTo>
                <a:lnTo>
                  <a:pt x="0" y="33947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930212" y="4389700"/>
            <a:ext cx="618116" cy="753800"/>
          </a:xfrm>
          <a:custGeom>
            <a:avLst/>
            <a:gdLst/>
            <a:ahLst/>
            <a:cxnLst/>
            <a:rect l="l" t="t" r="r" b="b"/>
            <a:pathLst>
              <a:path w="618116" h="753800">
                <a:moveTo>
                  <a:pt x="0" y="0"/>
                </a:moveTo>
                <a:lnTo>
                  <a:pt x="618116" y="0"/>
                </a:lnTo>
                <a:lnTo>
                  <a:pt x="618116" y="753800"/>
                </a:lnTo>
                <a:lnTo>
                  <a:pt x="0" y="753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930212" y="5572125"/>
            <a:ext cx="618116" cy="753800"/>
          </a:xfrm>
          <a:custGeom>
            <a:avLst/>
            <a:gdLst/>
            <a:ahLst/>
            <a:cxnLst/>
            <a:rect l="l" t="t" r="r" b="b"/>
            <a:pathLst>
              <a:path w="618116" h="753800">
                <a:moveTo>
                  <a:pt x="0" y="0"/>
                </a:moveTo>
                <a:lnTo>
                  <a:pt x="618116" y="0"/>
                </a:lnTo>
                <a:lnTo>
                  <a:pt x="618116" y="753800"/>
                </a:lnTo>
                <a:lnTo>
                  <a:pt x="0" y="753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930212" y="6754550"/>
            <a:ext cx="618116" cy="753800"/>
          </a:xfrm>
          <a:custGeom>
            <a:avLst/>
            <a:gdLst/>
            <a:ahLst/>
            <a:cxnLst/>
            <a:rect l="l" t="t" r="r" b="b"/>
            <a:pathLst>
              <a:path w="618116" h="753800">
                <a:moveTo>
                  <a:pt x="0" y="0"/>
                </a:moveTo>
                <a:lnTo>
                  <a:pt x="618116" y="0"/>
                </a:lnTo>
                <a:lnTo>
                  <a:pt x="618116" y="753801"/>
                </a:lnTo>
                <a:lnTo>
                  <a:pt x="0" y="7538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930212" y="7936976"/>
            <a:ext cx="618116" cy="753800"/>
          </a:xfrm>
          <a:custGeom>
            <a:avLst/>
            <a:gdLst/>
            <a:ahLst/>
            <a:cxnLst/>
            <a:rect l="l" t="t" r="r" b="b"/>
            <a:pathLst>
              <a:path w="618116" h="753800">
                <a:moveTo>
                  <a:pt x="0" y="0"/>
                </a:moveTo>
                <a:lnTo>
                  <a:pt x="618116" y="0"/>
                </a:lnTo>
                <a:lnTo>
                  <a:pt x="618116" y="753800"/>
                </a:lnTo>
                <a:lnTo>
                  <a:pt x="0" y="753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85371" y="6325925"/>
            <a:ext cx="5320886" cy="3831038"/>
          </a:xfrm>
          <a:custGeom>
            <a:avLst/>
            <a:gdLst/>
            <a:ahLst/>
            <a:cxnLst/>
            <a:rect l="l" t="t" r="r" b="b"/>
            <a:pathLst>
              <a:path w="5320886" h="3831038">
                <a:moveTo>
                  <a:pt x="0" y="0"/>
                </a:moveTo>
                <a:lnTo>
                  <a:pt x="5320886" y="0"/>
                </a:lnTo>
                <a:lnTo>
                  <a:pt x="5320886" y="3831038"/>
                </a:lnTo>
                <a:lnTo>
                  <a:pt x="0" y="383103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4457808" y="2837029"/>
            <a:ext cx="11223317" cy="5888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9209"/>
              </a:lnSpc>
            </a:pPr>
            <a:r>
              <a:rPr lang="ar-EG" sz="453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طوري مهاراتك كل يوم</a:t>
            </a:r>
          </a:p>
          <a:p>
            <a:pPr algn="r" rtl="1">
              <a:lnSpc>
                <a:spcPts val="9412"/>
              </a:lnSpc>
            </a:pPr>
            <a:r>
              <a:rPr lang="ar-EG" sz="463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اقرئي وابحثي عن التخصصات التي تهمك</a:t>
            </a:r>
          </a:p>
          <a:p>
            <a:pPr algn="r" rtl="1">
              <a:lnSpc>
                <a:spcPts val="9412"/>
              </a:lnSpc>
            </a:pPr>
            <a:r>
              <a:rPr lang="ar-EG" sz="463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احضري ورش ومعارض جامعية لتجربة الواقع</a:t>
            </a:r>
          </a:p>
          <a:p>
            <a:pPr algn="r" rtl="1">
              <a:lnSpc>
                <a:spcPts val="9412"/>
              </a:lnSpc>
            </a:pPr>
            <a:r>
              <a:rPr lang="ar-EG" sz="463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استشيري المرشدات والمعلمات عند الحاجة</a:t>
            </a:r>
          </a:p>
          <a:p>
            <a:pPr algn="r" rtl="1">
              <a:lnSpc>
                <a:spcPts val="9412"/>
              </a:lnSpc>
            </a:pPr>
            <a:r>
              <a:rPr lang="ar-EG" sz="463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ثقي بنفسك وخذي القرار الصحيح بدون تسرع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552335" y="4132155"/>
            <a:ext cx="660911" cy="5126145"/>
            <a:chOff x="0" y="0"/>
            <a:chExt cx="174067" cy="135009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4067" cy="1350096"/>
            </a:xfrm>
            <a:custGeom>
              <a:avLst/>
              <a:gdLst/>
              <a:ahLst/>
              <a:cxnLst/>
              <a:rect l="l" t="t" r="r" b="b"/>
              <a:pathLst>
                <a:path w="174067" h="1350096">
                  <a:moveTo>
                    <a:pt x="87034" y="0"/>
                  </a:moveTo>
                  <a:lnTo>
                    <a:pt x="87034" y="0"/>
                  </a:lnTo>
                  <a:cubicBezTo>
                    <a:pt x="135101" y="0"/>
                    <a:pt x="174067" y="38966"/>
                    <a:pt x="174067" y="87034"/>
                  </a:cubicBezTo>
                  <a:lnTo>
                    <a:pt x="174067" y="1263062"/>
                  </a:lnTo>
                  <a:cubicBezTo>
                    <a:pt x="174067" y="1311130"/>
                    <a:pt x="135101" y="1350096"/>
                    <a:pt x="87034" y="1350096"/>
                  </a:cubicBezTo>
                  <a:lnTo>
                    <a:pt x="87034" y="1350096"/>
                  </a:lnTo>
                  <a:cubicBezTo>
                    <a:pt x="38966" y="1350096"/>
                    <a:pt x="0" y="1311130"/>
                    <a:pt x="0" y="1263062"/>
                  </a:cubicBezTo>
                  <a:lnTo>
                    <a:pt x="0" y="87034"/>
                  </a:lnTo>
                  <a:cubicBezTo>
                    <a:pt x="0" y="38966"/>
                    <a:pt x="38966" y="0"/>
                    <a:pt x="87034" y="0"/>
                  </a:cubicBezTo>
                  <a:close/>
                </a:path>
              </a:pathLst>
            </a:custGeom>
            <a:solidFill>
              <a:srgbClr val="F9D39D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114300"/>
              <a:ext cx="174067" cy="14643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344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3186672" y="966470"/>
            <a:ext cx="11914655" cy="15290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1272"/>
              </a:lnSpc>
              <a:spcBef>
                <a:spcPct val="0"/>
              </a:spcBef>
            </a:pPr>
            <a:r>
              <a:rPr lang="ar-EG" sz="8051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مهارات يحتاجها المستقبل</a:t>
            </a:r>
          </a:p>
        </p:txBody>
      </p:sp>
      <p:sp>
        <p:nvSpPr>
          <p:cNvPr id="6" name="Freeform 6"/>
          <p:cNvSpPr/>
          <p:nvPr/>
        </p:nvSpPr>
        <p:spPr>
          <a:xfrm rot="-10800000">
            <a:off x="12757323" y="-1674906"/>
            <a:ext cx="5742898" cy="3826206"/>
          </a:xfrm>
          <a:custGeom>
            <a:avLst/>
            <a:gdLst/>
            <a:ahLst/>
            <a:cxnLst/>
            <a:rect l="l" t="t" r="r" b="b"/>
            <a:pathLst>
              <a:path w="5742898" h="3826206">
                <a:moveTo>
                  <a:pt x="0" y="0"/>
                </a:moveTo>
                <a:lnTo>
                  <a:pt x="5742898" y="0"/>
                </a:lnTo>
                <a:lnTo>
                  <a:pt x="5742898" y="3826205"/>
                </a:lnTo>
                <a:lnTo>
                  <a:pt x="0" y="382620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72953" y="4674504"/>
            <a:ext cx="4651317" cy="5218869"/>
          </a:xfrm>
          <a:custGeom>
            <a:avLst/>
            <a:gdLst/>
            <a:ahLst/>
            <a:cxnLst/>
            <a:rect l="l" t="t" r="r" b="b"/>
            <a:pathLst>
              <a:path w="4651317" h="5218869">
                <a:moveTo>
                  <a:pt x="0" y="0"/>
                </a:moveTo>
                <a:lnTo>
                  <a:pt x="4651317" y="0"/>
                </a:lnTo>
                <a:lnTo>
                  <a:pt x="4651317" y="5218869"/>
                </a:lnTo>
                <a:lnTo>
                  <a:pt x="0" y="521886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7795233" y="3789824"/>
            <a:ext cx="8495159" cy="53821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8578"/>
              </a:lnSpc>
            </a:pPr>
            <a:r>
              <a:rPr lang="ar-EG" sz="402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مهارة التواصل</a:t>
            </a:r>
          </a:p>
          <a:p>
            <a:pPr algn="r" rtl="1">
              <a:lnSpc>
                <a:spcPts val="8578"/>
              </a:lnSpc>
            </a:pPr>
            <a:r>
              <a:rPr lang="ar-EG" sz="402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العمل بروح الفريق</a:t>
            </a:r>
          </a:p>
          <a:p>
            <a:pPr algn="r" rtl="1">
              <a:lnSpc>
                <a:spcPts val="8578"/>
              </a:lnSpc>
            </a:pPr>
            <a:r>
              <a:rPr lang="ar-EG" sz="402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حل المشكلات بذكاء</a:t>
            </a:r>
          </a:p>
          <a:p>
            <a:pPr algn="r" rtl="1">
              <a:lnSpc>
                <a:spcPts val="8578"/>
              </a:lnSpc>
            </a:pPr>
            <a:r>
              <a:rPr lang="ar-EG" sz="402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التعلم المستمر ومواكبة الجديد</a:t>
            </a:r>
          </a:p>
          <a:p>
            <a:pPr algn="r" rtl="1">
              <a:lnSpc>
                <a:spcPts val="8578"/>
              </a:lnSpc>
            </a:pPr>
            <a:r>
              <a:rPr lang="ar-EG" sz="402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إدارة الوقت بوعي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813107" y="3787841"/>
            <a:ext cx="1347450" cy="55290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8354"/>
              </a:lnSpc>
            </a:pPr>
            <a:r>
              <a:rPr lang="en-US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١</a:t>
            </a:r>
            <a:r>
              <a:rPr lang="ar-EG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</a:t>
            </a:r>
          </a:p>
          <a:p>
            <a:pPr algn="r" rtl="1">
              <a:lnSpc>
                <a:spcPts val="8354"/>
              </a:lnSpc>
            </a:pPr>
            <a:r>
              <a:rPr lang="en-US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٢</a:t>
            </a:r>
            <a:r>
              <a:rPr lang="ar-EG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</a:t>
            </a:r>
          </a:p>
          <a:p>
            <a:pPr algn="r" rtl="1">
              <a:lnSpc>
                <a:spcPts val="8354"/>
              </a:lnSpc>
            </a:pPr>
            <a:r>
              <a:rPr lang="en-US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٣</a:t>
            </a:r>
            <a:r>
              <a:rPr lang="ar-EG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</a:t>
            </a:r>
          </a:p>
          <a:p>
            <a:pPr algn="r" rtl="1">
              <a:lnSpc>
                <a:spcPts val="8354"/>
              </a:lnSpc>
            </a:pPr>
            <a:r>
              <a:rPr lang="en-US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٤</a:t>
            </a:r>
            <a:r>
              <a:rPr lang="ar-EG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</a:t>
            </a:r>
          </a:p>
          <a:p>
            <a:pPr algn="r" rtl="1">
              <a:lnSpc>
                <a:spcPts val="8354"/>
              </a:lnSpc>
            </a:pPr>
            <a:r>
              <a:rPr lang="en-US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٥</a:t>
            </a:r>
            <a:r>
              <a:rPr lang="ar-EG" sz="4491" b="1">
                <a:solidFill>
                  <a:srgbClr val="30303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80000" y="2484139"/>
            <a:ext cx="16497913" cy="109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8960"/>
              </a:lnSpc>
            </a:pPr>
            <a:r>
              <a:rPr lang="ar-EG" sz="4414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النجاح لا يعتمد على الشهادة فقط .. بل على المهارات التي تبنينها من اليوم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022470" y="1343748"/>
            <a:ext cx="14243061" cy="14209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0406"/>
              </a:lnSpc>
              <a:spcBef>
                <a:spcPct val="0"/>
              </a:spcBef>
            </a:pPr>
            <a:r>
              <a:rPr lang="ar-EG" sz="7433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كيف ابني هذه المهارات ؟</a:t>
            </a:r>
          </a:p>
        </p:txBody>
      </p:sp>
      <p:sp>
        <p:nvSpPr>
          <p:cNvPr id="3" name="Freeform 3"/>
          <p:cNvSpPr/>
          <p:nvPr/>
        </p:nvSpPr>
        <p:spPr>
          <a:xfrm rot="-10800000">
            <a:off x="12738510" y="-1670589"/>
            <a:ext cx="5970019" cy="3977525"/>
          </a:xfrm>
          <a:custGeom>
            <a:avLst/>
            <a:gdLst/>
            <a:ahLst/>
            <a:cxnLst/>
            <a:rect l="l" t="t" r="r" b="b"/>
            <a:pathLst>
              <a:path w="5970019" h="3977525">
                <a:moveTo>
                  <a:pt x="0" y="0"/>
                </a:moveTo>
                <a:lnTo>
                  <a:pt x="5970019" y="0"/>
                </a:lnTo>
                <a:lnTo>
                  <a:pt x="5970019" y="3977525"/>
                </a:lnTo>
                <a:lnTo>
                  <a:pt x="0" y="39775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999125"/>
            <a:ext cx="17168753" cy="59569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78772" lvl="1" indent="-489386" algn="r" rtl="1">
              <a:lnSpc>
                <a:spcPts val="9202"/>
              </a:lnSpc>
              <a:buFont typeface="Arial"/>
              <a:buChar char="•"/>
            </a:pPr>
            <a:r>
              <a:rPr lang="ar-EG" sz="453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شاركي في الأنشطة المدرسية والعمل الجماعي</a:t>
            </a:r>
          </a:p>
          <a:p>
            <a:pPr marL="978772" lvl="1" indent="-489386" algn="r" rtl="1">
              <a:lnSpc>
                <a:spcPts val="9202"/>
              </a:lnSpc>
              <a:buFont typeface="Arial"/>
              <a:buChar char="•"/>
            </a:pPr>
            <a:r>
              <a:rPr lang="ar-EG" sz="453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طوري نفسك بالدورات وورش العمل</a:t>
            </a:r>
          </a:p>
          <a:p>
            <a:pPr marL="978772" lvl="1" indent="-489386" algn="r" rtl="1">
              <a:lnSpc>
                <a:spcPts val="9202"/>
              </a:lnSpc>
              <a:buFont typeface="Arial"/>
              <a:buChar char="•"/>
            </a:pPr>
            <a:r>
              <a:rPr lang="ar-EG" sz="453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اقرئي وتابعي وتعلمي كل جديد</a:t>
            </a:r>
          </a:p>
          <a:p>
            <a:pPr marL="978772" lvl="1" indent="-489386" algn="r" rtl="1">
              <a:lnSpc>
                <a:spcPts val="9202"/>
              </a:lnSpc>
              <a:buFont typeface="Arial"/>
              <a:buChar char="•"/>
            </a:pPr>
            <a:r>
              <a:rPr lang="ar-EG" sz="4533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تعلم اللغة الإنجليزية</a:t>
            </a:r>
          </a:p>
          <a:p>
            <a:pPr algn="ctr" rtl="1">
              <a:lnSpc>
                <a:spcPts val="10826"/>
              </a:lnSpc>
            </a:pPr>
            <a:r>
              <a:rPr lang="ar-EG" sz="5333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المهارات لا تولد معنا .. بل تبنى مع التجربة والممارسة</a:t>
            </a:r>
          </a:p>
        </p:txBody>
      </p:sp>
      <p:sp>
        <p:nvSpPr>
          <p:cNvPr id="5" name="Freeform 5"/>
          <p:cNvSpPr/>
          <p:nvPr/>
        </p:nvSpPr>
        <p:spPr>
          <a:xfrm>
            <a:off x="716146" y="2603938"/>
            <a:ext cx="3713805" cy="4474464"/>
          </a:xfrm>
          <a:custGeom>
            <a:avLst/>
            <a:gdLst/>
            <a:ahLst/>
            <a:cxnLst/>
            <a:rect l="l" t="t" r="r" b="b"/>
            <a:pathLst>
              <a:path w="3713805" h="4474464">
                <a:moveTo>
                  <a:pt x="0" y="0"/>
                </a:moveTo>
                <a:lnTo>
                  <a:pt x="3713805" y="0"/>
                </a:lnTo>
                <a:lnTo>
                  <a:pt x="3713805" y="4474464"/>
                </a:lnTo>
                <a:lnTo>
                  <a:pt x="0" y="447446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13372282" y="6168863"/>
            <a:ext cx="7428126" cy="4948989"/>
          </a:xfrm>
          <a:custGeom>
            <a:avLst/>
            <a:gdLst/>
            <a:ahLst/>
            <a:cxnLst/>
            <a:rect l="l" t="t" r="r" b="b"/>
            <a:pathLst>
              <a:path w="7428126" h="4948989">
                <a:moveTo>
                  <a:pt x="0" y="0"/>
                </a:moveTo>
                <a:lnTo>
                  <a:pt x="7428126" y="0"/>
                </a:lnTo>
                <a:lnTo>
                  <a:pt x="7428126" y="4948988"/>
                </a:lnTo>
                <a:lnTo>
                  <a:pt x="0" y="494898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5400000">
            <a:off x="-2003725" y="-1203438"/>
            <a:ext cx="6700602" cy="4464276"/>
          </a:xfrm>
          <a:custGeom>
            <a:avLst/>
            <a:gdLst/>
            <a:ahLst/>
            <a:cxnLst/>
            <a:rect l="l" t="t" r="r" b="b"/>
            <a:pathLst>
              <a:path w="6700602" h="4464276">
                <a:moveTo>
                  <a:pt x="0" y="0"/>
                </a:moveTo>
                <a:lnTo>
                  <a:pt x="6700602" y="0"/>
                </a:lnTo>
                <a:lnTo>
                  <a:pt x="6700602" y="4464276"/>
                </a:lnTo>
                <a:lnTo>
                  <a:pt x="0" y="446427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400000">
            <a:off x="13372282" y="-1045058"/>
            <a:ext cx="7428126" cy="4948989"/>
          </a:xfrm>
          <a:custGeom>
            <a:avLst/>
            <a:gdLst/>
            <a:ahLst/>
            <a:cxnLst/>
            <a:rect l="l" t="t" r="r" b="b"/>
            <a:pathLst>
              <a:path w="7428126" h="4948989">
                <a:moveTo>
                  <a:pt x="0" y="0"/>
                </a:moveTo>
                <a:lnTo>
                  <a:pt x="7428126" y="0"/>
                </a:lnTo>
                <a:lnTo>
                  <a:pt x="7428126" y="4948989"/>
                </a:lnTo>
                <a:lnTo>
                  <a:pt x="0" y="4948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5400000">
            <a:off x="-2003725" y="5203379"/>
            <a:ext cx="6700602" cy="4464276"/>
          </a:xfrm>
          <a:custGeom>
            <a:avLst/>
            <a:gdLst/>
            <a:ahLst/>
            <a:cxnLst/>
            <a:rect l="l" t="t" r="r" b="b"/>
            <a:pathLst>
              <a:path w="6700602" h="4464276">
                <a:moveTo>
                  <a:pt x="0" y="0"/>
                </a:moveTo>
                <a:lnTo>
                  <a:pt x="6700602" y="0"/>
                </a:lnTo>
                <a:lnTo>
                  <a:pt x="6700602" y="4464276"/>
                </a:lnTo>
                <a:lnTo>
                  <a:pt x="0" y="446427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237653" y="6172200"/>
            <a:ext cx="4400856" cy="4114800"/>
          </a:xfrm>
          <a:custGeom>
            <a:avLst/>
            <a:gdLst/>
            <a:ahLst/>
            <a:cxnLst/>
            <a:rect l="l" t="t" r="r" b="b"/>
            <a:pathLst>
              <a:path w="4400856" h="4114800">
                <a:moveTo>
                  <a:pt x="0" y="0"/>
                </a:moveTo>
                <a:lnTo>
                  <a:pt x="4400856" y="0"/>
                </a:lnTo>
                <a:lnTo>
                  <a:pt x="440085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801359" y="1448563"/>
            <a:ext cx="14685283" cy="44732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7723"/>
              </a:lnSpc>
            </a:pPr>
            <a:r>
              <a:rPr lang="ar-EG" sz="942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ابدئي الآن </a:t>
            </a:r>
          </a:p>
          <a:p>
            <a:pPr marL="0" lvl="0" indent="0" algn="ctr" rtl="1">
              <a:lnSpc>
                <a:spcPts val="17723"/>
              </a:lnSpc>
            </a:pPr>
            <a:r>
              <a:rPr lang="ar-EG" sz="942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منصات لتطوير مهاراتك 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V="1">
            <a:off x="0" y="7610358"/>
            <a:ext cx="7169848" cy="4776911"/>
          </a:xfrm>
          <a:custGeom>
            <a:avLst/>
            <a:gdLst/>
            <a:ahLst/>
            <a:cxnLst/>
            <a:rect l="l" t="t" r="r" b="b"/>
            <a:pathLst>
              <a:path w="7169848" h="4776911">
                <a:moveTo>
                  <a:pt x="0" y="4776911"/>
                </a:moveTo>
                <a:lnTo>
                  <a:pt x="7169848" y="4776911"/>
                </a:lnTo>
                <a:lnTo>
                  <a:pt x="7169848" y="0"/>
                </a:lnTo>
                <a:lnTo>
                  <a:pt x="0" y="0"/>
                </a:lnTo>
                <a:lnTo>
                  <a:pt x="0" y="4776911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12346348" y="-1670589"/>
            <a:ext cx="6362181" cy="4238803"/>
          </a:xfrm>
          <a:custGeom>
            <a:avLst/>
            <a:gdLst/>
            <a:ahLst/>
            <a:cxnLst/>
            <a:rect l="l" t="t" r="r" b="b"/>
            <a:pathLst>
              <a:path w="6362181" h="4238803">
                <a:moveTo>
                  <a:pt x="0" y="0"/>
                </a:moveTo>
                <a:lnTo>
                  <a:pt x="6362181" y="0"/>
                </a:lnTo>
                <a:lnTo>
                  <a:pt x="6362181" y="4238803"/>
                </a:lnTo>
                <a:lnTo>
                  <a:pt x="0" y="423880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189103" y="3386516"/>
            <a:ext cx="15909793" cy="4198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1029"/>
              </a:lnSpc>
            </a:pPr>
            <a:r>
              <a:rPr lang="ar-EG" sz="586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منصة وطنية تقدم دورات ومعسكرات في التقنية والبرمجة والذكاء الاصطناعي ومناسبة لبناء مهارات المستقبل بثقة وتميز </a:t>
            </a:r>
          </a:p>
        </p:txBody>
      </p:sp>
      <p:sp>
        <p:nvSpPr>
          <p:cNvPr id="5" name="Freeform 5"/>
          <p:cNvSpPr/>
          <p:nvPr/>
        </p:nvSpPr>
        <p:spPr>
          <a:xfrm>
            <a:off x="4761379" y="111330"/>
            <a:ext cx="8765241" cy="3780010"/>
          </a:xfrm>
          <a:custGeom>
            <a:avLst/>
            <a:gdLst/>
            <a:ahLst/>
            <a:cxnLst/>
            <a:rect l="l" t="t" r="r" b="b"/>
            <a:pathLst>
              <a:path w="8765241" h="3780010">
                <a:moveTo>
                  <a:pt x="0" y="0"/>
                </a:moveTo>
                <a:lnTo>
                  <a:pt x="8765242" y="0"/>
                </a:lnTo>
                <a:lnTo>
                  <a:pt x="8765242" y="3780011"/>
                </a:lnTo>
                <a:lnTo>
                  <a:pt x="0" y="378001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V="1">
            <a:off x="0" y="7610358"/>
            <a:ext cx="7169848" cy="4776911"/>
          </a:xfrm>
          <a:custGeom>
            <a:avLst/>
            <a:gdLst/>
            <a:ahLst/>
            <a:cxnLst/>
            <a:rect l="l" t="t" r="r" b="b"/>
            <a:pathLst>
              <a:path w="7169848" h="4776911">
                <a:moveTo>
                  <a:pt x="0" y="4776911"/>
                </a:moveTo>
                <a:lnTo>
                  <a:pt x="7169848" y="4776911"/>
                </a:lnTo>
                <a:lnTo>
                  <a:pt x="7169848" y="0"/>
                </a:lnTo>
                <a:lnTo>
                  <a:pt x="0" y="0"/>
                </a:lnTo>
                <a:lnTo>
                  <a:pt x="0" y="4776911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12346348" y="-1670589"/>
            <a:ext cx="6362181" cy="4238803"/>
          </a:xfrm>
          <a:custGeom>
            <a:avLst/>
            <a:gdLst/>
            <a:ahLst/>
            <a:cxnLst/>
            <a:rect l="l" t="t" r="r" b="b"/>
            <a:pathLst>
              <a:path w="6362181" h="4238803">
                <a:moveTo>
                  <a:pt x="0" y="0"/>
                </a:moveTo>
                <a:lnTo>
                  <a:pt x="6362181" y="0"/>
                </a:lnTo>
                <a:lnTo>
                  <a:pt x="6362181" y="4238803"/>
                </a:lnTo>
                <a:lnTo>
                  <a:pt x="0" y="423880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462651" y="651155"/>
            <a:ext cx="9362698" cy="3834118"/>
          </a:xfrm>
          <a:custGeom>
            <a:avLst/>
            <a:gdLst/>
            <a:ahLst/>
            <a:cxnLst/>
            <a:rect l="l" t="t" r="r" b="b"/>
            <a:pathLst>
              <a:path w="9362698" h="3834118">
                <a:moveTo>
                  <a:pt x="0" y="0"/>
                </a:moveTo>
                <a:lnTo>
                  <a:pt x="9362698" y="0"/>
                </a:lnTo>
                <a:lnTo>
                  <a:pt x="9362698" y="3834118"/>
                </a:lnTo>
                <a:lnTo>
                  <a:pt x="0" y="38341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80352" b="-63841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189103" y="3730899"/>
            <a:ext cx="15909793" cy="27985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1029"/>
              </a:lnSpc>
            </a:pPr>
            <a:r>
              <a:rPr lang="ar-EG" sz="586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منصة تعليمية عربية تقدم دورات في المهارات الشخصية والأكاديمية بأسلوب بسيط وسهل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V="1">
            <a:off x="0" y="7610358"/>
            <a:ext cx="7169848" cy="4776911"/>
          </a:xfrm>
          <a:custGeom>
            <a:avLst/>
            <a:gdLst/>
            <a:ahLst/>
            <a:cxnLst/>
            <a:rect l="l" t="t" r="r" b="b"/>
            <a:pathLst>
              <a:path w="7169848" h="4776911">
                <a:moveTo>
                  <a:pt x="0" y="4776911"/>
                </a:moveTo>
                <a:lnTo>
                  <a:pt x="7169848" y="4776911"/>
                </a:lnTo>
                <a:lnTo>
                  <a:pt x="7169848" y="0"/>
                </a:lnTo>
                <a:lnTo>
                  <a:pt x="0" y="0"/>
                </a:lnTo>
                <a:lnTo>
                  <a:pt x="0" y="4776911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12346348" y="-1670589"/>
            <a:ext cx="6362181" cy="4238803"/>
          </a:xfrm>
          <a:custGeom>
            <a:avLst/>
            <a:gdLst/>
            <a:ahLst/>
            <a:cxnLst/>
            <a:rect l="l" t="t" r="r" b="b"/>
            <a:pathLst>
              <a:path w="6362181" h="4238803">
                <a:moveTo>
                  <a:pt x="0" y="0"/>
                </a:moveTo>
                <a:lnTo>
                  <a:pt x="6362181" y="0"/>
                </a:lnTo>
                <a:lnTo>
                  <a:pt x="6362181" y="4238803"/>
                </a:lnTo>
                <a:lnTo>
                  <a:pt x="0" y="423880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822555" y="748206"/>
            <a:ext cx="6642890" cy="3487517"/>
          </a:xfrm>
          <a:custGeom>
            <a:avLst/>
            <a:gdLst/>
            <a:ahLst/>
            <a:cxnLst/>
            <a:rect l="l" t="t" r="r" b="b"/>
            <a:pathLst>
              <a:path w="6642890" h="3487517">
                <a:moveTo>
                  <a:pt x="0" y="0"/>
                </a:moveTo>
                <a:lnTo>
                  <a:pt x="6642890" y="0"/>
                </a:lnTo>
                <a:lnTo>
                  <a:pt x="6642890" y="3487518"/>
                </a:lnTo>
                <a:lnTo>
                  <a:pt x="0" y="34875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189103" y="3908075"/>
            <a:ext cx="15909793" cy="4198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1029"/>
              </a:lnSpc>
            </a:pPr>
            <a:r>
              <a:rPr lang="ar-EG" sz="586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منصة تعليمية عربية تقدم دورات متنوعة في المهارات الأساسية والقيادة،ة والتطوير الذاتي</a:t>
            </a:r>
          </a:p>
          <a:p>
            <a:pPr algn="ctr" rtl="1">
              <a:lnSpc>
                <a:spcPts val="11029"/>
              </a:lnSpc>
            </a:pPr>
            <a:r>
              <a:rPr lang="ar-EG" sz="586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لتساعدك على اكتساب مهارات المستقبل بثقة وإبداع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V="1">
            <a:off x="0" y="7610358"/>
            <a:ext cx="7169848" cy="4776911"/>
          </a:xfrm>
          <a:custGeom>
            <a:avLst/>
            <a:gdLst/>
            <a:ahLst/>
            <a:cxnLst/>
            <a:rect l="l" t="t" r="r" b="b"/>
            <a:pathLst>
              <a:path w="7169848" h="4776911">
                <a:moveTo>
                  <a:pt x="0" y="4776911"/>
                </a:moveTo>
                <a:lnTo>
                  <a:pt x="7169848" y="4776911"/>
                </a:lnTo>
                <a:lnTo>
                  <a:pt x="7169848" y="0"/>
                </a:lnTo>
                <a:lnTo>
                  <a:pt x="0" y="0"/>
                </a:lnTo>
                <a:lnTo>
                  <a:pt x="0" y="4776911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12346348" y="-1670589"/>
            <a:ext cx="6362181" cy="4238803"/>
          </a:xfrm>
          <a:custGeom>
            <a:avLst/>
            <a:gdLst/>
            <a:ahLst/>
            <a:cxnLst/>
            <a:rect l="l" t="t" r="r" b="b"/>
            <a:pathLst>
              <a:path w="6362181" h="4238803">
                <a:moveTo>
                  <a:pt x="0" y="0"/>
                </a:moveTo>
                <a:lnTo>
                  <a:pt x="6362181" y="0"/>
                </a:lnTo>
                <a:lnTo>
                  <a:pt x="6362181" y="4238803"/>
                </a:lnTo>
                <a:lnTo>
                  <a:pt x="0" y="423880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870271" y="0"/>
            <a:ext cx="8547459" cy="5342162"/>
          </a:xfrm>
          <a:custGeom>
            <a:avLst/>
            <a:gdLst/>
            <a:ahLst/>
            <a:cxnLst/>
            <a:rect l="l" t="t" r="r" b="b"/>
            <a:pathLst>
              <a:path w="8547459" h="5342162">
                <a:moveTo>
                  <a:pt x="0" y="0"/>
                </a:moveTo>
                <a:lnTo>
                  <a:pt x="8547458" y="0"/>
                </a:lnTo>
                <a:lnTo>
                  <a:pt x="8547458" y="5342162"/>
                </a:lnTo>
                <a:lnTo>
                  <a:pt x="0" y="53421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189103" y="3908075"/>
            <a:ext cx="15909793" cy="4198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1029"/>
              </a:lnSpc>
            </a:pPr>
            <a:r>
              <a:rPr lang="ar-EG" sz="586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منصة وطنية مميزة تهدف لتأهيل الشباب لسوق العمل</a:t>
            </a:r>
          </a:p>
          <a:p>
            <a:pPr algn="ctr" rtl="1">
              <a:lnSpc>
                <a:spcPts val="11029"/>
              </a:lnSpc>
            </a:pPr>
            <a:r>
              <a:rPr lang="ar-EG" sz="5866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وتقدم دورات عملية في المهارات العامة والمهنية لتجهزك بالقدرات اللازمة للنجاح والتميز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90600" y="-190500"/>
            <a:ext cx="11914655" cy="1436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1200"/>
              </a:lnSpc>
              <a:spcBef>
                <a:spcPct val="0"/>
              </a:spcBef>
            </a:pPr>
            <a:r>
              <a:rPr lang="ar-SA" sz="8000" dirty="0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ورقة عمل 2</a:t>
            </a:r>
            <a:r>
              <a:rPr lang="ar-EG" sz="8000" dirty="0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!</a:t>
            </a:r>
          </a:p>
        </p:txBody>
      </p:sp>
      <p:sp>
        <p:nvSpPr>
          <p:cNvPr id="3" name="Freeform 3"/>
          <p:cNvSpPr/>
          <p:nvPr/>
        </p:nvSpPr>
        <p:spPr>
          <a:xfrm rot="-10800000">
            <a:off x="11031256" y="-780691"/>
            <a:ext cx="7256744" cy="4834806"/>
          </a:xfrm>
          <a:custGeom>
            <a:avLst/>
            <a:gdLst/>
            <a:ahLst/>
            <a:cxnLst/>
            <a:rect l="l" t="t" r="r" b="b"/>
            <a:pathLst>
              <a:path w="7256744" h="4834806">
                <a:moveTo>
                  <a:pt x="0" y="0"/>
                </a:moveTo>
                <a:lnTo>
                  <a:pt x="7256744" y="0"/>
                </a:lnTo>
                <a:lnTo>
                  <a:pt x="7256744" y="4834806"/>
                </a:lnTo>
                <a:lnTo>
                  <a:pt x="0" y="48348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541995" y="5548823"/>
            <a:ext cx="5024019" cy="4232736"/>
          </a:xfrm>
          <a:custGeom>
            <a:avLst/>
            <a:gdLst/>
            <a:ahLst/>
            <a:cxnLst/>
            <a:rect l="l" t="t" r="r" b="b"/>
            <a:pathLst>
              <a:path w="5024019" h="4232736">
                <a:moveTo>
                  <a:pt x="0" y="0"/>
                </a:moveTo>
                <a:lnTo>
                  <a:pt x="5024020" y="0"/>
                </a:lnTo>
                <a:lnTo>
                  <a:pt x="5024020" y="4232737"/>
                </a:lnTo>
                <a:lnTo>
                  <a:pt x="0" y="423273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76200" y="1245791"/>
            <a:ext cx="11710479" cy="7575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32430" lvl="1" indent="-566215" algn="r" rtl="1">
              <a:lnSpc>
                <a:spcPts val="10018"/>
              </a:lnSpc>
              <a:buFont typeface="Arial"/>
              <a:buChar char="•"/>
            </a:pPr>
            <a:r>
              <a:rPr lang="ar-SA" sz="5245" dirty="0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ماذا استفدت في نهاية هذه المحطة </a:t>
            </a:r>
            <a:r>
              <a:rPr lang="ar-EG" sz="5245" dirty="0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؟</a:t>
            </a:r>
            <a:endParaRPr lang="ar-SA" sz="5245" dirty="0">
              <a:solidFill>
                <a:srgbClr val="745677"/>
              </a:solidFill>
              <a:latin typeface="HS Headline"/>
              <a:ea typeface="HS Headline"/>
              <a:cs typeface="HS Headline"/>
              <a:sym typeface="HS Headline"/>
              <a:rtl/>
            </a:endParaRPr>
          </a:p>
          <a:p>
            <a:pPr marL="1132430" lvl="1" indent="-566215" algn="r" rtl="1">
              <a:lnSpc>
                <a:spcPts val="10018"/>
              </a:lnSpc>
              <a:buFont typeface="Arial"/>
              <a:buChar char="•"/>
            </a:pPr>
            <a:r>
              <a:rPr lang="ar-SA" sz="5245" dirty="0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ج/</a:t>
            </a:r>
            <a:endParaRPr lang="ar-EG" sz="5245" dirty="0">
              <a:solidFill>
                <a:srgbClr val="745677"/>
              </a:solidFill>
              <a:latin typeface="HS Headline"/>
              <a:ea typeface="HS Headline"/>
              <a:cs typeface="HS Headline"/>
              <a:sym typeface="HS Headline"/>
              <a:rtl/>
            </a:endParaRPr>
          </a:p>
          <a:p>
            <a:pPr marL="1132430" lvl="1" indent="-566215" algn="r" rtl="1">
              <a:lnSpc>
                <a:spcPts val="10018"/>
              </a:lnSpc>
              <a:buFont typeface="Arial"/>
              <a:buChar char="•"/>
            </a:pPr>
            <a:r>
              <a:rPr lang="ar-EG" sz="5245" dirty="0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هل </a:t>
            </a:r>
            <a:r>
              <a:rPr lang="ar-SA" sz="5245" dirty="0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تصححت لك مفاهيم </a:t>
            </a:r>
            <a:r>
              <a:rPr lang="ar-EG" sz="5245" dirty="0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؟</a:t>
            </a:r>
            <a:endParaRPr lang="ar-SA" sz="5245" dirty="0">
              <a:solidFill>
                <a:srgbClr val="745677"/>
              </a:solidFill>
              <a:latin typeface="HS Headline"/>
              <a:ea typeface="HS Headline"/>
              <a:cs typeface="HS Headline"/>
              <a:sym typeface="HS Headline"/>
              <a:rtl/>
            </a:endParaRPr>
          </a:p>
          <a:p>
            <a:pPr marL="1132430" lvl="1" indent="-566215" algn="r" rtl="1">
              <a:lnSpc>
                <a:spcPts val="10018"/>
              </a:lnSpc>
              <a:buFont typeface="Arial"/>
              <a:buChar char="•"/>
            </a:pPr>
            <a:r>
              <a:rPr lang="ar-SA" sz="5245" dirty="0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ج/</a:t>
            </a:r>
            <a:endParaRPr lang="ar-EG" sz="5245" dirty="0">
              <a:solidFill>
                <a:srgbClr val="745677"/>
              </a:solidFill>
              <a:latin typeface="HS Headline"/>
              <a:ea typeface="HS Headline"/>
              <a:cs typeface="HS Headline"/>
              <a:sym typeface="HS Headline"/>
              <a:rtl/>
            </a:endParaRPr>
          </a:p>
          <a:p>
            <a:pPr marL="1132430" lvl="1" indent="-566215" algn="r" rtl="1">
              <a:lnSpc>
                <a:spcPts val="10018"/>
              </a:lnSpc>
              <a:buFont typeface="Arial"/>
              <a:buChar char="•"/>
            </a:pPr>
            <a:r>
              <a:rPr lang="ar-SA" sz="5245" dirty="0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ماهي محطتك القادمة بعد هذه الوقفة</a:t>
            </a:r>
            <a:r>
              <a:rPr lang="ar-EG" sz="5245" dirty="0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؟</a:t>
            </a:r>
          </a:p>
          <a:p>
            <a:pPr marL="1132430" lvl="1" indent="-566215" algn="r" rtl="1">
              <a:lnSpc>
                <a:spcPts val="10018"/>
              </a:lnSpc>
              <a:buFont typeface="Arial"/>
              <a:buChar char="•"/>
            </a:pPr>
            <a:r>
              <a:rPr lang="ar-SA" sz="5245" dirty="0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ج</a:t>
            </a:r>
            <a:endParaRPr lang="ar-EG" sz="5245" dirty="0">
              <a:solidFill>
                <a:srgbClr val="745677"/>
              </a:solidFill>
              <a:latin typeface="HS Headline"/>
              <a:ea typeface="HS Headline"/>
              <a:cs typeface="HS Headline"/>
              <a:sym typeface="HS Headline"/>
              <a:rtl/>
            </a:endParaRPr>
          </a:p>
        </p:txBody>
      </p:sp>
    </p:spTree>
    <p:extLst>
      <p:ext uri="{BB962C8B-B14F-4D97-AF65-F5344CB8AC3E}">
        <p14:creationId xmlns:p14="http://schemas.microsoft.com/office/powerpoint/2010/main" val="30196839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12951793" y="6145502"/>
            <a:ext cx="7428126" cy="4948989"/>
          </a:xfrm>
          <a:custGeom>
            <a:avLst/>
            <a:gdLst/>
            <a:ahLst/>
            <a:cxnLst/>
            <a:rect l="l" t="t" r="r" b="b"/>
            <a:pathLst>
              <a:path w="7428126" h="4948989">
                <a:moveTo>
                  <a:pt x="0" y="0"/>
                </a:moveTo>
                <a:lnTo>
                  <a:pt x="7428126" y="0"/>
                </a:lnTo>
                <a:lnTo>
                  <a:pt x="7428126" y="4948989"/>
                </a:lnTo>
                <a:lnTo>
                  <a:pt x="0" y="4948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5400000">
            <a:off x="-2563958" y="-1271307"/>
            <a:ext cx="6700602" cy="4464276"/>
          </a:xfrm>
          <a:custGeom>
            <a:avLst/>
            <a:gdLst/>
            <a:ahLst/>
            <a:cxnLst/>
            <a:rect l="l" t="t" r="r" b="b"/>
            <a:pathLst>
              <a:path w="6700602" h="4464276">
                <a:moveTo>
                  <a:pt x="0" y="0"/>
                </a:moveTo>
                <a:lnTo>
                  <a:pt x="6700603" y="0"/>
                </a:lnTo>
                <a:lnTo>
                  <a:pt x="6700603" y="4464277"/>
                </a:lnTo>
                <a:lnTo>
                  <a:pt x="0" y="44642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400000">
            <a:off x="12951793" y="-1149901"/>
            <a:ext cx="7428126" cy="4948989"/>
          </a:xfrm>
          <a:custGeom>
            <a:avLst/>
            <a:gdLst/>
            <a:ahLst/>
            <a:cxnLst/>
            <a:rect l="l" t="t" r="r" b="b"/>
            <a:pathLst>
              <a:path w="7428126" h="4948989">
                <a:moveTo>
                  <a:pt x="0" y="0"/>
                </a:moveTo>
                <a:lnTo>
                  <a:pt x="7428126" y="0"/>
                </a:lnTo>
                <a:lnTo>
                  <a:pt x="7428126" y="4948989"/>
                </a:lnTo>
                <a:lnTo>
                  <a:pt x="0" y="4948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2355934" y="166082"/>
            <a:ext cx="2294522" cy="3999167"/>
          </a:xfrm>
          <a:custGeom>
            <a:avLst/>
            <a:gdLst/>
            <a:ahLst/>
            <a:cxnLst/>
            <a:rect l="l" t="t" r="r" b="b"/>
            <a:pathLst>
              <a:path w="2294522" h="3999167">
                <a:moveTo>
                  <a:pt x="2294521" y="0"/>
                </a:moveTo>
                <a:lnTo>
                  <a:pt x="0" y="0"/>
                </a:lnTo>
                <a:lnTo>
                  <a:pt x="0" y="3999167"/>
                </a:lnTo>
                <a:lnTo>
                  <a:pt x="2294521" y="3999167"/>
                </a:lnTo>
                <a:lnTo>
                  <a:pt x="2294521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3924592" y="398615"/>
            <a:ext cx="10438817" cy="15376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1323"/>
              </a:lnSpc>
              <a:spcBef>
                <a:spcPct val="0"/>
              </a:spcBef>
            </a:pPr>
            <a:r>
              <a:rPr lang="ar-EG" sz="8088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تذكري دائماً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503194" y="2270539"/>
            <a:ext cx="11281611" cy="69983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286"/>
              </a:lnSpc>
            </a:pPr>
            <a:r>
              <a:rPr lang="ar-EG" sz="4597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لا تستعجلي القرار .. ولا تخافي من الاختيار</a:t>
            </a:r>
          </a:p>
          <a:p>
            <a:pPr algn="ctr" rtl="1">
              <a:lnSpc>
                <a:spcPts val="9286"/>
              </a:lnSpc>
            </a:pPr>
            <a:r>
              <a:rPr lang="ar-EG" sz="4597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لكل واحدة طريقها الخاص</a:t>
            </a:r>
          </a:p>
          <a:p>
            <a:pPr algn="ctr" rtl="1">
              <a:lnSpc>
                <a:spcPts val="9286"/>
              </a:lnSpc>
            </a:pPr>
            <a:r>
              <a:rPr lang="ar-EG" sz="4597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المقارنة تسرق منك الثقة</a:t>
            </a:r>
          </a:p>
          <a:p>
            <a:pPr algn="ctr" rtl="1">
              <a:lnSpc>
                <a:spcPts val="9286"/>
              </a:lnSpc>
            </a:pPr>
            <a:r>
              <a:rPr lang="ar-EG" sz="4597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الخطأ تجربة وليس نهاية</a:t>
            </a:r>
          </a:p>
          <a:p>
            <a:pPr algn="ctr" rtl="1">
              <a:lnSpc>
                <a:spcPts val="9286"/>
              </a:lnSpc>
            </a:pPr>
            <a:r>
              <a:rPr lang="ar-EG" sz="4597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ولا يوجد تخصص أفضل من الآخر</a:t>
            </a:r>
          </a:p>
          <a:p>
            <a:pPr algn="ctr" rtl="1">
              <a:lnSpc>
                <a:spcPts val="9286"/>
              </a:lnSpc>
            </a:pPr>
            <a:r>
              <a:rPr lang="ar-EG" sz="4597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مستقبلك ليس سباقاً … بل رحلة </a:t>
            </a:r>
          </a:p>
        </p:txBody>
      </p:sp>
      <p:sp>
        <p:nvSpPr>
          <p:cNvPr id="8" name="Freeform 8"/>
          <p:cNvSpPr/>
          <p:nvPr/>
        </p:nvSpPr>
        <p:spPr>
          <a:xfrm rot="5400000">
            <a:off x="-2563958" y="5283412"/>
            <a:ext cx="6700602" cy="4464276"/>
          </a:xfrm>
          <a:custGeom>
            <a:avLst/>
            <a:gdLst/>
            <a:ahLst/>
            <a:cxnLst/>
            <a:rect l="l" t="t" r="r" b="b"/>
            <a:pathLst>
              <a:path w="6700602" h="4464276">
                <a:moveTo>
                  <a:pt x="0" y="0"/>
                </a:moveTo>
                <a:lnTo>
                  <a:pt x="6700603" y="0"/>
                </a:lnTo>
                <a:lnTo>
                  <a:pt x="6700603" y="4464276"/>
                </a:lnTo>
                <a:lnTo>
                  <a:pt x="0" y="446427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218303" y="723900"/>
            <a:ext cx="11851395" cy="1410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 rtl="1">
              <a:lnSpc>
                <a:spcPts val="10966"/>
              </a:lnSpc>
              <a:spcBef>
                <a:spcPct val="0"/>
              </a:spcBef>
            </a:pPr>
            <a:r>
              <a:rPr lang="ar-EG" sz="7833" dirty="0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شكراً </a:t>
            </a:r>
            <a:r>
              <a:rPr lang="ar-SA" sz="7833" dirty="0">
                <a:solidFill>
                  <a:srgbClr val="333333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للاستماع</a:t>
            </a:r>
            <a:endParaRPr lang="ar-EG" sz="7833" dirty="0">
              <a:solidFill>
                <a:srgbClr val="333333"/>
              </a:solidFill>
              <a:latin typeface="HS Headline"/>
              <a:ea typeface="HS Headline"/>
              <a:cs typeface="HS Headline"/>
              <a:sym typeface="HS Headline"/>
              <a:rtl/>
            </a:endParaRPr>
          </a:p>
        </p:txBody>
      </p:sp>
      <p:sp>
        <p:nvSpPr>
          <p:cNvPr id="3" name="Freeform 3"/>
          <p:cNvSpPr/>
          <p:nvPr/>
        </p:nvSpPr>
        <p:spPr>
          <a:xfrm rot="-10800000">
            <a:off x="12237414" y="-1417070"/>
            <a:ext cx="6050586" cy="4031203"/>
          </a:xfrm>
          <a:custGeom>
            <a:avLst/>
            <a:gdLst/>
            <a:ahLst/>
            <a:cxnLst/>
            <a:rect l="l" t="t" r="r" b="b"/>
            <a:pathLst>
              <a:path w="6050586" h="4031203">
                <a:moveTo>
                  <a:pt x="0" y="0"/>
                </a:moveTo>
                <a:lnTo>
                  <a:pt x="6050586" y="0"/>
                </a:lnTo>
                <a:lnTo>
                  <a:pt x="6050586" y="4031203"/>
                </a:lnTo>
                <a:lnTo>
                  <a:pt x="0" y="403120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683247"/>
            <a:ext cx="16230600" cy="5777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106"/>
              </a:lnSpc>
            </a:pPr>
            <a:r>
              <a:rPr lang="ar-EG" sz="5059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اختيارك بعد الثانوية هو أول خطوة في طريق مستقبلك</a:t>
            </a:r>
          </a:p>
          <a:p>
            <a:pPr algn="ctr" rtl="1">
              <a:lnSpc>
                <a:spcPts val="9106"/>
              </a:lnSpc>
            </a:pPr>
            <a:r>
              <a:rPr lang="ar-EG" sz="5059">
                <a:solidFill>
                  <a:srgbClr val="745677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فاجعليه قراراً نابعاً من وعي ومعرفة وطموح</a:t>
            </a:r>
          </a:p>
          <a:p>
            <a:pPr algn="ctr" rtl="1">
              <a:lnSpc>
                <a:spcPts val="9106"/>
              </a:lnSpc>
            </a:pPr>
            <a:r>
              <a:rPr lang="ar-EG" sz="5059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ثقي بنفسك وقدراتك</a:t>
            </a:r>
          </a:p>
          <a:p>
            <a:pPr algn="ctr" rtl="1">
              <a:lnSpc>
                <a:spcPts val="9106"/>
              </a:lnSpc>
            </a:pPr>
            <a:r>
              <a:rPr lang="ar-EG" sz="5059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اختاري ما تحبين وتسعين للتميز فيه</a:t>
            </a:r>
          </a:p>
          <a:p>
            <a:pPr algn="ctr" rtl="1">
              <a:lnSpc>
                <a:spcPts val="9106"/>
              </a:lnSpc>
            </a:pPr>
            <a:r>
              <a:rPr lang="ar-EG" sz="5059">
                <a:solidFill>
                  <a:srgbClr val="8895D6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مستقبلك يستحق قراراً واعياً اليوم</a:t>
            </a:r>
          </a:p>
        </p:txBody>
      </p:sp>
      <p:sp>
        <p:nvSpPr>
          <p:cNvPr id="5" name="Freeform 5"/>
          <p:cNvSpPr/>
          <p:nvPr/>
        </p:nvSpPr>
        <p:spPr>
          <a:xfrm rot="-10800000" flipV="1">
            <a:off x="0" y="7864576"/>
            <a:ext cx="6226224" cy="4148222"/>
          </a:xfrm>
          <a:custGeom>
            <a:avLst/>
            <a:gdLst/>
            <a:ahLst/>
            <a:cxnLst/>
            <a:rect l="l" t="t" r="r" b="b"/>
            <a:pathLst>
              <a:path w="6226224" h="4148222">
                <a:moveTo>
                  <a:pt x="0" y="4148222"/>
                </a:moveTo>
                <a:lnTo>
                  <a:pt x="6226224" y="4148222"/>
                </a:lnTo>
                <a:lnTo>
                  <a:pt x="6226224" y="0"/>
                </a:lnTo>
                <a:lnTo>
                  <a:pt x="0" y="0"/>
                </a:lnTo>
                <a:lnTo>
                  <a:pt x="0" y="4148222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693166" y="5771847"/>
            <a:ext cx="3209544" cy="4114800"/>
          </a:xfrm>
          <a:custGeom>
            <a:avLst/>
            <a:gdLst/>
            <a:ahLst/>
            <a:cxnLst/>
            <a:rect l="l" t="t" r="r" b="b"/>
            <a:pathLst>
              <a:path w="3209544" h="4114800">
                <a:moveTo>
                  <a:pt x="0" y="0"/>
                </a:moveTo>
                <a:lnTo>
                  <a:pt x="3209544" y="0"/>
                </a:lnTo>
                <a:lnTo>
                  <a:pt x="320954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658</Words>
  <Application>Microsoft Office PowerPoint</Application>
  <PresentationFormat>مخصص</PresentationFormat>
  <Paragraphs>132</Paragraphs>
  <Slides>25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25</vt:i4>
      </vt:variant>
    </vt:vector>
  </HeadingPairs>
  <TitlesOfParts>
    <vt:vector size="30" baseType="lpstr">
      <vt:lpstr>HS Headline</vt:lpstr>
      <vt:lpstr>Helvetica World Bold</vt:lpstr>
      <vt:lpstr>Calibri</vt:lpstr>
      <vt:lpstr>Arial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نسخة من Pink and Lilac Illustrated floral Psychology Project Presentation</dc:title>
  <dc:creator>Amal</dc:creator>
  <cp:lastModifiedBy>Amal .</cp:lastModifiedBy>
  <cp:revision>2</cp:revision>
  <dcterms:created xsi:type="dcterms:W3CDTF">2006-08-16T00:00:00Z</dcterms:created>
  <dcterms:modified xsi:type="dcterms:W3CDTF">2026-01-14T09:14:50Z</dcterms:modified>
  <dc:identifier>DAG99Bq3l8A</dc:identifier>
</cp:coreProperties>
</file>