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7" r:id="rId16"/>
    <p:sldId id="278" r:id="rId17"/>
    <p:sldId id="27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18288000" cy="10287000"/>
  <p:notesSz cx="6858000" cy="9144000"/>
  <p:embeddedFontLst>
    <p:embeddedFont>
      <p:font typeface="Helvetica World Bold" panose="020B0604020202020204" charset="-128"/>
      <p:regular r:id="rId26"/>
    </p:embeddedFont>
    <p:embeddedFont>
      <p:font typeface="HS Headline" panose="020B0604020202020204" charset="-78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Relationship Id="rId9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JMBo8U4Bvsw" TargetMode="External"/><Relationship Id="rId3" Type="http://schemas.openxmlformats.org/officeDocument/2006/relationships/image" Target="../media/image12.svg"/><Relationship Id="rId7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svg"/><Relationship Id="rId7" Type="http://schemas.openxmlformats.org/officeDocument/2006/relationships/image" Target="../media/image2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2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2.svg"/><Relationship Id="rId7" Type="http://schemas.openxmlformats.org/officeDocument/2006/relationships/image" Target="../media/image3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12.svg"/><Relationship Id="rId7" Type="http://schemas.openxmlformats.org/officeDocument/2006/relationships/image" Target="../media/image3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3.svg"/><Relationship Id="rId7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39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1.svg"/><Relationship Id="rId7" Type="http://schemas.openxmlformats.org/officeDocument/2006/relationships/image" Target="../media/image43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svg"/><Relationship Id="rId7" Type="http://schemas.openxmlformats.org/officeDocument/2006/relationships/image" Target="../media/image5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15.png"/><Relationship Id="rId5" Type="http://schemas.openxmlformats.org/officeDocument/2006/relationships/image" Target="../media/image55.svg"/><Relationship Id="rId10" Type="http://schemas.openxmlformats.org/officeDocument/2006/relationships/image" Target="../media/image58.png"/><Relationship Id="rId4" Type="http://schemas.openxmlformats.org/officeDocument/2006/relationships/image" Target="../media/image54.png"/><Relationship Id="rId9" Type="http://schemas.openxmlformats.org/officeDocument/2006/relationships/image" Target="../media/image14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2.svg"/><Relationship Id="rId7" Type="http://schemas.openxmlformats.org/officeDocument/2006/relationships/image" Target="../media/image6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svg"/><Relationship Id="rId5" Type="http://schemas.openxmlformats.org/officeDocument/2006/relationships/image" Target="../media/image2.svg"/><Relationship Id="rId10" Type="http://schemas.openxmlformats.org/officeDocument/2006/relationships/image" Target="../media/image63.png"/><Relationship Id="rId4" Type="http://schemas.openxmlformats.org/officeDocument/2006/relationships/image" Target="../media/image1.png"/><Relationship Id="rId9" Type="http://schemas.openxmlformats.org/officeDocument/2006/relationships/image" Target="../media/image6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6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sv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7" Type="http://schemas.openxmlformats.org/officeDocument/2006/relationships/image" Target="../media/image71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267213" y="5572959"/>
            <a:ext cx="3753575" cy="1376552"/>
            <a:chOff x="0" y="0"/>
            <a:chExt cx="1254609" cy="4601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4609" cy="460104"/>
            </a:xfrm>
            <a:custGeom>
              <a:avLst/>
              <a:gdLst/>
              <a:ahLst/>
              <a:cxnLst/>
              <a:rect l="l" t="t" r="r" b="b"/>
              <a:pathLst>
                <a:path w="1254609" h="460104">
                  <a:moveTo>
                    <a:pt x="24751" y="0"/>
                  </a:moveTo>
                  <a:lnTo>
                    <a:pt x="1229858" y="0"/>
                  </a:lnTo>
                  <a:cubicBezTo>
                    <a:pt x="1236423" y="0"/>
                    <a:pt x="1242718" y="2608"/>
                    <a:pt x="1247360" y="7249"/>
                  </a:cubicBezTo>
                  <a:cubicBezTo>
                    <a:pt x="1252001" y="11891"/>
                    <a:pt x="1254609" y="18186"/>
                    <a:pt x="1254609" y="24751"/>
                  </a:cubicBezTo>
                  <a:lnTo>
                    <a:pt x="1254609" y="435353"/>
                  </a:lnTo>
                  <a:cubicBezTo>
                    <a:pt x="1254609" y="441918"/>
                    <a:pt x="1252001" y="448213"/>
                    <a:pt x="1247360" y="452855"/>
                  </a:cubicBezTo>
                  <a:cubicBezTo>
                    <a:pt x="1242718" y="457496"/>
                    <a:pt x="1236423" y="460104"/>
                    <a:pt x="1229858" y="460104"/>
                  </a:cubicBezTo>
                  <a:lnTo>
                    <a:pt x="24751" y="460104"/>
                  </a:lnTo>
                  <a:cubicBezTo>
                    <a:pt x="18186" y="460104"/>
                    <a:pt x="11891" y="457496"/>
                    <a:pt x="7249" y="452855"/>
                  </a:cubicBezTo>
                  <a:cubicBezTo>
                    <a:pt x="2608" y="448213"/>
                    <a:pt x="0" y="441918"/>
                    <a:pt x="0" y="435353"/>
                  </a:cubicBezTo>
                  <a:lnTo>
                    <a:pt x="0" y="24751"/>
                  </a:lnTo>
                  <a:cubicBezTo>
                    <a:pt x="0" y="18186"/>
                    <a:pt x="2608" y="11891"/>
                    <a:pt x="7249" y="7249"/>
                  </a:cubicBezTo>
                  <a:cubicBezTo>
                    <a:pt x="11891" y="2608"/>
                    <a:pt x="18186" y="0"/>
                    <a:pt x="24751" y="0"/>
                  </a:cubicBezTo>
                  <a:close/>
                </a:path>
              </a:pathLst>
            </a:custGeom>
            <a:solidFill>
              <a:srgbClr val="DDEFF2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95275"/>
              <a:ext cx="1254609" cy="7553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 rtl="1">
                <a:lnSpc>
                  <a:spcPts val="8720"/>
                </a:lnSpc>
                <a:spcBef>
                  <a:spcPct val="0"/>
                </a:spcBef>
              </a:pPr>
              <a:r>
                <a:rPr lang="en-US" sz="5699">
                  <a:solidFill>
                    <a:srgbClr val="152225"/>
                  </a:solidFill>
                  <a:latin typeface="HS Headline"/>
                  <a:ea typeface="HS Headline"/>
                  <a:cs typeface="HS Headline"/>
                  <a:sym typeface="HS Headline"/>
                </a:rPr>
                <a:t>٢٤</a:t>
              </a:r>
              <a:r>
                <a:rPr lang="ar-EG" sz="5699">
                  <a:solidFill>
                    <a:srgbClr val="152225"/>
                  </a:solidFill>
                  <a:latin typeface="HS Headline"/>
                  <a:ea typeface="HS Headline"/>
                  <a:cs typeface="HS Headline"/>
                  <a:sym typeface="HS Headline"/>
                  <a:rtl/>
                </a:rPr>
                <a:t> يناير </a:t>
              </a:r>
            </a:p>
          </p:txBody>
        </p:sp>
      </p:grpSp>
      <p:sp>
        <p:nvSpPr>
          <p:cNvPr id="5" name="Freeform 5"/>
          <p:cNvSpPr/>
          <p:nvPr/>
        </p:nvSpPr>
        <p:spPr>
          <a:xfrm rot="-4373679">
            <a:off x="13607613" y="6174621"/>
            <a:ext cx="9360774" cy="3710270"/>
          </a:xfrm>
          <a:custGeom>
            <a:avLst/>
            <a:gdLst/>
            <a:ahLst/>
            <a:cxnLst/>
            <a:rect l="l" t="t" r="r" b="b"/>
            <a:pathLst>
              <a:path w="9360774" h="3710270">
                <a:moveTo>
                  <a:pt x="0" y="0"/>
                </a:moveTo>
                <a:lnTo>
                  <a:pt x="9360774" y="0"/>
                </a:lnTo>
                <a:lnTo>
                  <a:pt x="9360774" y="3710270"/>
                </a:lnTo>
                <a:lnTo>
                  <a:pt x="0" y="37102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10229885">
            <a:off x="-1854543" y="-1993274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>
            <a:off x="7457732" y="-866520"/>
            <a:ext cx="3372535" cy="3372535"/>
          </a:xfrm>
          <a:custGeom>
            <a:avLst/>
            <a:gdLst/>
            <a:ahLst/>
            <a:cxnLst/>
            <a:rect l="l" t="t" r="r" b="b"/>
            <a:pathLst>
              <a:path w="3372535" h="3372535">
                <a:moveTo>
                  <a:pt x="0" y="0"/>
                </a:moveTo>
                <a:lnTo>
                  <a:pt x="3372536" y="0"/>
                </a:lnTo>
                <a:lnTo>
                  <a:pt x="3372536" y="3372535"/>
                </a:lnTo>
                <a:lnTo>
                  <a:pt x="0" y="33725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07613" y="5653652"/>
            <a:ext cx="5744921" cy="4114800"/>
          </a:xfrm>
          <a:custGeom>
            <a:avLst/>
            <a:gdLst/>
            <a:ahLst/>
            <a:cxnLst/>
            <a:rect l="l" t="t" r="r" b="b"/>
            <a:pathLst>
              <a:path w="5744921" h="4114800">
                <a:moveTo>
                  <a:pt x="0" y="0"/>
                </a:moveTo>
                <a:lnTo>
                  <a:pt x="5744922" y="0"/>
                </a:lnTo>
                <a:lnTo>
                  <a:pt x="57449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445132" y="3091872"/>
            <a:ext cx="11397737" cy="1819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3334"/>
              </a:lnSpc>
            </a:pPr>
            <a:r>
              <a:rPr lang="ar-EG" sz="9524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اليوم العالمي للتعليم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02670" y="8286500"/>
            <a:ext cx="6796966" cy="97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7446"/>
              </a:lnSpc>
            </a:pPr>
            <a:r>
              <a:rPr lang="ar-EG" sz="4596">
                <a:solidFill>
                  <a:srgbClr val="3B90A2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ثانوية ساره آل الشيخ 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134174" y="123687"/>
            <a:ext cx="5618980" cy="107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660"/>
              </a:lnSpc>
            </a:pPr>
            <a:r>
              <a:rPr lang="ar-EG" sz="1900" b="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المملكة العربية السعودية</a:t>
            </a:r>
          </a:p>
          <a:p>
            <a:pPr algn="ctr" rtl="1">
              <a:lnSpc>
                <a:spcPts val="2660"/>
              </a:lnSpc>
            </a:pPr>
            <a:r>
              <a:rPr lang="ar-EG" sz="1900" b="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وزارة التعليم </a:t>
            </a:r>
          </a:p>
          <a:p>
            <a:pPr marL="0" lvl="0" indent="0" algn="ctr" rtl="1">
              <a:lnSpc>
                <a:spcPts val="2660"/>
              </a:lnSpc>
            </a:pPr>
            <a:r>
              <a:rPr lang="ar-EG" sz="1900" b="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ثانوية ساره آل الشيخ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49714" flipV="1">
            <a:off x="14330855" y="-4484555"/>
            <a:ext cx="9889586" cy="7516085"/>
          </a:xfrm>
          <a:custGeom>
            <a:avLst/>
            <a:gdLst/>
            <a:ahLst/>
            <a:cxnLst/>
            <a:rect l="l" t="t" r="r" b="b"/>
            <a:pathLst>
              <a:path w="9889586" h="7516085">
                <a:moveTo>
                  <a:pt x="0" y="7516086"/>
                </a:moveTo>
                <a:lnTo>
                  <a:pt x="9889586" y="7516086"/>
                </a:lnTo>
                <a:lnTo>
                  <a:pt x="9889586" y="0"/>
                </a:lnTo>
                <a:lnTo>
                  <a:pt x="0" y="0"/>
                </a:lnTo>
                <a:lnTo>
                  <a:pt x="0" y="75160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0830268" y="8119694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rot="10229885">
            <a:off x="-1854543" y="-1993274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TextBox 5"/>
          <p:cNvSpPr txBox="1"/>
          <p:nvPr/>
        </p:nvSpPr>
        <p:spPr>
          <a:xfrm>
            <a:off x="1679769" y="2696767"/>
            <a:ext cx="14928462" cy="478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ar-EG" sz="5000" b="1">
                <a:solidFill>
                  <a:srgbClr val="2F899D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التعليم ليس فقط تعلم الكتب، بل هو رحلة لبناء الشخصية والعقل</a:t>
            </a:r>
          </a:p>
          <a:p>
            <a:pPr algn="ctr" rtl="1">
              <a:lnSpc>
                <a:spcPts val="7000"/>
              </a:lnSpc>
            </a:pPr>
            <a:r>
              <a:rPr lang="ar-EG" sz="5000" b="1">
                <a:solidFill>
                  <a:srgbClr val="2F899D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من الكتاتيب القديمة إلى المدارس الحديثة ومع كل جيل يأتي دورنا في التعلم ومساعدة الآخرين</a:t>
            </a:r>
          </a:p>
          <a:p>
            <a:pPr algn="ctr" rtl="1">
              <a:lnSpc>
                <a:spcPts val="7000"/>
              </a:lnSpc>
            </a:pPr>
            <a:r>
              <a:rPr lang="ar-EG" sz="5000" b="1">
                <a:solidFill>
                  <a:srgbClr val="2F899D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في </a:t>
            </a:r>
            <a:r>
              <a:rPr lang="ar-EG" sz="5000" b="1">
                <a:solidFill>
                  <a:srgbClr val="152225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اليوم العالمي للتعليم</a:t>
            </a:r>
            <a:r>
              <a:rPr lang="ar-EG" sz="5000" b="1">
                <a:solidFill>
                  <a:srgbClr val="2F899D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 نحتفل بالعلم ونتعرف كيف أن التطوع </a:t>
            </a:r>
          </a:p>
          <a:p>
            <a:pPr marL="0" lvl="0" indent="0" algn="ctr" rtl="1">
              <a:lnSpc>
                <a:spcPts val="7000"/>
              </a:lnSpc>
            </a:pPr>
            <a:r>
              <a:rPr lang="ar-EG" sz="5000" b="1">
                <a:solidFill>
                  <a:srgbClr val="2F899D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في التعليم يفتح الفرص لكل شخص</a:t>
            </a:r>
          </a:p>
        </p:txBody>
      </p:sp>
      <p:sp>
        <p:nvSpPr>
          <p:cNvPr id="6" name="Freeform 6"/>
          <p:cNvSpPr/>
          <p:nvPr/>
        </p:nvSpPr>
        <p:spPr>
          <a:xfrm>
            <a:off x="193604" y="6818318"/>
            <a:ext cx="4295655" cy="3296915"/>
          </a:xfrm>
          <a:custGeom>
            <a:avLst/>
            <a:gdLst/>
            <a:ahLst/>
            <a:cxnLst/>
            <a:rect l="l" t="t" r="r" b="b"/>
            <a:pathLst>
              <a:path w="4295655" h="3296915">
                <a:moveTo>
                  <a:pt x="0" y="0"/>
                </a:moveTo>
                <a:lnTo>
                  <a:pt x="4295655" y="0"/>
                </a:lnTo>
                <a:lnTo>
                  <a:pt x="4295655" y="3296915"/>
                </a:lnTo>
                <a:lnTo>
                  <a:pt x="0" y="32969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49714" flipV="1">
            <a:off x="14330855" y="-4484555"/>
            <a:ext cx="9889586" cy="7516085"/>
          </a:xfrm>
          <a:custGeom>
            <a:avLst/>
            <a:gdLst/>
            <a:ahLst/>
            <a:cxnLst/>
            <a:rect l="l" t="t" r="r" b="b"/>
            <a:pathLst>
              <a:path w="9889586" h="7516085">
                <a:moveTo>
                  <a:pt x="0" y="7516086"/>
                </a:moveTo>
                <a:lnTo>
                  <a:pt x="9889586" y="7516086"/>
                </a:lnTo>
                <a:lnTo>
                  <a:pt x="9889586" y="0"/>
                </a:lnTo>
                <a:lnTo>
                  <a:pt x="0" y="0"/>
                </a:lnTo>
                <a:lnTo>
                  <a:pt x="0" y="75160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0830268" y="8119694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rot="10229885">
            <a:off x="-1854543" y="-1993274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TextBox 5"/>
          <p:cNvSpPr txBox="1"/>
          <p:nvPr/>
        </p:nvSpPr>
        <p:spPr>
          <a:xfrm>
            <a:off x="1916499" y="2749189"/>
            <a:ext cx="14455003" cy="5633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863"/>
              </a:lnSpc>
            </a:pPr>
            <a:r>
              <a:rPr lang="ar-EG" sz="5036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هو مناسبة عالمية نحتفي فيها بقيمة التعليم ودوره في بناء الإنسان والمجتمع ويؤكد على أن التعليم حق أساسي للجميع دون استثناء ويهدف إلى دعم جودة التعليم وإتاحته بعدالة </a:t>
            </a:r>
          </a:p>
          <a:p>
            <a:pPr marL="0" lvl="0" indent="0" algn="ctr" rtl="1">
              <a:lnSpc>
                <a:spcPts val="8863"/>
              </a:lnSpc>
            </a:pPr>
            <a:r>
              <a:rPr lang="ar-EG" sz="5036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لأن التعليم هو الأساس الحقيقي للتنمية المستدامة وصناعة المستقبل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445132" y="1354780"/>
            <a:ext cx="1139773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اليوم العالمي للتعليم</a:t>
            </a:r>
          </a:p>
        </p:txBody>
      </p:sp>
      <p:sp>
        <p:nvSpPr>
          <p:cNvPr id="7" name="Freeform 7"/>
          <p:cNvSpPr/>
          <p:nvPr/>
        </p:nvSpPr>
        <p:spPr>
          <a:xfrm>
            <a:off x="361704" y="7281275"/>
            <a:ext cx="3476991" cy="2668591"/>
          </a:xfrm>
          <a:custGeom>
            <a:avLst/>
            <a:gdLst/>
            <a:ahLst/>
            <a:cxnLst/>
            <a:rect l="l" t="t" r="r" b="b"/>
            <a:pathLst>
              <a:path w="3476991" h="2668591">
                <a:moveTo>
                  <a:pt x="0" y="0"/>
                </a:moveTo>
                <a:lnTo>
                  <a:pt x="3476991" y="0"/>
                </a:lnTo>
                <a:lnTo>
                  <a:pt x="3476991" y="2668590"/>
                </a:lnTo>
                <a:lnTo>
                  <a:pt x="0" y="26685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136214">
            <a:off x="15376697" y="-1394940"/>
            <a:ext cx="6311745" cy="5554335"/>
          </a:xfrm>
          <a:custGeom>
            <a:avLst/>
            <a:gdLst/>
            <a:ahLst/>
            <a:cxnLst/>
            <a:rect l="l" t="t" r="r" b="b"/>
            <a:pathLst>
              <a:path w="6311745" h="5554335">
                <a:moveTo>
                  <a:pt x="0" y="0"/>
                </a:moveTo>
                <a:lnTo>
                  <a:pt x="6311745" y="0"/>
                </a:lnTo>
                <a:lnTo>
                  <a:pt x="6311745" y="5554335"/>
                </a:lnTo>
                <a:lnTo>
                  <a:pt x="0" y="55543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3160064" y="3560289"/>
            <a:ext cx="2830204" cy="2692232"/>
          </a:xfrm>
          <a:custGeom>
            <a:avLst/>
            <a:gdLst/>
            <a:ahLst/>
            <a:cxnLst/>
            <a:rect l="l" t="t" r="r" b="b"/>
            <a:pathLst>
              <a:path w="2830204" h="2692232">
                <a:moveTo>
                  <a:pt x="0" y="0"/>
                </a:moveTo>
                <a:lnTo>
                  <a:pt x="2830204" y="0"/>
                </a:lnTo>
                <a:lnTo>
                  <a:pt x="2830204" y="2692232"/>
                </a:lnTo>
                <a:lnTo>
                  <a:pt x="0" y="26922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990563" y="2883602"/>
            <a:ext cx="3148862" cy="3376796"/>
          </a:xfrm>
          <a:custGeom>
            <a:avLst/>
            <a:gdLst/>
            <a:ahLst/>
            <a:cxnLst/>
            <a:rect l="l" t="t" r="r" b="b"/>
            <a:pathLst>
              <a:path w="3148862" h="3376796">
                <a:moveTo>
                  <a:pt x="0" y="0"/>
                </a:moveTo>
                <a:lnTo>
                  <a:pt x="3148862" y="0"/>
                </a:lnTo>
                <a:lnTo>
                  <a:pt x="3148862" y="3376796"/>
                </a:lnTo>
                <a:lnTo>
                  <a:pt x="0" y="33767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338856" y="2751694"/>
            <a:ext cx="2766864" cy="3640611"/>
          </a:xfrm>
          <a:custGeom>
            <a:avLst/>
            <a:gdLst/>
            <a:ahLst/>
            <a:cxnLst/>
            <a:rect l="l" t="t" r="r" b="b"/>
            <a:pathLst>
              <a:path w="2766864" h="3640611">
                <a:moveTo>
                  <a:pt x="0" y="0"/>
                </a:moveTo>
                <a:lnTo>
                  <a:pt x="2766864" y="0"/>
                </a:lnTo>
                <a:lnTo>
                  <a:pt x="2766864" y="3640611"/>
                </a:lnTo>
                <a:lnTo>
                  <a:pt x="0" y="36406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-2568713" y="8220160"/>
            <a:ext cx="9185075" cy="3640630"/>
          </a:xfrm>
          <a:custGeom>
            <a:avLst/>
            <a:gdLst/>
            <a:ahLst/>
            <a:cxnLst/>
            <a:rect l="l" t="t" r="r" b="b"/>
            <a:pathLst>
              <a:path w="9185075" h="3640630">
                <a:moveTo>
                  <a:pt x="9185074" y="0"/>
                </a:moveTo>
                <a:lnTo>
                  <a:pt x="0" y="0"/>
                </a:lnTo>
                <a:lnTo>
                  <a:pt x="0" y="3640629"/>
                </a:lnTo>
                <a:lnTo>
                  <a:pt x="9185074" y="3640629"/>
                </a:lnTo>
                <a:lnTo>
                  <a:pt x="918507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709421" y="781050"/>
            <a:ext cx="16869159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لماذا نحتفل باليوم العالمي للتعليم ..؟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26437" y="6545736"/>
            <a:ext cx="4832863" cy="1718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80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لإن التعليم حق للجميع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408289" y="6770611"/>
            <a:ext cx="5471422" cy="890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80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طريق للتقدم والتطور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09465" y="6396441"/>
            <a:ext cx="4111057" cy="1972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661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فرصة لنشر المعرفة والقيم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48765">
            <a:off x="14103428" y="-3393150"/>
            <a:ext cx="6311745" cy="5554335"/>
          </a:xfrm>
          <a:custGeom>
            <a:avLst/>
            <a:gdLst/>
            <a:ahLst/>
            <a:cxnLst/>
            <a:rect l="l" t="t" r="r" b="b"/>
            <a:pathLst>
              <a:path w="6311745" h="5554335">
                <a:moveTo>
                  <a:pt x="0" y="0"/>
                </a:moveTo>
                <a:lnTo>
                  <a:pt x="6311744" y="0"/>
                </a:lnTo>
                <a:lnTo>
                  <a:pt x="6311744" y="5554335"/>
                </a:lnTo>
                <a:lnTo>
                  <a:pt x="0" y="55543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 flipV="1">
            <a:off x="-3903366" y="-1436954"/>
            <a:ext cx="9185075" cy="3640630"/>
          </a:xfrm>
          <a:custGeom>
            <a:avLst/>
            <a:gdLst/>
            <a:ahLst/>
            <a:cxnLst/>
            <a:rect l="l" t="t" r="r" b="b"/>
            <a:pathLst>
              <a:path w="9185075" h="3640630">
                <a:moveTo>
                  <a:pt x="9185075" y="3640630"/>
                </a:moveTo>
                <a:lnTo>
                  <a:pt x="0" y="3640630"/>
                </a:lnTo>
                <a:lnTo>
                  <a:pt x="0" y="0"/>
                </a:lnTo>
                <a:lnTo>
                  <a:pt x="9185075" y="0"/>
                </a:lnTo>
                <a:lnTo>
                  <a:pt x="9185075" y="364063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-206591" y="4991100"/>
            <a:ext cx="4819113" cy="4770633"/>
          </a:xfrm>
          <a:custGeom>
            <a:avLst/>
            <a:gdLst/>
            <a:ahLst/>
            <a:cxnLst/>
            <a:rect l="l" t="t" r="r" b="b"/>
            <a:pathLst>
              <a:path w="4819113" h="4770633">
                <a:moveTo>
                  <a:pt x="0" y="0"/>
                </a:moveTo>
                <a:lnTo>
                  <a:pt x="4819113" y="0"/>
                </a:lnTo>
                <a:lnTo>
                  <a:pt x="4819113" y="4770633"/>
                </a:lnTo>
                <a:lnTo>
                  <a:pt x="0" y="47706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1466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879711" y="8343478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9"/>
                </a:lnTo>
                <a:lnTo>
                  <a:pt x="0" y="39910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4963896" y="6013995"/>
            <a:ext cx="3046794" cy="2898263"/>
          </a:xfrm>
          <a:custGeom>
            <a:avLst/>
            <a:gdLst/>
            <a:ahLst/>
            <a:cxnLst/>
            <a:rect l="l" t="t" r="r" b="b"/>
            <a:pathLst>
              <a:path w="3046794" h="2898263">
                <a:moveTo>
                  <a:pt x="0" y="0"/>
                </a:moveTo>
                <a:lnTo>
                  <a:pt x="3046794" y="0"/>
                </a:lnTo>
                <a:lnTo>
                  <a:pt x="3046794" y="2898263"/>
                </a:lnTo>
                <a:lnTo>
                  <a:pt x="0" y="289826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612522" y="1386307"/>
            <a:ext cx="906295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كان التعليم في الماضي 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338014" y="2969435"/>
            <a:ext cx="13579583" cy="7053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99158" lvl="1" indent="-549579" algn="r" rtl="1">
              <a:lnSpc>
                <a:spcPts val="9265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تعليم بسيط يعتمد على الحفظ والتلقين</a:t>
            </a:r>
          </a:p>
          <a:p>
            <a:pPr marL="1099158" lvl="1" indent="-549579" algn="r" rtl="1">
              <a:lnSpc>
                <a:spcPts val="9265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المعلم هو المصدر الأساسي للمعرفة</a:t>
            </a:r>
          </a:p>
          <a:p>
            <a:pPr marL="1099158" lvl="1" indent="-549579" algn="r" rtl="1">
              <a:lnSpc>
                <a:spcPts val="9265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التركيز على القراءة والكتابة والقيم</a:t>
            </a:r>
            <a:endParaRPr lang="en-US" sz="5091" dirty="0">
              <a:solidFill>
                <a:srgbClr val="2F899D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  <a:p>
            <a:pPr marL="1099158" lvl="1" indent="-549579" algn="r" rtl="1">
              <a:lnSpc>
                <a:spcPts val="9265"/>
              </a:lnSpc>
              <a:buFont typeface="Arial"/>
              <a:buChar char="•"/>
            </a:pPr>
            <a:r>
              <a:rPr lang="ar-SA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مقطع في اليوتيوب يوضح التعليم في المملكة </a:t>
            </a:r>
          </a:p>
          <a:p>
            <a:pPr marL="549579" lvl="1" algn="r" rtl="1">
              <a:lnSpc>
                <a:spcPts val="9265"/>
              </a:lnSpc>
            </a:pPr>
            <a:r>
              <a:rPr lang="ar-SA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قديما </a:t>
            </a:r>
          </a:p>
          <a:p>
            <a:pPr marL="549579" lvl="1" algn="r" rtl="1">
              <a:lnSpc>
                <a:spcPts val="9265"/>
              </a:lnSpc>
            </a:pPr>
            <a:endParaRPr lang="ar-EG" sz="5091" dirty="0">
              <a:solidFill>
                <a:srgbClr val="2F899D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BEDDB08B-8984-91CF-C82A-268C0442C6F9}"/>
              </a:ext>
            </a:extLst>
          </p:cNvPr>
          <p:cNvSpPr txBox="1"/>
          <p:nvPr/>
        </p:nvSpPr>
        <p:spPr>
          <a:xfrm>
            <a:off x="6172200" y="7943368"/>
            <a:ext cx="12356122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hlinkClick r:id="rId8"/>
              </a:rPr>
              <a:t>https://www.youtube.com/watch?v=JMBo8U4Bvsw</a:t>
            </a:r>
            <a:endParaRPr lang="en-US" sz="2800" dirty="0"/>
          </a:p>
          <a:p>
            <a:endParaRPr lang="ar-S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881573" y="-15498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1759753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320980" y="5465158"/>
            <a:ext cx="5015270" cy="4501205"/>
          </a:xfrm>
          <a:custGeom>
            <a:avLst/>
            <a:gdLst/>
            <a:ahLst/>
            <a:cxnLst/>
            <a:rect l="l" t="t" r="r" b="b"/>
            <a:pathLst>
              <a:path w="5015270" h="4501205">
                <a:moveTo>
                  <a:pt x="0" y="0"/>
                </a:moveTo>
                <a:lnTo>
                  <a:pt x="5015270" y="0"/>
                </a:lnTo>
                <a:lnTo>
                  <a:pt x="5015270" y="4501205"/>
                </a:lnTo>
                <a:lnTo>
                  <a:pt x="0" y="45012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612522" y="1242948"/>
            <a:ext cx="906295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ماذا يعني الكتاتيب ..؟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164040" y="2709274"/>
            <a:ext cx="13959920" cy="2755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979"/>
              </a:lnSpc>
            </a:pPr>
            <a:r>
              <a:rPr lang="ar-EG" sz="5545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مدارس قديمة لتعليم القرآن والقراءة والكتابة وكانت بداية التعليم النظامي في المجتمعات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881573" y="-15498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3503555" y="697719"/>
            <a:ext cx="4355648" cy="5795216"/>
          </a:xfrm>
          <a:custGeom>
            <a:avLst/>
            <a:gdLst/>
            <a:ahLst/>
            <a:cxnLst/>
            <a:rect l="l" t="t" r="r" b="b"/>
            <a:pathLst>
              <a:path w="4355648" h="5795216">
                <a:moveTo>
                  <a:pt x="0" y="0"/>
                </a:moveTo>
                <a:lnTo>
                  <a:pt x="4355648" y="0"/>
                </a:lnTo>
                <a:lnTo>
                  <a:pt x="4355648" y="5795216"/>
                </a:lnTo>
                <a:lnTo>
                  <a:pt x="0" y="57952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2739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759753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325266" y="6999450"/>
            <a:ext cx="3913104" cy="3003307"/>
          </a:xfrm>
          <a:custGeom>
            <a:avLst/>
            <a:gdLst/>
            <a:ahLst/>
            <a:cxnLst/>
            <a:rect l="l" t="t" r="r" b="b"/>
            <a:pathLst>
              <a:path w="3913104" h="3003307">
                <a:moveTo>
                  <a:pt x="0" y="0"/>
                </a:moveTo>
                <a:lnTo>
                  <a:pt x="3913104" y="0"/>
                </a:lnTo>
                <a:lnTo>
                  <a:pt x="3913104" y="3003307"/>
                </a:lnTo>
                <a:lnTo>
                  <a:pt x="0" y="30033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612522" y="1242948"/>
            <a:ext cx="906295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الكتاتيب .. هي بداية التعليم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2724039"/>
            <a:ext cx="13547194" cy="4476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99158" lvl="1" indent="-549579" algn="r" rtl="1">
              <a:lnSpc>
                <a:spcPts val="8807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تعلم القرآن الكريم</a:t>
            </a:r>
          </a:p>
          <a:p>
            <a:pPr marL="1099158" lvl="1" indent="-549579" algn="r" rtl="1">
              <a:lnSpc>
                <a:spcPts val="8807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تعلم الكتابة والحساب</a:t>
            </a:r>
          </a:p>
          <a:p>
            <a:pPr marL="1099158" lvl="1" indent="-549579" algn="r" rtl="1">
              <a:lnSpc>
                <a:spcPts val="8807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بساطة المكان وعمق المعرفة</a:t>
            </a:r>
          </a:p>
          <a:p>
            <a:pPr marL="1099158" lvl="1" indent="-549579" algn="r" rtl="1">
              <a:lnSpc>
                <a:spcPts val="8807"/>
              </a:lnSpc>
              <a:buFont typeface="Arial"/>
              <a:buChar char="•"/>
            </a:pPr>
            <a:r>
              <a:rPr lang="ar-EG" sz="5091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علاقة قوية بين المعلم والمتعلم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0228250" y="5490194"/>
            <a:ext cx="8059750" cy="4796806"/>
          </a:xfrm>
          <a:custGeom>
            <a:avLst/>
            <a:gdLst/>
            <a:ahLst/>
            <a:cxnLst/>
            <a:rect l="l" t="t" r="r" b="b"/>
            <a:pathLst>
              <a:path w="8059750" h="4796806">
                <a:moveTo>
                  <a:pt x="0" y="0"/>
                </a:moveTo>
                <a:lnTo>
                  <a:pt x="8059750" y="0"/>
                </a:lnTo>
                <a:lnTo>
                  <a:pt x="8059750" y="4796806"/>
                </a:lnTo>
                <a:lnTo>
                  <a:pt x="0" y="47968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249714">
            <a:off x="-4337563" y="-3758043"/>
            <a:ext cx="9889586" cy="7516085"/>
          </a:xfrm>
          <a:custGeom>
            <a:avLst/>
            <a:gdLst/>
            <a:ahLst/>
            <a:cxnLst/>
            <a:rect l="l" t="t" r="r" b="b"/>
            <a:pathLst>
              <a:path w="9889586" h="7516085">
                <a:moveTo>
                  <a:pt x="0" y="0"/>
                </a:moveTo>
                <a:lnTo>
                  <a:pt x="9889586" y="0"/>
                </a:lnTo>
                <a:lnTo>
                  <a:pt x="9889586" y="7516086"/>
                </a:lnTo>
                <a:lnTo>
                  <a:pt x="0" y="75160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1519633" y="1508773"/>
            <a:ext cx="1326311" cy="1320232"/>
          </a:xfrm>
          <a:custGeom>
            <a:avLst/>
            <a:gdLst/>
            <a:ahLst/>
            <a:cxnLst/>
            <a:rect l="l" t="t" r="r" b="b"/>
            <a:pathLst>
              <a:path w="1326311" h="1320232">
                <a:moveTo>
                  <a:pt x="0" y="0"/>
                </a:moveTo>
                <a:lnTo>
                  <a:pt x="1326312" y="0"/>
                </a:lnTo>
                <a:lnTo>
                  <a:pt x="1326312" y="1320232"/>
                </a:lnTo>
                <a:lnTo>
                  <a:pt x="0" y="13202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70803" y="6519267"/>
            <a:ext cx="4932004" cy="3369544"/>
          </a:xfrm>
          <a:custGeom>
            <a:avLst/>
            <a:gdLst/>
            <a:ahLst/>
            <a:cxnLst/>
            <a:rect l="l" t="t" r="r" b="b"/>
            <a:pathLst>
              <a:path w="4932004" h="3369544">
                <a:moveTo>
                  <a:pt x="0" y="0"/>
                </a:moveTo>
                <a:lnTo>
                  <a:pt x="4932004" y="0"/>
                </a:lnTo>
                <a:lnTo>
                  <a:pt x="4932004" y="3369544"/>
                </a:lnTo>
                <a:lnTo>
                  <a:pt x="0" y="33695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8783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035387" y="2571830"/>
            <a:ext cx="10217225" cy="12622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9233"/>
              </a:lnSpc>
            </a:pPr>
            <a:r>
              <a:rPr lang="ar-EG" sz="6595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سؤال تفاعلي 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4508177"/>
            <a:ext cx="16230600" cy="966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02"/>
              </a:lnSpc>
            </a:pPr>
            <a:r>
              <a:rPr lang="ar-EG" sz="5073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لو كنتي في زمن الكتاتيب ماذا تودين أن تتعلمي أولاً ؟</a:t>
            </a:r>
          </a:p>
        </p:txBody>
      </p:sp>
      <p:sp>
        <p:nvSpPr>
          <p:cNvPr id="8" name="Freeform 8"/>
          <p:cNvSpPr/>
          <p:nvPr/>
        </p:nvSpPr>
        <p:spPr>
          <a:xfrm>
            <a:off x="15122591" y="420576"/>
            <a:ext cx="2863675" cy="2176393"/>
          </a:xfrm>
          <a:custGeom>
            <a:avLst/>
            <a:gdLst/>
            <a:ahLst/>
            <a:cxnLst/>
            <a:rect l="l" t="t" r="r" b="b"/>
            <a:pathLst>
              <a:path w="2863675" h="2176393">
                <a:moveTo>
                  <a:pt x="0" y="0"/>
                </a:moveTo>
                <a:lnTo>
                  <a:pt x="2863675" y="0"/>
                </a:lnTo>
                <a:lnTo>
                  <a:pt x="2863675" y="2176394"/>
                </a:lnTo>
                <a:lnTo>
                  <a:pt x="0" y="21763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881573" y="-15498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1759753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3009169" y="475543"/>
            <a:ext cx="5004568" cy="5004568"/>
          </a:xfrm>
          <a:custGeom>
            <a:avLst/>
            <a:gdLst/>
            <a:ahLst/>
            <a:cxnLst/>
            <a:rect l="l" t="t" r="r" b="b"/>
            <a:pathLst>
              <a:path w="5004568" h="5004568">
                <a:moveTo>
                  <a:pt x="0" y="0"/>
                </a:moveTo>
                <a:lnTo>
                  <a:pt x="5004569" y="0"/>
                </a:lnTo>
                <a:lnTo>
                  <a:pt x="5004569" y="5004568"/>
                </a:lnTo>
                <a:lnTo>
                  <a:pt x="0" y="500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27462" y="3022321"/>
            <a:ext cx="12681707" cy="4534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77569" lvl="1" indent="-538784" algn="r" rtl="1">
              <a:lnSpc>
                <a:spcPts val="8983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 الكتاتيب إلى مدارس رسمية ونظامية </a:t>
            </a:r>
          </a:p>
          <a:p>
            <a:pPr marL="1077569" lvl="1" indent="-538784" algn="r" rtl="1">
              <a:lnSpc>
                <a:spcPts val="8983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مناهج تعليمية واضحة لكل مرحلة</a:t>
            </a:r>
          </a:p>
          <a:p>
            <a:pPr marL="1077569" lvl="1" indent="-538784" algn="r" rtl="1">
              <a:lnSpc>
                <a:spcPts val="8983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أدوات حديثة وتقنيات جديدة </a:t>
            </a:r>
          </a:p>
          <a:p>
            <a:pPr marL="1077569" lvl="1" indent="-538784" algn="r" rtl="1">
              <a:lnSpc>
                <a:spcPts val="8983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توسع فرص التعليم للجميع</a:t>
            </a:r>
          </a:p>
        </p:txBody>
      </p:sp>
      <p:sp>
        <p:nvSpPr>
          <p:cNvPr id="6" name="Freeform 6"/>
          <p:cNvSpPr/>
          <p:nvPr/>
        </p:nvSpPr>
        <p:spPr>
          <a:xfrm>
            <a:off x="327462" y="7240890"/>
            <a:ext cx="3553258" cy="2758620"/>
          </a:xfrm>
          <a:custGeom>
            <a:avLst/>
            <a:gdLst/>
            <a:ahLst/>
            <a:cxnLst/>
            <a:rect l="l" t="t" r="r" b="b"/>
            <a:pathLst>
              <a:path w="3553258" h="2758620">
                <a:moveTo>
                  <a:pt x="0" y="0"/>
                </a:moveTo>
                <a:lnTo>
                  <a:pt x="3553258" y="0"/>
                </a:lnTo>
                <a:lnTo>
                  <a:pt x="3553258" y="2758620"/>
                </a:lnTo>
                <a:lnTo>
                  <a:pt x="0" y="27586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775911" y="1330815"/>
            <a:ext cx="11464172" cy="1083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7980"/>
              </a:lnSpc>
            </a:pPr>
            <a:r>
              <a:rPr lang="ar-EG" sz="57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الإنتقال إلى المدارس حديثاً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136214">
            <a:off x="15614461" y="-1535170"/>
            <a:ext cx="5645469" cy="4968013"/>
          </a:xfrm>
          <a:custGeom>
            <a:avLst/>
            <a:gdLst/>
            <a:ahLst/>
            <a:cxnLst/>
            <a:rect l="l" t="t" r="r" b="b"/>
            <a:pathLst>
              <a:path w="5645469" h="4968013">
                <a:moveTo>
                  <a:pt x="0" y="0"/>
                </a:moveTo>
                <a:lnTo>
                  <a:pt x="5645469" y="0"/>
                </a:lnTo>
                <a:lnTo>
                  <a:pt x="5645469" y="4968012"/>
                </a:lnTo>
                <a:lnTo>
                  <a:pt x="0" y="4968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>
            <a:off x="-2568713" y="8220160"/>
            <a:ext cx="9185075" cy="3640630"/>
          </a:xfrm>
          <a:custGeom>
            <a:avLst/>
            <a:gdLst/>
            <a:ahLst/>
            <a:cxnLst/>
            <a:rect l="l" t="t" r="r" b="b"/>
            <a:pathLst>
              <a:path w="9185075" h="3640630">
                <a:moveTo>
                  <a:pt x="9185074" y="0"/>
                </a:moveTo>
                <a:lnTo>
                  <a:pt x="0" y="0"/>
                </a:lnTo>
                <a:lnTo>
                  <a:pt x="0" y="3640629"/>
                </a:lnTo>
                <a:lnTo>
                  <a:pt x="9185074" y="3640629"/>
                </a:lnTo>
                <a:lnTo>
                  <a:pt x="918507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299011" y="3401389"/>
            <a:ext cx="4206421" cy="3002333"/>
          </a:xfrm>
          <a:custGeom>
            <a:avLst/>
            <a:gdLst/>
            <a:ahLst/>
            <a:cxnLst/>
            <a:rect l="l" t="t" r="r" b="b"/>
            <a:pathLst>
              <a:path w="4206421" h="3002333">
                <a:moveTo>
                  <a:pt x="0" y="0"/>
                </a:moveTo>
                <a:lnTo>
                  <a:pt x="4206420" y="0"/>
                </a:lnTo>
                <a:lnTo>
                  <a:pt x="4206420" y="3002333"/>
                </a:lnTo>
                <a:lnTo>
                  <a:pt x="0" y="30023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85542" y="3642334"/>
            <a:ext cx="2938533" cy="3002333"/>
          </a:xfrm>
          <a:custGeom>
            <a:avLst/>
            <a:gdLst/>
            <a:ahLst/>
            <a:cxnLst/>
            <a:rect l="l" t="t" r="r" b="b"/>
            <a:pathLst>
              <a:path w="2938533" h="3002333">
                <a:moveTo>
                  <a:pt x="0" y="0"/>
                </a:moveTo>
                <a:lnTo>
                  <a:pt x="2938533" y="0"/>
                </a:lnTo>
                <a:lnTo>
                  <a:pt x="2938533" y="3002332"/>
                </a:lnTo>
                <a:lnTo>
                  <a:pt x="0" y="300233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606568" y="3642334"/>
            <a:ext cx="3074863" cy="2613634"/>
          </a:xfrm>
          <a:custGeom>
            <a:avLst/>
            <a:gdLst/>
            <a:ahLst/>
            <a:cxnLst/>
            <a:rect l="l" t="t" r="r" b="b"/>
            <a:pathLst>
              <a:path w="3074863" h="2613634">
                <a:moveTo>
                  <a:pt x="0" y="0"/>
                </a:moveTo>
                <a:lnTo>
                  <a:pt x="3074864" y="0"/>
                </a:lnTo>
                <a:lnTo>
                  <a:pt x="3074864" y="2613633"/>
                </a:lnTo>
                <a:lnTo>
                  <a:pt x="0" y="261363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496452" y="1292612"/>
            <a:ext cx="929509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التعليم في العصر الحديث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299231" y="6479061"/>
            <a:ext cx="3960069" cy="1766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820"/>
              </a:lnSpc>
            </a:pPr>
            <a:r>
              <a:rPr lang="ar-EG" sz="44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استخدام التقنية في التعلم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027259" y="6545736"/>
            <a:ext cx="4233482" cy="1666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300"/>
              </a:lnSpc>
            </a:pPr>
            <a:r>
              <a:rPr lang="ar-EG" sz="45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منصات تعليمية رقمية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40993" y="6545736"/>
            <a:ext cx="4417675" cy="866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300"/>
              </a:lnSpc>
            </a:pPr>
            <a:r>
              <a:rPr lang="ar-EG" sz="45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تعليم عن بعد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136214">
            <a:off x="15614461" y="-1535170"/>
            <a:ext cx="5645469" cy="4968013"/>
          </a:xfrm>
          <a:custGeom>
            <a:avLst/>
            <a:gdLst/>
            <a:ahLst/>
            <a:cxnLst/>
            <a:rect l="l" t="t" r="r" b="b"/>
            <a:pathLst>
              <a:path w="5645469" h="4968013">
                <a:moveTo>
                  <a:pt x="0" y="0"/>
                </a:moveTo>
                <a:lnTo>
                  <a:pt x="5645469" y="0"/>
                </a:lnTo>
                <a:lnTo>
                  <a:pt x="5645469" y="4968012"/>
                </a:lnTo>
                <a:lnTo>
                  <a:pt x="0" y="4968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>
            <a:off x="-2568713" y="8220160"/>
            <a:ext cx="9185075" cy="3640630"/>
          </a:xfrm>
          <a:custGeom>
            <a:avLst/>
            <a:gdLst/>
            <a:ahLst/>
            <a:cxnLst/>
            <a:rect l="l" t="t" r="r" b="b"/>
            <a:pathLst>
              <a:path w="9185075" h="3640630">
                <a:moveTo>
                  <a:pt x="9185074" y="0"/>
                </a:moveTo>
                <a:lnTo>
                  <a:pt x="0" y="0"/>
                </a:lnTo>
                <a:lnTo>
                  <a:pt x="0" y="3640629"/>
                </a:lnTo>
                <a:lnTo>
                  <a:pt x="9185074" y="3640629"/>
                </a:lnTo>
                <a:lnTo>
                  <a:pt x="918507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3552324" y="5665786"/>
            <a:ext cx="4494096" cy="4533767"/>
          </a:xfrm>
          <a:custGeom>
            <a:avLst/>
            <a:gdLst/>
            <a:ahLst/>
            <a:cxnLst/>
            <a:rect l="l" t="t" r="r" b="b"/>
            <a:pathLst>
              <a:path w="4494096" h="4533767">
                <a:moveTo>
                  <a:pt x="0" y="0"/>
                </a:moveTo>
                <a:lnTo>
                  <a:pt x="4494096" y="0"/>
                </a:lnTo>
                <a:lnTo>
                  <a:pt x="4494096" y="4533767"/>
                </a:lnTo>
                <a:lnTo>
                  <a:pt x="0" y="45337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672003" y="2866797"/>
            <a:ext cx="12119546" cy="49496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8376" lvl="1" indent="-579188" algn="r" rtl="1">
              <a:lnSpc>
                <a:spcPts val="9764"/>
              </a:lnSpc>
              <a:buFont typeface="Arial"/>
              <a:buChar char="•"/>
            </a:pPr>
            <a:r>
              <a:rPr lang="ar-EG" sz="5365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الاجتهاد في التعلم</a:t>
            </a:r>
          </a:p>
          <a:p>
            <a:pPr marL="1158376" lvl="1" indent="-579188" algn="r" rtl="1">
              <a:lnSpc>
                <a:spcPts val="9764"/>
              </a:lnSpc>
              <a:buFont typeface="Arial"/>
              <a:buChar char="•"/>
            </a:pPr>
            <a:r>
              <a:rPr lang="ar-EG" sz="5365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احترام المعلمة وزميلاتها</a:t>
            </a:r>
          </a:p>
          <a:p>
            <a:pPr marL="1158376" lvl="1" indent="-579188" algn="r" rtl="1">
              <a:lnSpc>
                <a:spcPts val="9764"/>
              </a:lnSpc>
              <a:buFont typeface="Arial"/>
              <a:buChar char="•"/>
            </a:pPr>
            <a:r>
              <a:rPr lang="ar-EG" sz="5365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مساعدة من يحتاج الدعم</a:t>
            </a:r>
          </a:p>
          <a:p>
            <a:pPr marL="1158376" lvl="1" indent="-579188" algn="r" rtl="1">
              <a:lnSpc>
                <a:spcPts val="9764"/>
              </a:lnSpc>
              <a:buFont typeface="Arial"/>
              <a:buChar char="•"/>
            </a:pPr>
            <a:r>
              <a:rPr lang="ar-EG" sz="5365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مشاركة المعرفة مع الآخرين</a:t>
            </a:r>
          </a:p>
        </p:txBody>
      </p:sp>
      <p:sp>
        <p:nvSpPr>
          <p:cNvPr id="6" name="Freeform 6"/>
          <p:cNvSpPr/>
          <p:nvPr/>
        </p:nvSpPr>
        <p:spPr>
          <a:xfrm flipH="1">
            <a:off x="416443" y="441295"/>
            <a:ext cx="2100826" cy="3112335"/>
          </a:xfrm>
          <a:custGeom>
            <a:avLst/>
            <a:gdLst/>
            <a:ahLst/>
            <a:cxnLst/>
            <a:rect l="l" t="t" r="r" b="b"/>
            <a:pathLst>
              <a:path w="2100826" h="3112335">
                <a:moveTo>
                  <a:pt x="2100826" y="0"/>
                </a:moveTo>
                <a:lnTo>
                  <a:pt x="0" y="0"/>
                </a:lnTo>
                <a:lnTo>
                  <a:pt x="0" y="3112334"/>
                </a:lnTo>
                <a:lnTo>
                  <a:pt x="2100826" y="3112334"/>
                </a:lnTo>
                <a:lnTo>
                  <a:pt x="2100826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496452" y="1292612"/>
            <a:ext cx="929509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دور الطالبة في التعليم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0228250" y="5490194"/>
            <a:ext cx="8059750" cy="4796806"/>
          </a:xfrm>
          <a:custGeom>
            <a:avLst/>
            <a:gdLst/>
            <a:ahLst/>
            <a:cxnLst/>
            <a:rect l="l" t="t" r="r" b="b"/>
            <a:pathLst>
              <a:path w="8059750" h="4796806">
                <a:moveTo>
                  <a:pt x="0" y="0"/>
                </a:moveTo>
                <a:lnTo>
                  <a:pt x="8059750" y="0"/>
                </a:lnTo>
                <a:lnTo>
                  <a:pt x="8059750" y="4796806"/>
                </a:lnTo>
                <a:lnTo>
                  <a:pt x="0" y="47968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249714">
            <a:off x="-4337563" y="-3758043"/>
            <a:ext cx="9889586" cy="7516085"/>
          </a:xfrm>
          <a:custGeom>
            <a:avLst/>
            <a:gdLst/>
            <a:ahLst/>
            <a:cxnLst/>
            <a:rect l="l" t="t" r="r" b="b"/>
            <a:pathLst>
              <a:path w="9889586" h="7516085">
                <a:moveTo>
                  <a:pt x="0" y="0"/>
                </a:moveTo>
                <a:lnTo>
                  <a:pt x="9889586" y="0"/>
                </a:lnTo>
                <a:lnTo>
                  <a:pt x="9889586" y="7516086"/>
                </a:lnTo>
                <a:lnTo>
                  <a:pt x="0" y="75160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309746" y="6455098"/>
            <a:ext cx="4075679" cy="3815854"/>
          </a:xfrm>
          <a:custGeom>
            <a:avLst/>
            <a:gdLst/>
            <a:ahLst/>
            <a:cxnLst/>
            <a:rect l="l" t="t" r="r" b="b"/>
            <a:pathLst>
              <a:path w="4075679" h="3815854">
                <a:moveTo>
                  <a:pt x="4075679" y="0"/>
                </a:moveTo>
                <a:lnTo>
                  <a:pt x="0" y="0"/>
                </a:lnTo>
                <a:lnTo>
                  <a:pt x="0" y="3815855"/>
                </a:lnTo>
                <a:lnTo>
                  <a:pt x="4075679" y="3815855"/>
                </a:lnTo>
                <a:lnTo>
                  <a:pt x="4075679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519633" y="1508773"/>
            <a:ext cx="1326311" cy="1320232"/>
          </a:xfrm>
          <a:custGeom>
            <a:avLst/>
            <a:gdLst/>
            <a:ahLst/>
            <a:cxnLst/>
            <a:rect l="l" t="t" r="r" b="b"/>
            <a:pathLst>
              <a:path w="1326311" h="1320232">
                <a:moveTo>
                  <a:pt x="0" y="0"/>
                </a:moveTo>
                <a:lnTo>
                  <a:pt x="1326312" y="0"/>
                </a:lnTo>
                <a:lnTo>
                  <a:pt x="1326312" y="1320232"/>
                </a:lnTo>
                <a:lnTo>
                  <a:pt x="0" y="132023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035387" y="2571830"/>
            <a:ext cx="10217225" cy="12622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9233"/>
              </a:lnSpc>
            </a:pPr>
            <a:r>
              <a:rPr lang="ar-EG" sz="6595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سؤال تفاعلي 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18468" y="4508177"/>
            <a:ext cx="16651064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02"/>
              </a:lnSpc>
            </a:pPr>
            <a:r>
              <a:rPr lang="ar-SA" sz="5073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نحن مدرسة مدمجة ما رأيك في التعلم عن بعد</a:t>
            </a:r>
            <a:r>
              <a:rPr lang="ar-EG" sz="5073" dirty="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؟ </a:t>
            </a:r>
          </a:p>
        </p:txBody>
      </p:sp>
      <p:sp>
        <p:nvSpPr>
          <p:cNvPr id="8" name="Freeform 8"/>
          <p:cNvSpPr/>
          <p:nvPr/>
        </p:nvSpPr>
        <p:spPr>
          <a:xfrm flipH="1">
            <a:off x="16228975" y="440098"/>
            <a:ext cx="1574304" cy="2023054"/>
          </a:xfrm>
          <a:custGeom>
            <a:avLst/>
            <a:gdLst/>
            <a:ahLst/>
            <a:cxnLst/>
            <a:rect l="l" t="t" r="r" b="b"/>
            <a:pathLst>
              <a:path w="1574304" h="2023054">
                <a:moveTo>
                  <a:pt x="1574304" y="0"/>
                </a:moveTo>
                <a:lnTo>
                  <a:pt x="0" y="0"/>
                </a:lnTo>
                <a:lnTo>
                  <a:pt x="0" y="2023054"/>
                </a:lnTo>
                <a:lnTo>
                  <a:pt x="1574304" y="2023054"/>
                </a:lnTo>
                <a:lnTo>
                  <a:pt x="157430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349027" y="-10926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-3738124" y="8537452"/>
            <a:ext cx="9448614" cy="3745087"/>
          </a:xfrm>
          <a:custGeom>
            <a:avLst/>
            <a:gdLst/>
            <a:ahLst/>
            <a:cxnLst/>
            <a:rect l="l" t="t" r="r" b="b"/>
            <a:pathLst>
              <a:path w="9448614" h="3745087">
                <a:moveTo>
                  <a:pt x="0" y="0"/>
                </a:moveTo>
                <a:lnTo>
                  <a:pt x="9448614" y="0"/>
                </a:lnTo>
                <a:lnTo>
                  <a:pt x="9448614" y="3745087"/>
                </a:lnTo>
                <a:lnTo>
                  <a:pt x="0" y="37450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280063" y="3039627"/>
            <a:ext cx="15727873" cy="5956932"/>
          </a:xfrm>
          <a:custGeom>
            <a:avLst/>
            <a:gdLst/>
            <a:ahLst/>
            <a:cxnLst/>
            <a:rect l="l" t="t" r="r" b="b"/>
            <a:pathLst>
              <a:path w="15727873" h="5956932">
                <a:moveTo>
                  <a:pt x="0" y="0"/>
                </a:moveTo>
                <a:lnTo>
                  <a:pt x="15727874" y="0"/>
                </a:lnTo>
                <a:lnTo>
                  <a:pt x="15727874" y="5956932"/>
                </a:lnTo>
                <a:lnTo>
                  <a:pt x="0" y="59569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80821" y="252907"/>
            <a:ext cx="2038312" cy="2186645"/>
          </a:xfrm>
          <a:custGeom>
            <a:avLst/>
            <a:gdLst/>
            <a:ahLst/>
            <a:cxnLst/>
            <a:rect l="l" t="t" r="r" b="b"/>
            <a:pathLst>
              <a:path w="2038312" h="2186645">
                <a:moveTo>
                  <a:pt x="0" y="0"/>
                </a:moveTo>
                <a:lnTo>
                  <a:pt x="2038312" y="0"/>
                </a:lnTo>
                <a:lnTo>
                  <a:pt x="2038312" y="2186645"/>
                </a:lnTo>
                <a:lnTo>
                  <a:pt x="0" y="21866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511773" y="1086367"/>
            <a:ext cx="9264453" cy="135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9939"/>
              </a:lnSpc>
            </a:pPr>
            <a:r>
              <a:rPr lang="ar-EG" sz="7099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أهمية التعليم في حياتنا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063746" y="4676775"/>
            <a:ext cx="3944191" cy="4145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932"/>
              </a:lnSpc>
            </a:pPr>
            <a:r>
              <a:rPr lang="ar-EG" sz="60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تطوير المهارات الشخصية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366256" y="5175022"/>
            <a:ext cx="3373629" cy="2764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932"/>
              </a:lnSpc>
            </a:pPr>
            <a:r>
              <a:rPr lang="ar-EG" sz="60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فتح آفاق المستقبل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383206" y="5175022"/>
            <a:ext cx="3373629" cy="2764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932"/>
              </a:lnSpc>
            </a:pPr>
            <a:r>
              <a:rPr lang="ar-EG" sz="60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تعزيز الثقة بالنفس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99977" y="4484758"/>
            <a:ext cx="3373629" cy="4097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752"/>
              </a:lnSpc>
            </a:pPr>
            <a:r>
              <a:rPr lang="ar-EG" sz="59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الإسهام في خدمة المجتمع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74881" y="672992"/>
            <a:ext cx="14538238" cy="8941016"/>
          </a:xfrm>
          <a:custGeom>
            <a:avLst/>
            <a:gdLst/>
            <a:ahLst/>
            <a:cxnLst/>
            <a:rect l="l" t="t" r="r" b="b"/>
            <a:pathLst>
              <a:path w="14538238" h="8941016">
                <a:moveTo>
                  <a:pt x="0" y="0"/>
                </a:moveTo>
                <a:lnTo>
                  <a:pt x="14538238" y="0"/>
                </a:lnTo>
                <a:lnTo>
                  <a:pt x="14538238" y="8941016"/>
                </a:lnTo>
                <a:lnTo>
                  <a:pt x="0" y="89410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865438" y="3379055"/>
            <a:ext cx="6272442" cy="318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120"/>
              </a:lnSpc>
            </a:pPr>
            <a:r>
              <a:rPr lang="ar-EG" sz="8657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قيم </a:t>
            </a:r>
          </a:p>
          <a:p>
            <a:pPr marL="0" lvl="0" indent="0" algn="ctr" rtl="1">
              <a:lnSpc>
                <a:spcPts val="12120"/>
              </a:lnSpc>
            </a:pPr>
            <a:r>
              <a:rPr lang="ar-EG" sz="8657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التعليم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49385" y="1116891"/>
            <a:ext cx="5882619" cy="1196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312"/>
              </a:lnSpc>
            </a:pPr>
            <a:r>
              <a:rPr lang="ar-EG" sz="51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احترام الآخر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264428" y="1119637"/>
            <a:ext cx="3859473" cy="1906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243"/>
              </a:lnSpc>
            </a:pPr>
            <a:r>
              <a:rPr lang="ar-EG" sz="51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تحمل المسؤولية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676973" y="4065217"/>
            <a:ext cx="3611080" cy="1613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732"/>
              </a:lnSpc>
            </a:pPr>
            <a:r>
              <a:rPr lang="ar-EG" sz="70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التعاون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773810" y="7323448"/>
            <a:ext cx="2833769" cy="1934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398"/>
              </a:lnSpc>
            </a:pPr>
            <a:r>
              <a:rPr lang="ar-EG" sz="51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العمل الجماعي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708126" y="4494831"/>
            <a:ext cx="3859473" cy="1219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923"/>
              </a:lnSpc>
            </a:pPr>
            <a:r>
              <a:rPr lang="ar-EG" sz="63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الإنضباط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805117" y="7663477"/>
            <a:ext cx="3859473" cy="1226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63"/>
              </a:lnSpc>
            </a:pPr>
            <a:r>
              <a:rPr lang="ar-EG" sz="6473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المثابرة</a:t>
            </a:r>
          </a:p>
        </p:txBody>
      </p:sp>
      <p:sp>
        <p:nvSpPr>
          <p:cNvPr id="10" name="Freeform 10"/>
          <p:cNvSpPr/>
          <p:nvPr/>
        </p:nvSpPr>
        <p:spPr>
          <a:xfrm flipH="1" flipV="1">
            <a:off x="15076219" y="-1374983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7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7" y="0"/>
                </a:lnTo>
                <a:lnTo>
                  <a:pt x="7820547" y="309978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" name="Freeform 11"/>
          <p:cNvSpPr/>
          <p:nvPr/>
        </p:nvSpPr>
        <p:spPr>
          <a:xfrm>
            <a:off x="-4634630" y="8636288"/>
            <a:ext cx="8690793" cy="3444714"/>
          </a:xfrm>
          <a:custGeom>
            <a:avLst/>
            <a:gdLst/>
            <a:ahLst/>
            <a:cxnLst/>
            <a:rect l="l" t="t" r="r" b="b"/>
            <a:pathLst>
              <a:path w="8690793" h="3444714">
                <a:moveTo>
                  <a:pt x="0" y="0"/>
                </a:moveTo>
                <a:lnTo>
                  <a:pt x="8690793" y="0"/>
                </a:lnTo>
                <a:lnTo>
                  <a:pt x="8690793" y="3444714"/>
                </a:lnTo>
                <a:lnTo>
                  <a:pt x="0" y="34447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55633FC5-AB23-A0A9-4D93-16138E9C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7" t="18143" r="33755" b="7595"/>
          <a:stretch>
            <a:fillRect/>
          </a:stretch>
        </p:blipFill>
        <p:spPr>
          <a:xfrm>
            <a:off x="4419600" y="234042"/>
            <a:ext cx="10210800" cy="1001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61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986F1FC2-4B40-1E68-8B8F-5A091C129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0" t="18148" r="33334" b="6296"/>
          <a:stretch>
            <a:fillRect/>
          </a:stretch>
        </p:blipFill>
        <p:spPr>
          <a:xfrm>
            <a:off x="5105400" y="-38100"/>
            <a:ext cx="7315200" cy="1022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420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B54B7F3-EBEB-E495-3313-C1F64278E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8" t="16666" r="34259" b="8519"/>
          <a:stretch>
            <a:fillRect/>
          </a:stretch>
        </p:blipFill>
        <p:spPr>
          <a:xfrm>
            <a:off x="4876800" y="114300"/>
            <a:ext cx="7315200" cy="1026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99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349027" y="-10926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-3738124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314077" y="232412"/>
            <a:ext cx="2772246" cy="3765360"/>
          </a:xfrm>
          <a:custGeom>
            <a:avLst/>
            <a:gdLst/>
            <a:ahLst/>
            <a:cxnLst/>
            <a:rect l="l" t="t" r="r" b="b"/>
            <a:pathLst>
              <a:path w="2772246" h="3765360">
                <a:moveTo>
                  <a:pt x="0" y="0"/>
                </a:moveTo>
                <a:lnTo>
                  <a:pt x="2772246" y="0"/>
                </a:lnTo>
                <a:lnTo>
                  <a:pt x="2772246" y="3765360"/>
                </a:lnTo>
                <a:lnTo>
                  <a:pt x="0" y="3765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85023" y="8291461"/>
            <a:ext cx="2346606" cy="1791954"/>
          </a:xfrm>
          <a:custGeom>
            <a:avLst/>
            <a:gdLst/>
            <a:ahLst/>
            <a:cxnLst/>
            <a:rect l="l" t="t" r="r" b="b"/>
            <a:pathLst>
              <a:path w="2346606" h="1791954">
                <a:moveTo>
                  <a:pt x="0" y="0"/>
                </a:moveTo>
                <a:lnTo>
                  <a:pt x="2346607" y="0"/>
                </a:lnTo>
                <a:lnTo>
                  <a:pt x="2346607" y="1791954"/>
                </a:lnTo>
                <a:lnTo>
                  <a:pt x="0" y="17919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938973" y="1759440"/>
            <a:ext cx="8410053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التطوع في التعليم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3949171"/>
            <a:ext cx="16230600" cy="490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658"/>
              </a:lnSpc>
            </a:pPr>
            <a:r>
              <a:rPr lang="ar-EG" sz="4973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يمتد أثر التطوع التعليمي ليمنح الفرصة لمن يحتاج الدعم ويعيد الأمل لمن انقطع عن التعلم ويواكب العصر من خلال المحتوى الرقمي </a:t>
            </a:r>
          </a:p>
          <a:p>
            <a:pPr algn="ctr" rtl="1">
              <a:lnSpc>
                <a:spcPts val="7658"/>
              </a:lnSpc>
            </a:pPr>
            <a:r>
              <a:rPr lang="ar-EG" sz="4973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كما يكسر الحواجز الجغرافية ليصل التعليم إلى من حُرموا الوصول إلى المدارس، تأكيداً على أن المعرفة لا يجب أن تتوقف عند مكان أو ظرف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349027" y="-10926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-3738124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3172142" y="4062672"/>
            <a:ext cx="3719324" cy="2180454"/>
          </a:xfrm>
          <a:custGeom>
            <a:avLst/>
            <a:gdLst/>
            <a:ahLst/>
            <a:cxnLst/>
            <a:rect l="l" t="t" r="r" b="b"/>
            <a:pathLst>
              <a:path w="3719324" h="2180454">
                <a:moveTo>
                  <a:pt x="0" y="0"/>
                </a:moveTo>
                <a:lnTo>
                  <a:pt x="3719324" y="0"/>
                </a:lnTo>
                <a:lnTo>
                  <a:pt x="3719324" y="2180453"/>
                </a:lnTo>
                <a:lnTo>
                  <a:pt x="0" y="21804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207151" y="4223960"/>
            <a:ext cx="3873698" cy="2019165"/>
          </a:xfrm>
          <a:custGeom>
            <a:avLst/>
            <a:gdLst/>
            <a:ahLst/>
            <a:cxnLst/>
            <a:rect l="l" t="t" r="r" b="b"/>
            <a:pathLst>
              <a:path w="3873698" h="2019165">
                <a:moveTo>
                  <a:pt x="0" y="0"/>
                </a:moveTo>
                <a:lnTo>
                  <a:pt x="3873698" y="0"/>
                </a:lnTo>
                <a:lnTo>
                  <a:pt x="3873698" y="2019165"/>
                </a:lnTo>
                <a:lnTo>
                  <a:pt x="0" y="201916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84136" y="3689910"/>
            <a:ext cx="3166779" cy="2553215"/>
          </a:xfrm>
          <a:custGeom>
            <a:avLst/>
            <a:gdLst/>
            <a:ahLst/>
            <a:cxnLst/>
            <a:rect l="l" t="t" r="r" b="b"/>
            <a:pathLst>
              <a:path w="3166779" h="2553215">
                <a:moveTo>
                  <a:pt x="0" y="0"/>
                </a:moveTo>
                <a:lnTo>
                  <a:pt x="3166778" y="0"/>
                </a:lnTo>
                <a:lnTo>
                  <a:pt x="3166778" y="2553215"/>
                </a:lnTo>
                <a:lnTo>
                  <a:pt x="0" y="25532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2989103" y="6359036"/>
            <a:ext cx="4511745" cy="27352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50"/>
              </a:lnSpc>
            </a:pPr>
            <a:r>
              <a:rPr lang="ar-EG" sz="428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شرح الدروس للمرضى في المستشفيات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040480" y="1302240"/>
            <a:ext cx="14207040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يكون التطوع في التعليم ..؟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27668" y="6492788"/>
            <a:ext cx="4451911" cy="2488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409"/>
              </a:lnSpc>
            </a:pPr>
            <a:r>
              <a:rPr lang="ar-EG" sz="448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تبسيط الدروس بطريقة سهلة وممتعة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6406811"/>
            <a:ext cx="4677650" cy="1678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409"/>
              </a:lnSpc>
            </a:pPr>
            <a:r>
              <a:rPr lang="ar-EG" sz="448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التعليم عن بعد للطلاب المرضى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881573" y="-15498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11759753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TextBox 4"/>
          <p:cNvSpPr txBox="1"/>
          <p:nvPr/>
        </p:nvSpPr>
        <p:spPr>
          <a:xfrm>
            <a:off x="1330358" y="3699528"/>
            <a:ext cx="13547194" cy="3617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77569" lvl="1" indent="-538784" algn="r" rtl="1">
              <a:lnSpc>
                <a:spcPts val="9532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يساعد المرضى على الاستمرار في التعلم</a:t>
            </a:r>
          </a:p>
          <a:p>
            <a:pPr marL="1077569" lvl="1" indent="-538784" algn="r" rtl="1">
              <a:lnSpc>
                <a:spcPts val="9532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يرفع معنوياتهم ويشعرهم بالأمل</a:t>
            </a:r>
          </a:p>
          <a:p>
            <a:pPr marL="1077569" lvl="1" indent="-538784" algn="r" rtl="1">
              <a:lnSpc>
                <a:spcPts val="9532"/>
              </a:lnSpc>
              <a:buFont typeface="Arial"/>
              <a:buChar char="•"/>
            </a:pPr>
            <a:r>
              <a:rPr lang="ar-EG" sz="499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يؤكد أن التعليم حق للجميع</a:t>
            </a:r>
          </a:p>
        </p:txBody>
      </p:sp>
      <p:sp>
        <p:nvSpPr>
          <p:cNvPr id="5" name="Freeform 5"/>
          <p:cNvSpPr/>
          <p:nvPr/>
        </p:nvSpPr>
        <p:spPr>
          <a:xfrm>
            <a:off x="14473097" y="4266428"/>
            <a:ext cx="655043" cy="532222"/>
          </a:xfrm>
          <a:custGeom>
            <a:avLst/>
            <a:gdLst/>
            <a:ahLst/>
            <a:cxnLst/>
            <a:rect l="l" t="t" r="r" b="b"/>
            <a:pathLst>
              <a:path w="655043" h="532222">
                <a:moveTo>
                  <a:pt x="0" y="0"/>
                </a:moveTo>
                <a:lnTo>
                  <a:pt x="655043" y="0"/>
                </a:lnTo>
                <a:lnTo>
                  <a:pt x="655043" y="532222"/>
                </a:lnTo>
                <a:lnTo>
                  <a:pt x="0" y="5322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390663" y="5283633"/>
            <a:ext cx="957913" cy="639407"/>
          </a:xfrm>
          <a:custGeom>
            <a:avLst/>
            <a:gdLst/>
            <a:ahLst/>
            <a:cxnLst/>
            <a:rect l="l" t="t" r="r" b="b"/>
            <a:pathLst>
              <a:path w="957913" h="639407">
                <a:moveTo>
                  <a:pt x="0" y="0"/>
                </a:moveTo>
                <a:lnTo>
                  <a:pt x="957913" y="0"/>
                </a:lnTo>
                <a:lnTo>
                  <a:pt x="957913" y="639407"/>
                </a:lnTo>
                <a:lnTo>
                  <a:pt x="0" y="63940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473097" y="6547184"/>
            <a:ext cx="808909" cy="769475"/>
          </a:xfrm>
          <a:custGeom>
            <a:avLst/>
            <a:gdLst/>
            <a:ahLst/>
            <a:cxnLst/>
            <a:rect l="l" t="t" r="r" b="b"/>
            <a:pathLst>
              <a:path w="808909" h="769475">
                <a:moveTo>
                  <a:pt x="0" y="0"/>
                </a:moveTo>
                <a:lnTo>
                  <a:pt x="808909" y="0"/>
                </a:lnTo>
                <a:lnTo>
                  <a:pt x="808909" y="769475"/>
                </a:lnTo>
                <a:lnTo>
                  <a:pt x="0" y="7694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54818" y="4629643"/>
            <a:ext cx="3364757" cy="5655053"/>
          </a:xfrm>
          <a:custGeom>
            <a:avLst/>
            <a:gdLst/>
            <a:ahLst/>
            <a:cxnLst/>
            <a:rect l="l" t="t" r="r" b="b"/>
            <a:pathLst>
              <a:path w="3364757" h="5655053">
                <a:moveTo>
                  <a:pt x="0" y="0"/>
                </a:moveTo>
                <a:lnTo>
                  <a:pt x="3364756" y="0"/>
                </a:lnTo>
                <a:lnTo>
                  <a:pt x="3364756" y="5655053"/>
                </a:lnTo>
                <a:lnTo>
                  <a:pt x="0" y="565505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612522" y="1872250"/>
            <a:ext cx="906295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لماذا هذا التطوع مهم !</a:t>
            </a:r>
          </a:p>
        </p:txBody>
      </p:sp>
      <p:sp>
        <p:nvSpPr>
          <p:cNvPr id="10" name="Freeform 10"/>
          <p:cNvSpPr/>
          <p:nvPr/>
        </p:nvSpPr>
        <p:spPr>
          <a:xfrm>
            <a:off x="15775214" y="456568"/>
            <a:ext cx="2038312" cy="2186645"/>
          </a:xfrm>
          <a:custGeom>
            <a:avLst/>
            <a:gdLst/>
            <a:ahLst/>
            <a:cxnLst/>
            <a:rect l="l" t="t" r="r" b="b"/>
            <a:pathLst>
              <a:path w="2038312" h="2186645">
                <a:moveTo>
                  <a:pt x="0" y="0"/>
                </a:moveTo>
                <a:lnTo>
                  <a:pt x="2038312" y="0"/>
                </a:lnTo>
                <a:lnTo>
                  <a:pt x="2038312" y="2186645"/>
                </a:lnTo>
                <a:lnTo>
                  <a:pt x="0" y="218664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136214">
            <a:off x="15614461" y="-1535170"/>
            <a:ext cx="5645469" cy="4968013"/>
          </a:xfrm>
          <a:custGeom>
            <a:avLst/>
            <a:gdLst/>
            <a:ahLst/>
            <a:cxnLst/>
            <a:rect l="l" t="t" r="r" b="b"/>
            <a:pathLst>
              <a:path w="5645469" h="4968013">
                <a:moveTo>
                  <a:pt x="0" y="0"/>
                </a:moveTo>
                <a:lnTo>
                  <a:pt x="5645469" y="0"/>
                </a:lnTo>
                <a:lnTo>
                  <a:pt x="5645469" y="4968012"/>
                </a:lnTo>
                <a:lnTo>
                  <a:pt x="0" y="49680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>
            <a:off x="-2568713" y="8220160"/>
            <a:ext cx="9185075" cy="3640630"/>
          </a:xfrm>
          <a:custGeom>
            <a:avLst/>
            <a:gdLst/>
            <a:ahLst/>
            <a:cxnLst/>
            <a:rect l="l" t="t" r="r" b="b"/>
            <a:pathLst>
              <a:path w="9185075" h="3640630">
                <a:moveTo>
                  <a:pt x="9185074" y="0"/>
                </a:moveTo>
                <a:lnTo>
                  <a:pt x="0" y="0"/>
                </a:lnTo>
                <a:lnTo>
                  <a:pt x="0" y="3640629"/>
                </a:lnTo>
                <a:lnTo>
                  <a:pt x="9185074" y="3640629"/>
                </a:lnTo>
                <a:lnTo>
                  <a:pt x="918507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2150742" y="3919969"/>
            <a:ext cx="2312474" cy="2447062"/>
          </a:xfrm>
          <a:custGeom>
            <a:avLst/>
            <a:gdLst/>
            <a:ahLst/>
            <a:cxnLst/>
            <a:rect l="l" t="t" r="r" b="b"/>
            <a:pathLst>
              <a:path w="2312474" h="2447062">
                <a:moveTo>
                  <a:pt x="0" y="0"/>
                </a:moveTo>
                <a:lnTo>
                  <a:pt x="2312474" y="0"/>
                </a:lnTo>
                <a:lnTo>
                  <a:pt x="2312474" y="2447062"/>
                </a:lnTo>
                <a:lnTo>
                  <a:pt x="0" y="24470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525642" y="4000059"/>
            <a:ext cx="2132517" cy="2286881"/>
          </a:xfrm>
          <a:custGeom>
            <a:avLst/>
            <a:gdLst/>
            <a:ahLst/>
            <a:cxnLst/>
            <a:rect l="l" t="t" r="r" b="b"/>
            <a:pathLst>
              <a:path w="2132517" h="2286881">
                <a:moveTo>
                  <a:pt x="0" y="0"/>
                </a:moveTo>
                <a:lnTo>
                  <a:pt x="2132517" y="0"/>
                </a:lnTo>
                <a:lnTo>
                  <a:pt x="2132517" y="2286882"/>
                </a:lnTo>
                <a:lnTo>
                  <a:pt x="0" y="228688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125632" y="4273368"/>
            <a:ext cx="2735188" cy="1740263"/>
          </a:xfrm>
          <a:custGeom>
            <a:avLst/>
            <a:gdLst/>
            <a:ahLst/>
            <a:cxnLst/>
            <a:rect l="l" t="t" r="r" b="b"/>
            <a:pathLst>
              <a:path w="2735188" h="1740263">
                <a:moveTo>
                  <a:pt x="0" y="0"/>
                </a:moveTo>
                <a:lnTo>
                  <a:pt x="2735188" y="0"/>
                </a:lnTo>
                <a:lnTo>
                  <a:pt x="2735188" y="1740264"/>
                </a:lnTo>
                <a:lnTo>
                  <a:pt x="0" y="17402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150742" y="1638806"/>
            <a:ext cx="13986515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دعم المملكة العربية السعودية للتعليم 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738064" y="6367866"/>
            <a:ext cx="3521236" cy="1718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80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تعليم مجاني وشامل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321531" y="6367866"/>
            <a:ext cx="4343390" cy="1718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80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مدارس وجامعات ومعاهد متنوعة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05769" y="6724636"/>
            <a:ext cx="4602422" cy="1718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80"/>
              </a:lnSpc>
            </a:pPr>
            <a:r>
              <a:rPr lang="ar-EG" sz="4700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برامج ومبادرات تعليمية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136214">
            <a:off x="15500487" y="-3148628"/>
            <a:ext cx="6311745" cy="5554335"/>
          </a:xfrm>
          <a:custGeom>
            <a:avLst/>
            <a:gdLst/>
            <a:ahLst/>
            <a:cxnLst/>
            <a:rect l="l" t="t" r="r" b="b"/>
            <a:pathLst>
              <a:path w="6311745" h="5554335">
                <a:moveTo>
                  <a:pt x="0" y="0"/>
                </a:moveTo>
                <a:lnTo>
                  <a:pt x="6311744" y="0"/>
                </a:lnTo>
                <a:lnTo>
                  <a:pt x="6311744" y="5554335"/>
                </a:lnTo>
                <a:lnTo>
                  <a:pt x="0" y="55543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>
            <a:off x="-2568713" y="8609876"/>
            <a:ext cx="8201845" cy="3250913"/>
          </a:xfrm>
          <a:custGeom>
            <a:avLst/>
            <a:gdLst/>
            <a:ahLst/>
            <a:cxnLst/>
            <a:rect l="l" t="t" r="r" b="b"/>
            <a:pathLst>
              <a:path w="8201845" h="3250913">
                <a:moveTo>
                  <a:pt x="8201845" y="0"/>
                </a:moveTo>
                <a:lnTo>
                  <a:pt x="0" y="0"/>
                </a:lnTo>
                <a:lnTo>
                  <a:pt x="0" y="3250913"/>
                </a:lnTo>
                <a:lnTo>
                  <a:pt x="8201845" y="3250913"/>
                </a:lnTo>
                <a:lnTo>
                  <a:pt x="820184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4" name="Group 4"/>
          <p:cNvGrpSpPr/>
          <p:nvPr/>
        </p:nvGrpSpPr>
        <p:grpSpPr>
          <a:xfrm>
            <a:off x="9060575" y="3160479"/>
            <a:ext cx="7450026" cy="1289054"/>
            <a:chOff x="0" y="0"/>
            <a:chExt cx="1962147" cy="3395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962147" cy="339504"/>
            </a:xfrm>
            <a:custGeom>
              <a:avLst/>
              <a:gdLst/>
              <a:ahLst/>
              <a:cxnLst/>
              <a:rect l="l" t="t" r="r" b="b"/>
              <a:pathLst>
                <a:path w="1962147" h="339504">
                  <a:moveTo>
                    <a:pt x="17666" y="0"/>
                  </a:moveTo>
                  <a:lnTo>
                    <a:pt x="1944481" y="0"/>
                  </a:lnTo>
                  <a:cubicBezTo>
                    <a:pt x="1954237" y="0"/>
                    <a:pt x="1962147" y="7909"/>
                    <a:pt x="1962147" y="17666"/>
                  </a:cubicBezTo>
                  <a:lnTo>
                    <a:pt x="1962147" y="321838"/>
                  </a:lnTo>
                  <a:cubicBezTo>
                    <a:pt x="1962147" y="331595"/>
                    <a:pt x="1954237" y="339504"/>
                    <a:pt x="1944481" y="339504"/>
                  </a:cubicBezTo>
                  <a:lnTo>
                    <a:pt x="17666" y="339504"/>
                  </a:lnTo>
                  <a:cubicBezTo>
                    <a:pt x="7909" y="339504"/>
                    <a:pt x="0" y="331595"/>
                    <a:pt x="0" y="321838"/>
                  </a:cubicBezTo>
                  <a:lnTo>
                    <a:pt x="0" y="17666"/>
                  </a:lnTo>
                  <a:cubicBezTo>
                    <a:pt x="0" y="7909"/>
                    <a:pt x="7909" y="0"/>
                    <a:pt x="17666" y="0"/>
                  </a:cubicBezTo>
                  <a:close/>
                </a:path>
              </a:pathLst>
            </a:custGeom>
            <a:solidFill>
              <a:srgbClr val="DDEFF2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962147" cy="3776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066672" y="4678709"/>
            <a:ext cx="7450026" cy="1289054"/>
            <a:chOff x="0" y="0"/>
            <a:chExt cx="1962147" cy="33950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62147" cy="339504"/>
            </a:xfrm>
            <a:custGeom>
              <a:avLst/>
              <a:gdLst/>
              <a:ahLst/>
              <a:cxnLst/>
              <a:rect l="l" t="t" r="r" b="b"/>
              <a:pathLst>
                <a:path w="1962147" h="339504">
                  <a:moveTo>
                    <a:pt x="17666" y="0"/>
                  </a:moveTo>
                  <a:lnTo>
                    <a:pt x="1944481" y="0"/>
                  </a:lnTo>
                  <a:cubicBezTo>
                    <a:pt x="1954237" y="0"/>
                    <a:pt x="1962147" y="7909"/>
                    <a:pt x="1962147" y="17666"/>
                  </a:cubicBezTo>
                  <a:lnTo>
                    <a:pt x="1962147" y="321838"/>
                  </a:lnTo>
                  <a:cubicBezTo>
                    <a:pt x="1962147" y="331595"/>
                    <a:pt x="1954237" y="339504"/>
                    <a:pt x="1944481" y="339504"/>
                  </a:cubicBezTo>
                  <a:lnTo>
                    <a:pt x="17666" y="339504"/>
                  </a:lnTo>
                  <a:cubicBezTo>
                    <a:pt x="7909" y="339504"/>
                    <a:pt x="0" y="331595"/>
                    <a:pt x="0" y="321838"/>
                  </a:cubicBezTo>
                  <a:lnTo>
                    <a:pt x="0" y="17666"/>
                  </a:lnTo>
                  <a:cubicBezTo>
                    <a:pt x="0" y="7909"/>
                    <a:pt x="7909" y="0"/>
                    <a:pt x="17666" y="0"/>
                  </a:cubicBezTo>
                  <a:close/>
                </a:path>
              </a:pathLst>
            </a:custGeom>
            <a:solidFill>
              <a:srgbClr val="DDEFF2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962147" cy="3776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413027" y="6196362"/>
            <a:ext cx="7450026" cy="1289054"/>
            <a:chOff x="0" y="0"/>
            <a:chExt cx="1962147" cy="33950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62147" cy="339504"/>
            </a:xfrm>
            <a:custGeom>
              <a:avLst/>
              <a:gdLst/>
              <a:ahLst/>
              <a:cxnLst/>
              <a:rect l="l" t="t" r="r" b="b"/>
              <a:pathLst>
                <a:path w="1962147" h="339504">
                  <a:moveTo>
                    <a:pt x="17666" y="0"/>
                  </a:moveTo>
                  <a:lnTo>
                    <a:pt x="1944481" y="0"/>
                  </a:lnTo>
                  <a:cubicBezTo>
                    <a:pt x="1954237" y="0"/>
                    <a:pt x="1962147" y="7909"/>
                    <a:pt x="1962147" y="17666"/>
                  </a:cubicBezTo>
                  <a:lnTo>
                    <a:pt x="1962147" y="321838"/>
                  </a:lnTo>
                  <a:cubicBezTo>
                    <a:pt x="1962147" y="331595"/>
                    <a:pt x="1954237" y="339504"/>
                    <a:pt x="1944481" y="339504"/>
                  </a:cubicBezTo>
                  <a:lnTo>
                    <a:pt x="17666" y="339504"/>
                  </a:lnTo>
                  <a:cubicBezTo>
                    <a:pt x="7909" y="339504"/>
                    <a:pt x="0" y="331595"/>
                    <a:pt x="0" y="321838"/>
                  </a:cubicBezTo>
                  <a:lnTo>
                    <a:pt x="0" y="17666"/>
                  </a:lnTo>
                  <a:cubicBezTo>
                    <a:pt x="0" y="7909"/>
                    <a:pt x="7909" y="0"/>
                    <a:pt x="17666" y="0"/>
                  </a:cubicBezTo>
                  <a:close/>
                </a:path>
              </a:pathLst>
            </a:custGeom>
            <a:solidFill>
              <a:srgbClr val="DDEFF2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962147" cy="3776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59381" y="7714016"/>
            <a:ext cx="7450026" cy="1289054"/>
            <a:chOff x="0" y="0"/>
            <a:chExt cx="1962147" cy="33950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962147" cy="339504"/>
            </a:xfrm>
            <a:custGeom>
              <a:avLst/>
              <a:gdLst/>
              <a:ahLst/>
              <a:cxnLst/>
              <a:rect l="l" t="t" r="r" b="b"/>
              <a:pathLst>
                <a:path w="1962147" h="339504">
                  <a:moveTo>
                    <a:pt x="17666" y="0"/>
                  </a:moveTo>
                  <a:lnTo>
                    <a:pt x="1944481" y="0"/>
                  </a:lnTo>
                  <a:cubicBezTo>
                    <a:pt x="1954237" y="0"/>
                    <a:pt x="1962147" y="7909"/>
                    <a:pt x="1962147" y="17666"/>
                  </a:cubicBezTo>
                  <a:lnTo>
                    <a:pt x="1962147" y="321838"/>
                  </a:lnTo>
                  <a:cubicBezTo>
                    <a:pt x="1962147" y="331595"/>
                    <a:pt x="1954237" y="339504"/>
                    <a:pt x="1944481" y="339504"/>
                  </a:cubicBezTo>
                  <a:lnTo>
                    <a:pt x="17666" y="339504"/>
                  </a:lnTo>
                  <a:cubicBezTo>
                    <a:pt x="7909" y="339504"/>
                    <a:pt x="0" y="331595"/>
                    <a:pt x="0" y="321838"/>
                  </a:cubicBezTo>
                  <a:lnTo>
                    <a:pt x="0" y="17666"/>
                  </a:lnTo>
                  <a:cubicBezTo>
                    <a:pt x="0" y="7909"/>
                    <a:pt x="7909" y="0"/>
                    <a:pt x="17666" y="0"/>
                  </a:cubicBezTo>
                  <a:close/>
                </a:path>
              </a:pathLst>
            </a:custGeom>
            <a:solidFill>
              <a:srgbClr val="DDEFF2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962147" cy="3776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830651" y="3187469"/>
            <a:ext cx="9909874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ar-EG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بالعلم نتغلب على الجهل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066672" y="4705699"/>
            <a:ext cx="737675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ar-EG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بالتعليم نحقق الأحلام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413027" y="6224937"/>
            <a:ext cx="737675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ar-EG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بالمعرفة نخدم وطننا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759381" y="7744176"/>
            <a:ext cx="737675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ar-EG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بالتعلم نصنع مستقبلًا أفضل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5602134" y="2612644"/>
            <a:ext cx="1498458" cy="983363"/>
            <a:chOff x="0" y="0"/>
            <a:chExt cx="812800" cy="5334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533400"/>
            </a:xfrm>
            <a:custGeom>
              <a:avLst/>
              <a:gdLst/>
              <a:ahLst/>
              <a:cxnLst/>
              <a:rect l="l" t="t" r="r" b="b"/>
              <a:pathLst>
                <a:path w="812800" h="533400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FBEDE"/>
            </a:solidFill>
            <a:ln w="666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38100" y="50800"/>
              <a:ext cx="736600" cy="406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694194" y="4449533"/>
            <a:ext cx="1498458" cy="983363"/>
            <a:chOff x="0" y="0"/>
            <a:chExt cx="812800" cy="5334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533400"/>
            </a:xfrm>
            <a:custGeom>
              <a:avLst/>
              <a:gdLst/>
              <a:ahLst/>
              <a:cxnLst/>
              <a:rect l="l" t="t" r="r" b="b"/>
              <a:pathLst>
                <a:path w="812800" h="533400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FBEDE"/>
            </a:solidFill>
            <a:ln w="666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38100" y="50800"/>
              <a:ext cx="736600" cy="406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1113824" y="5967762"/>
            <a:ext cx="1498458" cy="983363"/>
            <a:chOff x="0" y="0"/>
            <a:chExt cx="812800" cy="5334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533400"/>
            </a:xfrm>
            <a:custGeom>
              <a:avLst/>
              <a:gdLst/>
              <a:ahLst/>
              <a:cxnLst/>
              <a:rect l="l" t="t" r="r" b="b"/>
              <a:pathLst>
                <a:path w="812800" h="533400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FBEDE"/>
            </a:solidFill>
            <a:ln w="666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38100" y="50800"/>
              <a:ext cx="736600" cy="406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8573828" y="7452520"/>
            <a:ext cx="1498458" cy="983363"/>
            <a:chOff x="0" y="0"/>
            <a:chExt cx="812800" cy="5334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533400"/>
            </a:xfrm>
            <a:custGeom>
              <a:avLst/>
              <a:gdLst/>
              <a:ahLst/>
              <a:cxnLst/>
              <a:rect l="l" t="t" r="r" b="b"/>
              <a:pathLst>
                <a:path w="812800" h="533400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FBEDE"/>
            </a:solidFill>
            <a:ln w="666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38100" y="50800"/>
              <a:ext cx="736600" cy="406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442096" y="478603"/>
            <a:ext cx="3970931" cy="3970931"/>
          </a:xfrm>
          <a:custGeom>
            <a:avLst/>
            <a:gdLst/>
            <a:ahLst/>
            <a:cxnLst/>
            <a:rect l="l" t="t" r="r" b="b"/>
            <a:pathLst>
              <a:path w="3970931" h="3970931">
                <a:moveTo>
                  <a:pt x="0" y="0"/>
                </a:moveTo>
                <a:lnTo>
                  <a:pt x="3970931" y="0"/>
                </a:lnTo>
                <a:lnTo>
                  <a:pt x="3970931" y="3970930"/>
                </a:lnTo>
                <a:lnTo>
                  <a:pt x="0" y="39709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5602134" y="7944201"/>
            <a:ext cx="2355320" cy="2075626"/>
          </a:xfrm>
          <a:custGeom>
            <a:avLst/>
            <a:gdLst/>
            <a:ahLst/>
            <a:cxnLst/>
            <a:rect l="l" t="t" r="r" b="b"/>
            <a:pathLst>
              <a:path w="2355320" h="2075626">
                <a:moveTo>
                  <a:pt x="0" y="0"/>
                </a:moveTo>
                <a:lnTo>
                  <a:pt x="2355320" y="0"/>
                </a:lnTo>
                <a:lnTo>
                  <a:pt x="2355320" y="2075626"/>
                </a:lnTo>
                <a:lnTo>
                  <a:pt x="0" y="20756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4413027" y="1134578"/>
            <a:ext cx="929509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التعليم يصنع الفرق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5542423" y="2581042"/>
            <a:ext cx="161788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en-US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3634482" y="4420194"/>
            <a:ext cx="161788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en-US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1054112" y="5938888"/>
            <a:ext cx="161788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en-US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8514116" y="7402864"/>
            <a:ext cx="1617881" cy="95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00"/>
              </a:lnSpc>
            </a:pPr>
            <a:r>
              <a:rPr lang="en-US" sz="5000">
                <a:solidFill>
                  <a:srgbClr val="1D5074"/>
                </a:solidFill>
                <a:latin typeface="HS Headline"/>
                <a:ea typeface="HS Headline"/>
                <a:cs typeface="HS Headline"/>
                <a:sym typeface="HS Headline"/>
              </a:rPr>
              <a:t>٤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349027" y="-1092690"/>
            <a:ext cx="7820547" cy="3099780"/>
          </a:xfrm>
          <a:custGeom>
            <a:avLst/>
            <a:gdLst/>
            <a:ahLst/>
            <a:cxnLst/>
            <a:rect l="l" t="t" r="r" b="b"/>
            <a:pathLst>
              <a:path w="7820547" h="3099780">
                <a:moveTo>
                  <a:pt x="7820546" y="3099780"/>
                </a:moveTo>
                <a:lnTo>
                  <a:pt x="0" y="3099780"/>
                </a:lnTo>
                <a:lnTo>
                  <a:pt x="0" y="0"/>
                </a:lnTo>
                <a:lnTo>
                  <a:pt x="7820546" y="0"/>
                </a:lnTo>
                <a:lnTo>
                  <a:pt x="7820546" y="309978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>
            <a:off x="-3738124" y="8291461"/>
            <a:ext cx="10069235" cy="3991079"/>
          </a:xfrm>
          <a:custGeom>
            <a:avLst/>
            <a:gdLst/>
            <a:ahLst/>
            <a:cxnLst/>
            <a:rect l="l" t="t" r="r" b="b"/>
            <a:pathLst>
              <a:path w="10069235" h="3991079">
                <a:moveTo>
                  <a:pt x="0" y="0"/>
                </a:moveTo>
                <a:lnTo>
                  <a:pt x="10069235" y="0"/>
                </a:lnTo>
                <a:lnTo>
                  <a:pt x="10069235" y="3991078"/>
                </a:lnTo>
                <a:lnTo>
                  <a:pt x="0" y="3991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256601" y="457200"/>
            <a:ext cx="2962601" cy="3139180"/>
          </a:xfrm>
          <a:custGeom>
            <a:avLst/>
            <a:gdLst/>
            <a:ahLst/>
            <a:cxnLst/>
            <a:rect l="l" t="t" r="r" b="b"/>
            <a:pathLst>
              <a:path w="2962601" h="3139180">
                <a:moveTo>
                  <a:pt x="0" y="0"/>
                </a:moveTo>
                <a:lnTo>
                  <a:pt x="2962602" y="0"/>
                </a:lnTo>
                <a:lnTo>
                  <a:pt x="2962602" y="3139180"/>
                </a:lnTo>
                <a:lnTo>
                  <a:pt x="0" y="31391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068026" y="7325836"/>
            <a:ext cx="1711120" cy="2571355"/>
          </a:xfrm>
          <a:custGeom>
            <a:avLst/>
            <a:gdLst/>
            <a:ahLst/>
            <a:cxnLst/>
            <a:rect l="l" t="t" r="r" b="b"/>
            <a:pathLst>
              <a:path w="1711120" h="2571355">
                <a:moveTo>
                  <a:pt x="0" y="0"/>
                </a:moveTo>
                <a:lnTo>
                  <a:pt x="1711119" y="0"/>
                </a:lnTo>
                <a:lnTo>
                  <a:pt x="1711119" y="2571355"/>
                </a:lnTo>
                <a:lnTo>
                  <a:pt x="0" y="257135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816478" y="1759440"/>
            <a:ext cx="12655044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رسالة اليوم العالمي للتعليم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3744574"/>
            <a:ext cx="16230600" cy="3909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618"/>
              </a:lnSpc>
            </a:pPr>
            <a:r>
              <a:rPr lang="ar-EG" sz="544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التعليم مسؤولية مشتركة والتطوع فيه يعكس وعي المجتمع </a:t>
            </a:r>
          </a:p>
          <a:p>
            <a:pPr algn="ctr" rtl="1">
              <a:lnSpc>
                <a:spcPts val="7618"/>
              </a:lnSpc>
            </a:pPr>
            <a:r>
              <a:rPr lang="ar-EG" sz="544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وكلما أحسن الطالب استثمار فرص التعلم المتاحة </a:t>
            </a:r>
          </a:p>
          <a:p>
            <a:pPr algn="ctr" rtl="1">
              <a:lnSpc>
                <a:spcPts val="7618"/>
              </a:lnSpc>
            </a:pPr>
            <a:r>
              <a:rPr lang="ar-EG" sz="5441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اقترب من تحقيق طموحاته وأسهم بفاعلية في بناء مستقبله وخدمة وطنه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0228250" y="5490194"/>
            <a:ext cx="8059750" cy="4796806"/>
          </a:xfrm>
          <a:custGeom>
            <a:avLst/>
            <a:gdLst/>
            <a:ahLst/>
            <a:cxnLst/>
            <a:rect l="l" t="t" r="r" b="b"/>
            <a:pathLst>
              <a:path w="8059750" h="4796806">
                <a:moveTo>
                  <a:pt x="0" y="0"/>
                </a:moveTo>
                <a:lnTo>
                  <a:pt x="8059750" y="0"/>
                </a:lnTo>
                <a:lnTo>
                  <a:pt x="8059750" y="4796806"/>
                </a:lnTo>
                <a:lnTo>
                  <a:pt x="0" y="47968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249714">
            <a:off x="-4337563" y="-3758043"/>
            <a:ext cx="9889586" cy="7516085"/>
          </a:xfrm>
          <a:custGeom>
            <a:avLst/>
            <a:gdLst/>
            <a:ahLst/>
            <a:cxnLst/>
            <a:rect l="l" t="t" r="r" b="b"/>
            <a:pathLst>
              <a:path w="9889586" h="7516085">
                <a:moveTo>
                  <a:pt x="0" y="0"/>
                </a:moveTo>
                <a:lnTo>
                  <a:pt x="9889586" y="0"/>
                </a:lnTo>
                <a:lnTo>
                  <a:pt x="9889586" y="7516086"/>
                </a:lnTo>
                <a:lnTo>
                  <a:pt x="0" y="75160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330737" y="6924792"/>
            <a:ext cx="3290533" cy="3068484"/>
          </a:xfrm>
          <a:custGeom>
            <a:avLst/>
            <a:gdLst/>
            <a:ahLst/>
            <a:cxnLst/>
            <a:rect l="l" t="t" r="r" b="b"/>
            <a:pathLst>
              <a:path w="3290533" h="3068484">
                <a:moveTo>
                  <a:pt x="0" y="0"/>
                </a:moveTo>
                <a:lnTo>
                  <a:pt x="3290534" y="0"/>
                </a:lnTo>
                <a:lnTo>
                  <a:pt x="3290534" y="3068484"/>
                </a:lnTo>
                <a:lnTo>
                  <a:pt x="0" y="30684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496452" y="1655755"/>
            <a:ext cx="9295097" cy="1162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400"/>
              </a:lnSpc>
            </a:pPr>
            <a:r>
              <a:rPr lang="ar-EG" sz="6000">
                <a:solidFill>
                  <a:srgbClr val="152225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الخاتمة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57895" y="2907179"/>
            <a:ext cx="15972210" cy="4017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680"/>
              </a:lnSpc>
            </a:pPr>
            <a:r>
              <a:rPr lang="ar-EG" sz="5313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 الكتاتيب إلى التعليم الرقمي .. يبقى التعليم رسالة سامية</a:t>
            </a:r>
          </a:p>
          <a:p>
            <a:pPr algn="ctr" rtl="1">
              <a:lnSpc>
                <a:spcPts val="10680"/>
              </a:lnSpc>
            </a:pPr>
            <a:r>
              <a:rPr lang="ar-EG" sz="5313">
                <a:solidFill>
                  <a:srgbClr val="2F899D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وطريقاً للنهوض بالإنسان والمجتمع .. وأداة لبناء مستقبل أكثر وعياً واستدامة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486</Words>
  <Application>Microsoft Office PowerPoint</Application>
  <PresentationFormat>مخصص</PresentationFormat>
  <Paragraphs>93</Paragraphs>
  <Slides>24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24</vt:i4>
      </vt:variant>
    </vt:vector>
  </HeadingPairs>
  <TitlesOfParts>
    <vt:vector size="29" baseType="lpstr">
      <vt:lpstr>HS Headline</vt:lpstr>
      <vt:lpstr>Calibri</vt:lpstr>
      <vt:lpstr>Helvetica World Bold</vt:lpstr>
      <vt:lpstr>Arial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نسخة من White and Light Blue Illustrative Creative Literature Project Presentation (عرض تقديمي)</dc:title>
  <cp:lastModifiedBy>Amal .</cp:lastModifiedBy>
  <cp:revision>3</cp:revision>
  <dcterms:created xsi:type="dcterms:W3CDTF">2006-08-16T00:00:00Z</dcterms:created>
  <dcterms:modified xsi:type="dcterms:W3CDTF">2026-01-23T14:46:20Z</dcterms:modified>
  <dc:identifier>DAG-3iOGGys</dc:identifier>
</cp:coreProperties>
</file>