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Lst>
  <p:sldSz cx="18288000" cy="10287000"/>
  <p:notesSz cx="6858000" cy="9144000"/>
  <p:embeddedFontLst>
    <p:embeddedFont>
      <p:font typeface="ADLaM Display" panose="02010000000000000000" pitchFamily="2" charset="0"/>
      <p:regular r:id="rId54"/>
    </p:embeddedFont>
    <p:embeddedFont>
      <p:font typeface="Canva Student Font" panose="020B0604020202020204" charset="0"/>
      <p:regular r:id="rId55"/>
    </p:embeddedFont>
    <p:embeddedFont>
      <p:font typeface="Changa" panose="00000500000000000000" pitchFamily="2" charset="-78"/>
      <p:regular r:id="rId56"/>
    </p:embeddedFont>
    <p:embeddedFont>
      <p:font typeface="Cooper Hewitt" panose="020B0604020202020204" charset="0"/>
      <p:regular r:id="rId57"/>
    </p:embeddedFont>
    <p:embeddedFont>
      <p:font typeface="Cooper Hewitt Bold" panose="020B0604020202020204" charset="0"/>
      <p:regular r:id="rId58"/>
    </p:embeddedFont>
    <p:embeddedFont>
      <p:font typeface="Cooper Hewitt Heavy" panose="020B0604020202020204" charset="0"/>
      <p:regular r:id="rId59"/>
    </p:embeddedFont>
    <p:embeddedFont>
      <p:font typeface="Now" panose="020B0604020202020204" charset="0"/>
      <p:regular r:id="rId60"/>
    </p:embeddedFont>
    <p:embeddedFont>
      <p:font typeface="Open Sans" panose="020B0606030504020204" pitchFamily="34" charset="0"/>
      <p:regular r:id="rId61"/>
    </p:embeddedFont>
    <p:embeddedFont>
      <p:font typeface="Open Sans Light" panose="020B0306030504020204" pitchFamily="34" charset="0"/>
      <p:regular r:id="rId62"/>
    </p:embeddedFont>
    <p:embeddedFont>
      <p:font typeface="Open Sans Light Bold" panose="020B0604020202020204" charset="0"/>
      <p:regular r:id="rId63"/>
    </p:embeddedFont>
    <p:embeddedFont>
      <p:font typeface="Times New Roman MT" panose="020B0604020202020204" charset="0"/>
      <p:regular r:id="rId6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p:scale>
          <a:sx n="61" d="100"/>
          <a:sy n="61" d="100"/>
        </p:scale>
        <p:origin x="132" y="3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2.fntdata"/><Relationship Id="rId63" Type="http://schemas.openxmlformats.org/officeDocument/2006/relationships/font" Target="fonts/font10.fntdata"/><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5.fntdata"/><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font" Target="fonts/font8.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4"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6.fntdata"/><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62"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7.fntdata"/><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image" Target="../media/image2.sv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0.jpe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7.jpe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microsoft.com/office/2007/relationships/media" Target="../media/media5.mp4"/><Relationship Id="rId7" Type="http://schemas.openxmlformats.org/officeDocument/2006/relationships/image" Target="../media/image18.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1.png"/><Relationship Id="rId11" Type="http://schemas.openxmlformats.org/officeDocument/2006/relationships/image" Target="../media/image22.jpeg"/><Relationship Id="rId5" Type="http://schemas.openxmlformats.org/officeDocument/2006/relationships/slideLayout" Target="../slideLayouts/slideLayout7.xml"/><Relationship Id="rId10" Type="http://schemas.openxmlformats.org/officeDocument/2006/relationships/image" Target="../media/image21.jpeg"/><Relationship Id="rId4" Type="http://schemas.openxmlformats.org/officeDocument/2006/relationships/video" Target="../media/media5.mp4"/><Relationship Id="rId9" Type="http://schemas.openxmlformats.org/officeDocument/2006/relationships/image" Target="../media/image20.svg"/></Relationships>
</file>

<file path=ppt/slides/_rels/slide12.xml.rels><?xml version="1.0" encoding="UTF-8" standalone="yes"?>
<Relationships xmlns="http://schemas.openxmlformats.org/package/2006/relationships"><Relationship Id="rId3" Type="http://schemas.microsoft.com/office/2007/relationships/media" Target="../media/media5.mp4"/><Relationship Id="rId7" Type="http://schemas.openxmlformats.org/officeDocument/2006/relationships/image" Target="../media/image22.jpe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21.jpeg"/><Relationship Id="rId5" Type="http://schemas.openxmlformats.org/officeDocument/2006/relationships/slideLayout" Target="../slideLayouts/slideLayout7.xml"/><Relationship Id="rId4" Type="http://schemas.openxmlformats.org/officeDocument/2006/relationships/video" Target="../media/media5.mp4"/></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slideLayout" Target="../slideLayouts/slideLayout7.xml"/><Relationship Id="rId7" Type="http://schemas.openxmlformats.org/officeDocument/2006/relationships/image" Target="../media/image20.svg"/><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sv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svg"/></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41.jpe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20.svg"/><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42.jpeg"/></Relationships>
</file>

<file path=ppt/slides/_rels/slide34.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slideLayout" Target="../slideLayouts/slideLayout7.xml"/><Relationship Id="rId7" Type="http://schemas.openxmlformats.org/officeDocument/2006/relationships/image" Target="../media/image39.png"/><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9.mp4"/><Relationship Id="rId1" Type="http://schemas.microsoft.com/office/2007/relationships/media" Target="../media/media9.mp4"/><Relationship Id="rId4" Type="http://schemas.openxmlformats.org/officeDocument/2006/relationships/image" Target="../media/image44.jpe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0.mp4"/><Relationship Id="rId1" Type="http://schemas.microsoft.com/office/2007/relationships/media" Target="../media/media10.mp4"/><Relationship Id="rId4" Type="http://schemas.openxmlformats.org/officeDocument/2006/relationships/image" Target="../media/image45.jpe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6.jpeg"/><Relationship Id="rId2" Type="http://schemas.openxmlformats.org/officeDocument/2006/relationships/video" Target="../media/media11.mp4"/><Relationship Id="rId1" Type="http://schemas.microsoft.com/office/2007/relationships/media" Target="../media/media11.mp4"/><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31.svg"/></Relationships>
</file>

<file path=ppt/slides/_rels/slide3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2.mp4"/><Relationship Id="rId1" Type="http://schemas.microsoft.com/office/2007/relationships/media" Target="../media/media12.mp4"/><Relationship Id="rId4"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FEFF"/>
        </a:solidFill>
        <a:effectLst/>
      </p:bgPr>
    </p:bg>
    <p:spTree>
      <p:nvGrpSpPr>
        <p:cNvPr id="1" name=""/>
        <p:cNvGrpSpPr/>
        <p:nvPr/>
      </p:nvGrpSpPr>
      <p:grpSpPr>
        <a:xfrm>
          <a:off x="0" y="0"/>
          <a:ext cx="0" cy="0"/>
          <a:chOff x="0" y="0"/>
          <a:chExt cx="0" cy="0"/>
        </a:xfrm>
      </p:grpSpPr>
      <p:grpSp>
        <p:nvGrpSpPr>
          <p:cNvPr id="2" name="Group 2"/>
          <p:cNvGrpSpPr/>
          <p:nvPr/>
        </p:nvGrpSpPr>
        <p:grpSpPr>
          <a:xfrm>
            <a:off x="-3441992" y="-3217188"/>
            <a:ext cx="7704864" cy="16187412"/>
            <a:chOff x="0" y="0"/>
            <a:chExt cx="10273152" cy="21583216"/>
          </a:xfrm>
        </p:grpSpPr>
        <p:sp>
          <p:nvSpPr>
            <p:cNvPr id="3" name="AutoShape 3"/>
            <p:cNvSpPr/>
            <p:nvPr/>
          </p:nvSpPr>
          <p:spPr>
            <a:xfrm rot="-6233333">
              <a:off x="-2962516" y="10620281"/>
              <a:ext cx="15870831" cy="5257133"/>
            </a:xfrm>
            <a:prstGeom prst="rect">
              <a:avLst/>
            </a:prstGeom>
            <a:solidFill>
              <a:srgbClr val="2E414D"/>
            </a:solidFill>
          </p:spPr>
        </p:sp>
        <p:sp>
          <p:nvSpPr>
            <p:cNvPr id="4" name="AutoShape 4"/>
            <p:cNvSpPr/>
            <p:nvPr/>
          </p:nvSpPr>
          <p:spPr>
            <a:xfrm rot="-4110353">
              <a:off x="-2754669" y="5813593"/>
              <a:ext cx="15782491" cy="4825983"/>
            </a:xfrm>
            <a:prstGeom prst="rect">
              <a:avLst/>
            </a:prstGeom>
            <a:solidFill>
              <a:srgbClr val="C3EBE2"/>
            </a:solidFill>
          </p:spPr>
        </p:sp>
      </p:grpSp>
      <p:grpSp>
        <p:nvGrpSpPr>
          <p:cNvPr id="5" name="Group 5"/>
          <p:cNvGrpSpPr/>
          <p:nvPr/>
        </p:nvGrpSpPr>
        <p:grpSpPr>
          <a:xfrm>
            <a:off x="1038054" y="108337"/>
            <a:ext cx="16221246" cy="10070327"/>
            <a:chOff x="0" y="0"/>
            <a:chExt cx="21628328" cy="13427102"/>
          </a:xfrm>
        </p:grpSpPr>
        <p:grpSp>
          <p:nvGrpSpPr>
            <p:cNvPr id="6" name="Group 6"/>
            <p:cNvGrpSpPr/>
            <p:nvPr/>
          </p:nvGrpSpPr>
          <p:grpSpPr>
            <a:xfrm>
              <a:off x="0" y="0"/>
              <a:ext cx="21628328" cy="13427102"/>
              <a:chOff x="0" y="0"/>
              <a:chExt cx="18007674" cy="11179361"/>
            </a:xfrm>
          </p:grpSpPr>
          <p:sp>
            <p:nvSpPr>
              <p:cNvPr id="7" name="Freeform 7"/>
              <p:cNvSpPr/>
              <p:nvPr/>
            </p:nvSpPr>
            <p:spPr>
              <a:xfrm>
                <a:off x="0" y="0"/>
                <a:ext cx="18007674" cy="11179361"/>
              </a:xfrm>
              <a:custGeom>
                <a:avLst/>
                <a:gdLst/>
                <a:ahLst/>
                <a:cxnLst/>
                <a:rect l="l" t="t" r="r" b="b"/>
                <a:pathLst>
                  <a:path w="18007674" h="11179361">
                    <a:moveTo>
                      <a:pt x="0" y="0"/>
                    </a:moveTo>
                    <a:lnTo>
                      <a:pt x="0" y="11179361"/>
                    </a:lnTo>
                    <a:lnTo>
                      <a:pt x="18007674" y="11179361"/>
                    </a:lnTo>
                    <a:lnTo>
                      <a:pt x="18007674" y="0"/>
                    </a:lnTo>
                    <a:lnTo>
                      <a:pt x="0" y="0"/>
                    </a:lnTo>
                    <a:close/>
                    <a:moveTo>
                      <a:pt x="17946714" y="11118400"/>
                    </a:moveTo>
                    <a:lnTo>
                      <a:pt x="59690" y="11118400"/>
                    </a:lnTo>
                    <a:lnTo>
                      <a:pt x="59690" y="59690"/>
                    </a:lnTo>
                    <a:lnTo>
                      <a:pt x="17946714" y="59690"/>
                    </a:lnTo>
                    <a:lnTo>
                      <a:pt x="17946714" y="11118400"/>
                    </a:lnTo>
                    <a:close/>
                  </a:path>
                </a:pathLst>
              </a:custGeom>
              <a:solidFill>
                <a:srgbClr val="FAFEFF"/>
              </a:solidFill>
            </p:spPr>
          </p:sp>
        </p:grpSp>
        <p:sp>
          <p:nvSpPr>
            <p:cNvPr id="8" name="TextBox 8"/>
            <p:cNvSpPr txBox="1"/>
            <p:nvPr/>
          </p:nvSpPr>
          <p:spPr>
            <a:xfrm>
              <a:off x="2511391" y="1270119"/>
              <a:ext cx="18035160" cy="10877339"/>
            </a:xfrm>
            <a:prstGeom prst="rect">
              <a:avLst/>
            </a:prstGeom>
          </p:spPr>
          <p:txBody>
            <a:bodyPr lIns="0" tIns="0" rIns="0" bIns="0" rtlCol="0" anchor="t">
              <a:spAutoFit/>
            </a:bodyPr>
            <a:lstStyle/>
            <a:p>
              <a:pPr algn="just" rtl="1">
                <a:lnSpc>
                  <a:spcPts val="10400"/>
                </a:lnSpc>
              </a:pPr>
              <a:r>
                <a:rPr lang="ar-EG" sz="10400" spc="-104">
                  <a:solidFill>
                    <a:srgbClr val="2E414D"/>
                  </a:solidFill>
                  <a:latin typeface="Times New Roman MT"/>
                  <a:ea typeface="Times New Roman MT"/>
                  <a:cs typeface="Times New Roman MT"/>
                  <a:sym typeface="Times New Roman MT"/>
                  <a:rtl/>
                </a:rPr>
                <a:t>التحصيلي والقدرات </a:t>
              </a:r>
            </a:p>
            <a:p>
              <a:pPr algn="just" rtl="1">
                <a:lnSpc>
                  <a:spcPts val="10400"/>
                </a:lnSpc>
              </a:pPr>
              <a:r>
                <a:rPr lang="ar-EG" sz="10400" spc="-104">
                  <a:solidFill>
                    <a:srgbClr val="2E414D"/>
                  </a:solidFill>
                  <a:latin typeface="Times New Roman MT"/>
                  <a:ea typeface="Times New Roman MT"/>
                  <a:cs typeface="Times New Roman MT"/>
                  <a:sym typeface="Times New Roman MT"/>
                  <a:rtl/>
                </a:rPr>
                <a:t>           بين الخبرات        </a:t>
              </a:r>
            </a:p>
            <a:p>
              <a:pPr algn="just" rtl="1">
                <a:lnSpc>
                  <a:spcPts val="10400"/>
                </a:lnSpc>
              </a:pPr>
              <a:endParaRPr lang="ar-EG" sz="10400" spc="-104">
                <a:solidFill>
                  <a:srgbClr val="2E414D"/>
                </a:solidFill>
                <a:latin typeface="Times New Roman MT"/>
                <a:ea typeface="Times New Roman MT"/>
                <a:cs typeface="Times New Roman MT"/>
                <a:sym typeface="Times New Roman MT"/>
                <a:rtl/>
              </a:endParaRPr>
            </a:p>
            <a:p>
              <a:pPr algn="just" rtl="1">
                <a:lnSpc>
                  <a:spcPts val="10400"/>
                </a:lnSpc>
              </a:pPr>
              <a:r>
                <a:rPr lang="ar-EG" sz="10400" spc="-104">
                  <a:solidFill>
                    <a:srgbClr val="2E414D"/>
                  </a:solidFill>
                  <a:latin typeface="Times New Roman MT"/>
                  <a:ea typeface="Times New Roman MT"/>
                  <a:cs typeface="Times New Roman MT"/>
                  <a:sym typeface="Times New Roman MT"/>
                  <a:rtl/>
                </a:rPr>
                <a:t>                          و</a:t>
              </a:r>
            </a:p>
            <a:p>
              <a:pPr algn="just" rtl="1">
                <a:lnSpc>
                  <a:spcPts val="10400"/>
                </a:lnSpc>
              </a:pPr>
              <a:r>
                <a:rPr lang="ar-EG" sz="10400" spc="-104">
                  <a:solidFill>
                    <a:srgbClr val="2E414D"/>
                  </a:solidFill>
                  <a:latin typeface="Times New Roman MT"/>
                  <a:ea typeface="Times New Roman MT"/>
                  <a:cs typeface="Times New Roman MT"/>
                  <a:sym typeface="Times New Roman MT"/>
                  <a:rtl/>
                </a:rPr>
                <a:t>                </a:t>
              </a:r>
            </a:p>
            <a:p>
              <a:pPr algn="just" rtl="1">
                <a:lnSpc>
                  <a:spcPts val="10400"/>
                </a:lnSpc>
              </a:pPr>
              <a:r>
                <a:rPr lang="ar-EG" sz="10400" spc="-104">
                  <a:solidFill>
                    <a:srgbClr val="2E414D"/>
                  </a:solidFill>
                  <a:latin typeface="Times New Roman MT"/>
                  <a:ea typeface="Times New Roman MT"/>
                  <a:cs typeface="Times New Roman MT"/>
                  <a:sym typeface="Times New Roman MT"/>
                  <a:rtl/>
                </a:rPr>
                <a:t>                   الشفرات </a:t>
              </a: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FEFF"/>
        </a:solidFill>
        <a:effectLst/>
      </p:bgPr>
    </p:bg>
    <p:spTree>
      <p:nvGrpSpPr>
        <p:cNvPr id="1" name=""/>
        <p:cNvGrpSpPr/>
        <p:nvPr/>
      </p:nvGrpSpPr>
      <p:grpSpPr>
        <a:xfrm>
          <a:off x="0" y="0"/>
          <a:ext cx="0" cy="0"/>
          <a:chOff x="0" y="0"/>
          <a:chExt cx="0" cy="0"/>
        </a:xfrm>
      </p:grpSpPr>
      <p:grpSp>
        <p:nvGrpSpPr>
          <p:cNvPr id="2" name="Group 2"/>
          <p:cNvGrpSpPr/>
          <p:nvPr/>
        </p:nvGrpSpPr>
        <p:grpSpPr>
          <a:xfrm>
            <a:off x="-3441992" y="-3217188"/>
            <a:ext cx="7704864" cy="16187412"/>
            <a:chOff x="0" y="0"/>
            <a:chExt cx="10273152" cy="21583216"/>
          </a:xfrm>
        </p:grpSpPr>
        <p:sp>
          <p:nvSpPr>
            <p:cNvPr id="3" name="AutoShape 3"/>
            <p:cNvSpPr/>
            <p:nvPr/>
          </p:nvSpPr>
          <p:spPr>
            <a:xfrm rot="-6233333">
              <a:off x="-2962516" y="10620281"/>
              <a:ext cx="15870831" cy="5257133"/>
            </a:xfrm>
            <a:prstGeom prst="rect">
              <a:avLst/>
            </a:prstGeom>
            <a:solidFill>
              <a:srgbClr val="2E414D"/>
            </a:solidFill>
          </p:spPr>
        </p:sp>
        <p:sp>
          <p:nvSpPr>
            <p:cNvPr id="4" name="AutoShape 4"/>
            <p:cNvSpPr/>
            <p:nvPr/>
          </p:nvSpPr>
          <p:spPr>
            <a:xfrm rot="-4110353">
              <a:off x="-2754669" y="5813593"/>
              <a:ext cx="15782491" cy="4825983"/>
            </a:xfrm>
            <a:prstGeom prst="rect">
              <a:avLst/>
            </a:prstGeom>
            <a:solidFill>
              <a:srgbClr val="C3EBE2"/>
            </a:solidFill>
          </p:spPr>
        </p:sp>
      </p:grpSp>
      <p:grpSp>
        <p:nvGrpSpPr>
          <p:cNvPr id="5" name="Group 5"/>
          <p:cNvGrpSpPr/>
          <p:nvPr/>
        </p:nvGrpSpPr>
        <p:grpSpPr>
          <a:xfrm>
            <a:off x="1708918" y="2255635"/>
            <a:ext cx="13805667" cy="5775729"/>
            <a:chOff x="0" y="0"/>
            <a:chExt cx="18407556" cy="7700972"/>
          </a:xfrm>
        </p:grpSpPr>
        <p:grpSp>
          <p:nvGrpSpPr>
            <p:cNvPr id="6" name="Group 6"/>
            <p:cNvGrpSpPr/>
            <p:nvPr/>
          </p:nvGrpSpPr>
          <p:grpSpPr>
            <a:xfrm>
              <a:off x="0" y="0"/>
              <a:ext cx="18407556" cy="7700972"/>
              <a:chOff x="0" y="0"/>
              <a:chExt cx="19697388" cy="8240586"/>
            </a:xfrm>
          </p:grpSpPr>
          <p:sp>
            <p:nvSpPr>
              <p:cNvPr id="7" name="Freeform 7"/>
              <p:cNvSpPr/>
              <p:nvPr/>
            </p:nvSpPr>
            <p:spPr>
              <a:xfrm>
                <a:off x="0" y="0"/>
                <a:ext cx="19697388" cy="8240585"/>
              </a:xfrm>
              <a:custGeom>
                <a:avLst/>
                <a:gdLst/>
                <a:ahLst/>
                <a:cxnLst/>
                <a:rect l="l" t="t" r="r" b="b"/>
                <a:pathLst>
                  <a:path w="19697388" h="8240585">
                    <a:moveTo>
                      <a:pt x="0" y="0"/>
                    </a:moveTo>
                    <a:lnTo>
                      <a:pt x="0" y="8240585"/>
                    </a:lnTo>
                    <a:lnTo>
                      <a:pt x="19697388" y="8240585"/>
                    </a:lnTo>
                    <a:lnTo>
                      <a:pt x="19697388" y="0"/>
                    </a:lnTo>
                    <a:lnTo>
                      <a:pt x="0" y="0"/>
                    </a:lnTo>
                    <a:close/>
                    <a:moveTo>
                      <a:pt x="19636428" y="8179626"/>
                    </a:moveTo>
                    <a:lnTo>
                      <a:pt x="59690" y="8179626"/>
                    </a:lnTo>
                    <a:lnTo>
                      <a:pt x="59690" y="59690"/>
                    </a:lnTo>
                    <a:lnTo>
                      <a:pt x="19636428" y="59690"/>
                    </a:lnTo>
                    <a:lnTo>
                      <a:pt x="19636428" y="8179626"/>
                    </a:lnTo>
                    <a:close/>
                  </a:path>
                </a:pathLst>
              </a:custGeom>
              <a:solidFill>
                <a:srgbClr val="FAFEFF"/>
              </a:solidFill>
            </p:spPr>
          </p:sp>
        </p:grpSp>
        <p:sp>
          <p:nvSpPr>
            <p:cNvPr id="8" name="TextBox 8"/>
            <p:cNvSpPr txBox="1"/>
            <p:nvPr/>
          </p:nvSpPr>
          <p:spPr>
            <a:xfrm>
              <a:off x="2137408" y="1129011"/>
              <a:ext cx="15349463" cy="5576301"/>
            </a:xfrm>
            <a:prstGeom prst="rect">
              <a:avLst/>
            </a:prstGeom>
          </p:spPr>
          <p:txBody>
            <a:bodyPr lIns="0" tIns="0" rIns="0" bIns="0" rtlCol="0" anchor="t">
              <a:spAutoFit/>
            </a:bodyPr>
            <a:lstStyle/>
            <a:p>
              <a:pPr algn="just" rtl="1">
                <a:lnSpc>
                  <a:spcPts val="8092"/>
                </a:lnSpc>
              </a:pPr>
              <a:r>
                <a:rPr lang="ar-EG" sz="8092" spc="-80">
                  <a:solidFill>
                    <a:srgbClr val="2E414D"/>
                  </a:solidFill>
                  <a:latin typeface="Arial"/>
                  <a:ea typeface="Arial"/>
                  <a:cs typeface="Arial"/>
                  <a:sym typeface="Arial"/>
                  <a:rtl/>
                </a:rPr>
                <a:t>دورة سنوية تقيمها ثانوية </a:t>
              </a:r>
            </a:p>
            <a:p>
              <a:pPr algn="just" rtl="1">
                <a:lnSpc>
                  <a:spcPts val="8092"/>
                </a:lnSpc>
              </a:pPr>
              <a:r>
                <a:rPr lang="ar-EG" sz="8092" spc="-80">
                  <a:solidFill>
                    <a:srgbClr val="2E414D"/>
                  </a:solidFill>
                  <a:latin typeface="Arial"/>
                  <a:ea typeface="Arial"/>
                  <a:cs typeface="Arial"/>
                  <a:sym typeface="Arial"/>
                  <a:rtl/>
                </a:rPr>
                <a:t>سارة ال الشيخ بالتعاون</a:t>
              </a:r>
            </a:p>
            <a:p>
              <a:pPr algn="just" rtl="1">
                <a:lnSpc>
                  <a:spcPts val="8092"/>
                </a:lnSpc>
              </a:pPr>
              <a:r>
                <a:rPr lang="ar-EG" sz="8092" spc="-80">
                  <a:solidFill>
                    <a:srgbClr val="2E414D"/>
                  </a:solidFill>
                  <a:latin typeface="Arial"/>
                  <a:ea typeface="Arial"/>
                  <a:cs typeface="Arial"/>
                  <a:sym typeface="Arial"/>
                  <a:rtl/>
                </a:rPr>
                <a:t> مع الخريجات </a:t>
              </a:r>
            </a:p>
            <a:p>
              <a:pPr algn="just" rtl="1">
                <a:lnSpc>
                  <a:spcPts val="8092"/>
                </a:lnSpc>
              </a:pPr>
              <a:r>
                <a:rPr lang="ar-EG" sz="8092" spc="-80">
                  <a:solidFill>
                    <a:srgbClr val="2E414D"/>
                  </a:solidFill>
                  <a:latin typeface="Arial"/>
                  <a:ea typeface="Arial"/>
                  <a:cs typeface="Arial"/>
                  <a:sym typeface="Arial"/>
                  <a:rtl/>
                </a:rPr>
                <a:t>وتخطيط المعلمةأمل العتيبي  </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4331990">
            <a:off x="-5014536" y="638295"/>
            <a:ext cx="11824110" cy="5442705"/>
          </a:xfrm>
          <a:prstGeom prst="rect">
            <a:avLst/>
          </a:prstGeom>
          <a:solidFill>
            <a:srgbClr val="FAFEFF"/>
          </a:solidFill>
        </p:spPr>
      </p:sp>
      <p:sp>
        <p:nvSpPr>
          <p:cNvPr id="3" name="AutoShape 3"/>
          <p:cNvSpPr/>
          <p:nvPr/>
        </p:nvSpPr>
        <p:spPr>
          <a:xfrm rot="-6824472">
            <a:off x="-6159705" y="4415967"/>
            <a:ext cx="11824110" cy="5442705"/>
          </a:xfrm>
          <a:prstGeom prst="rect">
            <a:avLst/>
          </a:prstGeom>
          <a:solidFill>
            <a:srgbClr val="C3EBE2"/>
          </a:solidFill>
        </p:spPr>
      </p:sp>
      <p:sp>
        <p:nvSpPr>
          <p:cNvPr id="4" name="Freeform 4"/>
          <p:cNvSpPr/>
          <p:nvPr/>
        </p:nvSpPr>
        <p:spPr>
          <a:xfrm>
            <a:off x="8503722" y="7523120"/>
            <a:ext cx="2297476" cy="2297476"/>
          </a:xfrm>
          <a:custGeom>
            <a:avLst/>
            <a:gdLst/>
            <a:ahLst/>
            <a:cxnLst/>
            <a:rect l="l" t="t" r="r" b="b"/>
            <a:pathLst>
              <a:path w="2297476" h="2297476">
                <a:moveTo>
                  <a:pt x="0" y="0"/>
                </a:moveTo>
                <a:lnTo>
                  <a:pt x="2297476" y="0"/>
                </a:lnTo>
                <a:lnTo>
                  <a:pt x="2297476" y="2297476"/>
                </a:lnTo>
                <a:lnTo>
                  <a:pt x="0" y="22974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897519" y="7523120"/>
            <a:ext cx="2297476" cy="2297476"/>
          </a:xfrm>
          <a:custGeom>
            <a:avLst/>
            <a:gdLst/>
            <a:ahLst/>
            <a:cxnLst/>
            <a:rect l="l" t="t" r="r" b="b"/>
            <a:pathLst>
              <a:path w="2297476" h="2297476">
                <a:moveTo>
                  <a:pt x="0" y="0"/>
                </a:moveTo>
                <a:lnTo>
                  <a:pt x="2297476" y="0"/>
                </a:lnTo>
                <a:lnTo>
                  <a:pt x="2297476" y="2297476"/>
                </a:lnTo>
                <a:lnTo>
                  <a:pt x="0" y="229747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15451350" y="7443347"/>
            <a:ext cx="2377249" cy="2377249"/>
          </a:xfrm>
          <a:custGeom>
            <a:avLst/>
            <a:gdLst/>
            <a:ahLst/>
            <a:cxnLst/>
            <a:rect l="l" t="t" r="r" b="b"/>
            <a:pathLst>
              <a:path w="2377249" h="2377249">
                <a:moveTo>
                  <a:pt x="0" y="0"/>
                </a:moveTo>
                <a:lnTo>
                  <a:pt x="2377249" y="0"/>
                </a:lnTo>
                <a:lnTo>
                  <a:pt x="2377249" y="2377249"/>
                </a:lnTo>
                <a:lnTo>
                  <a:pt x="0" y="2377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pic>
        <p:nvPicPr>
          <p:cNvPr id="7" name="Picture 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0"/>
          <a:srcRect/>
          <a:stretch>
            <a:fillRect/>
          </a:stretch>
        </p:blipFill>
        <p:spPr>
          <a:xfrm>
            <a:off x="6829425" y="1028700"/>
            <a:ext cx="4629150" cy="8229600"/>
          </a:xfrm>
          <a:prstGeom prst="rect">
            <a:avLst/>
          </a:prstGeom>
        </p:spPr>
      </p:pic>
    </p:spTree>
  </p:cSld>
  <p:clrMapOvr>
    <a:masterClrMapping/>
  </p:clrMapOvr>
  <p:timing>
    <p:tnLst>
      <p:par>
        <p:cTn id="1" dur="indefinite" restart="never" nodeType="tmRoot">
          <p:childTnLst>
            <p:video>
              <p:cMediaNode vol="0">
                <p:cTn id="2" fill="hold" display="0">
                  <p:stCondLst>
                    <p:cond delay="indefinite"/>
                  </p:stCondLst>
                </p:cTn>
                <p:tgtEl>
                  <p:spTgt spid="7"/>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FEFF"/>
        </a:solidFill>
        <a:effectLst/>
      </p:bgPr>
    </p:bg>
    <p:spTree>
      <p:nvGrpSpPr>
        <p:cNvPr id="1" name=""/>
        <p:cNvGrpSpPr/>
        <p:nvPr/>
      </p:nvGrpSpPr>
      <p:grpSpPr>
        <a:xfrm>
          <a:off x="0" y="0"/>
          <a:ext cx="0" cy="0"/>
          <a:chOff x="0" y="0"/>
          <a:chExt cx="0" cy="0"/>
        </a:xfrm>
      </p:grpSpPr>
      <p:sp>
        <p:nvSpPr>
          <p:cNvPr id="2" name="AutoShape 2"/>
          <p:cNvSpPr/>
          <p:nvPr/>
        </p:nvSpPr>
        <p:spPr>
          <a:xfrm rot="-3853533">
            <a:off x="9976444" y="3208228"/>
            <a:ext cx="14147724" cy="6623644"/>
          </a:xfrm>
          <a:prstGeom prst="rect">
            <a:avLst/>
          </a:prstGeom>
          <a:solidFill>
            <a:srgbClr val="C3EBE2"/>
          </a:solidFill>
        </p:spPr>
      </p:sp>
      <p:sp>
        <p:nvSpPr>
          <p:cNvPr id="3" name="AutoShape 3"/>
          <p:cNvSpPr/>
          <p:nvPr/>
        </p:nvSpPr>
        <p:spPr>
          <a:xfrm rot="3658010">
            <a:off x="12105690" y="888094"/>
            <a:ext cx="11651355" cy="5375279"/>
          </a:xfrm>
          <a:prstGeom prst="rect">
            <a:avLst/>
          </a:prstGeom>
          <a:solidFill>
            <a:srgbClr val="2E414D"/>
          </a:solidFill>
        </p:spPr>
      </p:sp>
      <p:grpSp>
        <p:nvGrpSpPr>
          <p:cNvPr id="4" name="Group 4"/>
          <p:cNvGrpSpPr/>
          <p:nvPr/>
        </p:nvGrpSpPr>
        <p:grpSpPr>
          <a:xfrm>
            <a:off x="1028700" y="1635750"/>
            <a:ext cx="9623425" cy="7015500"/>
            <a:chOff x="0" y="0"/>
            <a:chExt cx="12831233" cy="9354000"/>
          </a:xfrm>
        </p:grpSpPr>
        <p:grpSp>
          <p:nvGrpSpPr>
            <p:cNvPr id="5" name="Group 5"/>
            <p:cNvGrpSpPr/>
            <p:nvPr/>
          </p:nvGrpSpPr>
          <p:grpSpPr>
            <a:xfrm>
              <a:off x="0" y="0"/>
              <a:ext cx="12831233" cy="9354000"/>
              <a:chOff x="0" y="0"/>
              <a:chExt cx="10683242" cy="7788109"/>
            </a:xfrm>
          </p:grpSpPr>
          <p:sp>
            <p:nvSpPr>
              <p:cNvPr id="6" name="Freeform 6"/>
              <p:cNvSpPr/>
              <p:nvPr/>
            </p:nvSpPr>
            <p:spPr>
              <a:xfrm>
                <a:off x="0" y="0"/>
                <a:ext cx="10683242" cy="7788109"/>
              </a:xfrm>
              <a:custGeom>
                <a:avLst/>
                <a:gdLst/>
                <a:ahLst/>
                <a:cxnLst/>
                <a:rect l="l" t="t" r="r" b="b"/>
                <a:pathLst>
                  <a:path w="10683242" h="7788109">
                    <a:moveTo>
                      <a:pt x="0" y="0"/>
                    </a:moveTo>
                    <a:lnTo>
                      <a:pt x="0" y="7788109"/>
                    </a:lnTo>
                    <a:lnTo>
                      <a:pt x="10683242" y="7788109"/>
                    </a:lnTo>
                    <a:lnTo>
                      <a:pt x="10683242" y="0"/>
                    </a:lnTo>
                    <a:lnTo>
                      <a:pt x="0" y="0"/>
                    </a:lnTo>
                    <a:close/>
                    <a:moveTo>
                      <a:pt x="10622283" y="7727149"/>
                    </a:moveTo>
                    <a:lnTo>
                      <a:pt x="59690" y="7727149"/>
                    </a:lnTo>
                    <a:lnTo>
                      <a:pt x="59690" y="59690"/>
                    </a:lnTo>
                    <a:lnTo>
                      <a:pt x="10622283" y="59690"/>
                    </a:lnTo>
                    <a:lnTo>
                      <a:pt x="10622283" y="7727149"/>
                    </a:lnTo>
                    <a:close/>
                  </a:path>
                </a:pathLst>
              </a:custGeom>
              <a:solidFill>
                <a:srgbClr val="C3EBE2"/>
              </a:solidFill>
            </p:spPr>
          </p:sp>
        </p:grpSp>
        <p:sp>
          <p:nvSpPr>
            <p:cNvPr id="7" name="TextBox 7"/>
            <p:cNvSpPr txBox="1"/>
            <p:nvPr/>
          </p:nvSpPr>
          <p:spPr>
            <a:xfrm>
              <a:off x="1170251" y="953572"/>
              <a:ext cx="10490733" cy="786540"/>
            </a:xfrm>
            <a:prstGeom prst="rect">
              <a:avLst/>
            </a:prstGeom>
          </p:spPr>
          <p:txBody>
            <a:bodyPr lIns="0" tIns="0" rIns="0" bIns="0" rtlCol="0" anchor="t">
              <a:spAutoFit/>
            </a:bodyPr>
            <a:lstStyle/>
            <a:p>
              <a:pPr algn="ctr" rtl="1">
                <a:lnSpc>
                  <a:spcPts val="4560"/>
                </a:lnSpc>
              </a:pPr>
              <a:r>
                <a:rPr lang="ar-EG" sz="3800" b="1" spc="38" dirty="0">
                  <a:solidFill>
                    <a:srgbClr val="2E414D"/>
                  </a:solidFill>
                  <a:latin typeface="Changa" panose="00000500000000000000" pitchFamily="2" charset="-78"/>
                  <a:ea typeface="Cooper Hewitt Heavy"/>
                  <a:cs typeface="Changa" panose="00000500000000000000" pitchFamily="2" charset="-78"/>
                  <a:sym typeface="Cooper Hewitt Heavy"/>
                  <a:rtl/>
                </a:rPr>
                <a:t>المحاور </a:t>
              </a:r>
            </a:p>
          </p:txBody>
        </p:sp>
        <p:sp>
          <p:nvSpPr>
            <p:cNvPr id="8" name="TextBox 8"/>
            <p:cNvSpPr txBox="1"/>
            <p:nvPr/>
          </p:nvSpPr>
          <p:spPr>
            <a:xfrm>
              <a:off x="1170251" y="1892313"/>
              <a:ext cx="10490733" cy="6512211"/>
            </a:xfrm>
            <a:prstGeom prst="rect">
              <a:avLst/>
            </a:prstGeom>
          </p:spPr>
          <p:txBody>
            <a:bodyPr lIns="0" tIns="0" rIns="0" bIns="0" rtlCol="0" anchor="t">
              <a:spAutoFit/>
            </a:bodyPr>
            <a:lstStyle/>
            <a:p>
              <a:pPr algn="just" rtl="1">
                <a:lnSpc>
                  <a:spcPts val="4799"/>
                </a:lnSpc>
              </a:pPr>
              <a:r>
                <a:rPr lang="ar-EG" sz="3199" b="1" spc="31" dirty="0">
                  <a:solidFill>
                    <a:srgbClr val="2E414D"/>
                  </a:solidFill>
                  <a:latin typeface="Cooper Hewitt Bold"/>
                  <a:ea typeface="Cooper Hewitt Bold"/>
                  <a:cs typeface="+mj-cs"/>
                  <a:sym typeface="Cooper Hewitt Bold"/>
                  <a:rtl/>
                </a:rPr>
                <a:t>ما هو اختبار التحصيلي </a:t>
              </a:r>
            </a:p>
            <a:p>
              <a:pPr algn="just" rtl="1">
                <a:lnSpc>
                  <a:spcPts val="4799"/>
                </a:lnSpc>
              </a:pPr>
              <a:r>
                <a:rPr lang="ar-EG" sz="3199" b="1" spc="31" dirty="0">
                  <a:solidFill>
                    <a:srgbClr val="2E414D"/>
                  </a:solidFill>
                  <a:latin typeface="Cooper Hewitt Bold"/>
                  <a:ea typeface="Cooper Hewitt Bold"/>
                  <a:cs typeface="+mj-cs"/>
                  <a:sym typeface="Cooper Hewitt Bold"/>
                  <a:rtl/>
                </a:rPr>
                <a:t>ما هي الخطة </a:t>
              </a:r>
            </a:p>
            <a:p>
              <a:pPr algn="just" rtl="1">
                <a:lnSpc>
                  <a:spcPts val="4799"/>
                </a:lnSpc>
              </a:pPr>
              <a:r>
                <a:rPr lang="ar-EG" sz="3199" b="1" spc="31" dirty="0">
                  <a:solidFill>
                    <a:srgbClr val="2E414D"/>
                  </a:solidFill>
                  <a:latin typeface="Cooper Hewitt Bold"/>
                  <a:ea typeface="Cooper Hewitt Bold"/>
                  <a:cs typeface="+mj-cs"/>
                  <a:sym typeface="Cooper Hewitt Bold"/>
                  <a:rtl/>
                </a:rPr>
                <a:t>اختيار المراجع</a:t>
              </a:r>
            </a:p>
            <a:p>
              <a:pPr algn="just" rtl="1">
                <a:lnSpc>
                  <a:spcPts val="4799"/>
                </a:lnSpc>
              </a:pPr>
              <a:r>
                <a:rPr lang="ar-EG" sz="3199" b="1" spc="31" dirty="0">
                  <a:solidFill>
                    <a:srgbClr val="2E414D"/>
                  </a:solidFill>
                  <a:latin typeface="Cooper Hewitt Bold"/>
                  <a:ea typeface="Cooper Hewitt Bold"/>
                  <a:cs typeface="+mj-cs"/>
                  <a:sym typeface="Cooper Hewitt Bold"/>
                  <a:rtl/>
                </a:rPr>
                <a:t>نصائح المتفوقات في التحصيلي </a:t>
              </a:r>
            </a:p>
            <a:p>
              <a:pPr algn="just" rtl="1">
                <a:lnSpc>
                  <a:spcPts val="4799"/>
                </a:lnSpc>
              </a:pPr>
              <a:r>
                <a:rPr lang="ar-EG" sz="3199" b="1" spc="31" dirty="0">
                  <a:solidFill>
                    <a:srgbClr val="2E414D"/>
                  </a:solidFill>
                  <a:latin typeface="Cooper Hewitt Bold"/>
                  <a:ea typeface="Cooper Hewitt Bold"/>
                  <a:cs typeface="+mj-cs"/>
                  <a:sym typeface="Cooper Hewitt Bold"/>
                  <a:rtl/>
                </a:rPr>
                <a:t>أخطاء لا تقع فيها </a:t>
              </a:r>
            </a:p>
            <a:p>
              <a:pPr algn="just" rtl="1">
                <a:lnSpc>
                  <a:spcPts val="4799"/>
                </a:lnSpc>
              </a:pPr>
              <a:r>
                <a:rPr lang="ar-EG" sz="3199" b="1" spc="31" dirty="0">
                  <a:solidFill>
                    <a:srgbClr val="2E414D"/>
                  </a:solidFill>
                  <a:latin typeface="Cooper Hewitt Bold"/>
                  <a:ea typeface="Cooper Hewitt Bold"/>
                  <a:cs typeface="+mj-cs"/>
                  <a:sym typeface="Cooper Hewitt Bold"/>
                  <a:rtl/>
                </a:rPr>
                <a:t>شفرات خبيرة </a:t>
              </a:r>
            </a:p>
            <a:p>
              <a:pPr algn="just" rtl="1">
                <a:lnSpc>
                  <a:spcPts val="4799"/>
                </a:lnSpc>
              </a:pPr>
              <a:r>
                <a:rPr lang="ar-EG" sz="3199" b="1" spc="31" dirty="0">
                  <a:solidFill>
                    <a:srgbClr val="2E414D"/>
                  </a:solidFill>
                  <a:latin typeface="Cooper Hewitt Bold"/>
                  <a:ea typeface="Cooper Hewitt Bold"/>
                  <a:cs typeface="+mj-cs"/>
                  <a:sym typeface="Cooper Hewitt Bold"/>
                  <a:rtl/>
                </a:rPr>
                <a:t>برنامج الابتعاث الخارجي أرامكو ( </a:t>
              </a:r>
              <a:r>
                <a:rPr lang="en-US" sz="3199" b="1" spc="31" dirty="0" err="1">
                  <a:solidFill>
                    <a:srgbClr val="2E414D"/>
                  </a:solidFill>
                  <a:latin typeface="Cooper Hewitt Bold"/>
                  <a:ea typeface="Cooper Hewitt Bold"/>
                  <a:cs typeface="+mj-cs"/>
                  <a:sym typeface="Cooper Hewitt Bold"/>
                </a:rPr>
                <a:t>cpp</a:t>
              </a:r>
              <a:r>
                <a:rPr lang="ar-EG" sz="3199" b="1" spc="31" dirty="0">
                  <a:solidFill>
                    <a:srgbClr val="2E414D"/>
                  </a:solidFill>
                  <a:latin typeface="Cooper Hewitt Bold"/>
                  <a:ea typeface="Cooper Hewitt Bold"/>
                  <a:cs typeface="+mj-cs"/>
                  <a:sym typeface="Cooper Hewitt Bold"/>
                  <a:rtl/>
                </a:rPr>
                <a:t>) </a:t>
              </a:r>
            </a:p>
            <a:p>
              <a:pPr algn="just" rtl="1">
                <a:lnSpc>
                  <a:spcPts val="4800"/>
                </a:lnSpc>
              </a:pPr>
              <a:endParaRPr lang="ar-EG" sz="3199" b="1" spc="31" dirty="0">
                <a:solidFill>
                  <a:srgbClr val="2E414D"/>
                </a:solidFill>
                <a:latin typeface="Cooper Hewitt Bold"/>
                <a:ea typeface="Cooper Hewitt Bold"/>
                <a:cs typeface="Cooper Hewitt Bold"/>
                <a:sym typeface="Cooper Hewitt Bold"/>
                <a:rtl/>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ar-SA" dirty="0"/>
          </a:p>
        </p:txBody>
      </p:sp>
      <p:sp>
        <p:nvSpPr>
          <p:cNvPr id="3" name="AutoShape 3"/>
          <p:cNvSpPr/>
          <p:nvPr/>
        </p:nvSpPr>
        <p:spPr>
          <a:xfrm rot="-6457073">
            <a:off x="-4019003" y="4704417"/>
            <a:ext cx="10649429" cy="6043795"/>
          </a:xfrm>
          <a:prstGeom prst="rect">
            <a:avLst/>
          </a:prstGeom>
          <a:solidFill>
            <a:srgbClr val="224A51"/>
          </a:solidFill>
        </p:spPr>
      </p:sp>
      <p:sp>
        <p:nvSpPr>
          <p:cNvPr id="4" name="AutoShape 4"/>
          <p:cNvSpPr/>
          <p:nvPr/>
        </p:nvSpPr>
        <p:spPr>
          <a:xfrm rot="-4353831">
            <a:off x="-6449689" y="574690"/>
            <a:ext cx="14148093" cy="6113543"/>
          </a:xfrm>
          <a:prstGeom prst="rect">
            <a:avLst/>
          </a:prstGeom>
          <a:solidFill>
            <a:srgbClr val="C3EBE2"/>
          </a:solidFill>
        </p:spPr>
      </p:sp>
      <p:grpSp>
        <p:nvGrpSpPr>
          <p:cNvPr id="5" name="Group 5"/>
          <p:cNvGrpSpPr/>
          <p:nvPr/>
        </p:nvGrpSpPr>
        <p:grpSpPr>
          <a:xfrm>
            <a:off x="1976985" y="-139951"/>
            <a:ext cx="20003312" cy="11436357"/>
            <a:chOff x="0" y="0"/>
            <a:chExt cx="26671082" cy="15248476"/>
          </a:xfrm>
        </p:grpSpPr>
        <p:grpSp>
          <p:nvGrpSpPr>
            <p:cNvPr id="6" name="Group 6"/>
            <p:cNvGrpSpPr/>
            <p:nvPr/>
          </p:nvGrpSpPr>
          <p:grpSpPr>
            <a:xfrm>
              <a:off x="0" y="0"/>
              <a:ext cx="26671082" cy="15248476"/>
              <a:chOff x="0" y="0"/>
              <a:chExt cx="25170580" cy="14390604"/>
            </a:xfrm>
          </p:grpSpPr>
          <p:sp>
            <p:nvSpPr>
              <p:cNvPr id="7" name="Freeform 7"/>
              <p:cNvSpPr/>
              <p:nvPr/>
            </p:nvSpPr>
            <p:spPr>
              <a:xfrm>
                <a:off x="0" y="0"/>
                <a:ext cx="25170580" cy="14390604"/>
              </a:xfrm>
              <a:custGeom>
                <a:avLst/>
                <a:gdLst/>
                <a:ahLst/>
                <a:cxnLst/>
                <a:rect l="l" t="t" r="r" b="b"/>
                <a:pathLst>
                  <a:path w="25170580" h="14390604">
                    <a:moveTo>
                      <a:pt x="0" y="0"/>
                    </a:moveTo>
                    <a:lnTo>
                      <a:pt x="0" y="14390604"/>
                    </a:lnTo>
                    <a:lnTo>
                      <a:pt x="25170580" y="14390604"/>
                    </a:lnTo>
                    <a:lnTo>
                      <a:pt x="25170580" y="0"/>
                    </a:lnTo>
                    <a:lnTo>
                      <a:pt x="0" y="0"/>
                    </a:lnTo>
                    <a:close/>
                    <a:moveTo>
                      <a:pt x="25109619" y="14329643"/>
                    </a:moveTo>
                    <a:lnTo>
                      <a:pt x="59690" y="14329643"/>
                    </a:lnTo>
                    <a:lnTo>
                      <a:pt x="59690" y="59690"/>
                    </a:lnTo>
                    <a:lnTo>
                      <a:pt x="25109619" y="59690"/>
                    </a:lnTo>
                    <a:lnTo>
                      <a:pt x="25109619" y="14329643"/>
                    </a:lnTo>
                    <a:close/>
                  </a:path>
                </a:pathLst>
              </a:custGeom>
              <a:solidFill>
                <a:srgbClr val="C3EBE2"/>
              </a:solidFill>
            </p:spPr>
          </p:sp>
        </p:grpSp>
        <p:sp>
          <p:nvSpPr>
            <p:cNvPr id="8" name="TextBox 8"/>
            <p:cNvSpPr txBox="1"/>
            <p:nvPr/>
          </p:nvSpPr>
          <p:spPr>
            <a:xfrm>
              <a:off x="2669504" y="1247414"/>
              <a:ext cx="21332074" cy="830845"/>
            </a:xfrm>
            <a:prstGeom prst="rect">
              <a:avLst/>
            </a:prstGeom>
          </p:spPr>
          <p:txBody>
            <a:bodyPr lIns="0" tIns="0" rIns="0" bIns="0" rtlCol="0" anchor="t">
              <a:spAutoFit/>
            </a:bodyPr>
            <a:lstStyle/>
            <a:p>
              <a:pPr algn="ctr" rtl="1">
                <a:lnSpc>
                  <a:spcPts val="4366"/>
                </a:lnSpc>
              </a:pPr>
              <a:r>
                <a:rPr lang="ar-EG" sz="3638" b="1" spc="36" dirty="0" err="1">
                  <a:solidFill>
                    <a:srgbClr val="C3EBE2"/>
                  </a:solidFill>
                  <a:latin typeface="Cooper Hewitt Heavy"/>
                  <a:ea typeface="Cooper Hewitt Heavy"/>
                  <a:cs typeface="Cooper Hewitt Heavy"/>
                  <a:sym typeface="Cooper Hewitt Heavy"/>
                  <a:rtl/>
                </a:rPr>
                <a:t>ماهو</a:t>
              </a:r>
              <a:r>
                <a:rPr lang="ar-EG" sz="3638" b="1" spc="36" dirty="0">
                  <a:solidFill>
                    <a:srgbClr val="C3EBE2"/>
                  </a:solidFill>
                  <a:latin typeface="Cooper Hewitt Heavy"/>
                  <a:ea typeface="Cooper Hewitt Heavy"/>
                  <a:cs typeface="Cooper Hewitt Heavy"/>
                  <a:sym typeface="Cooper Hewitt Heavy"/>
                  <a:rtl/>
                </a:rPr>
                <a:t> اختبار التحصيلي </a:t>
              </a:r>
            </a:p>
          </p:txBody>
        </p:sp>
        <p:sp>
          <p:nvSpPr>
            <p:cNvPr id="9" name="TextBox 9"/>
            <p:cNvSpPr txBox="1"/>
            <p:nvPr/>
          </p:nvSpPr>
          <p:spPr>
            <a:xfrm>
              <a:off x="2669504" y="2121371"/>
              <a:ext cx="21332074" cy="12000892"/>
            </a:xfrm>
            <a:prstGeom prst="rect">
              <a:avLst/>
            </a:prstGeom>
          </p:spPr>
          <p:txBody>
            <a:bodyPr lIns="0" tIns="0" rIns="0" bIns="0" rtlCol="0" anchor="t">
              <a:spAutoFit/>
            </a:bodyPr>
            <a:lstStyle/>
            <a:p>
              <a:pPr algn="ctr">
                <a:lnSpc>
                  <a:spcPts val="4664"/>
                </a:lnSpc>
              </a:pP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هو مقياس موحد لجميع خريجي المرحلة الثانوية</a:t>
              </a: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 </a:t>
              </a:r>
            </a:p>
            <a:p>
              <a:pPr algn="ctr">
                <a:lnSpc>
                  <a:spcPts val="4664"/>
                </a:lnSpc>
              </a:pP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ليكون معيارًا دقيقًا للجميع ، مما يساعد الجهات التعليمية</a:t>
              </a:r>
            </a:p>
            <a:p>
              <a:pPr algn="ctr">
                <a:lnSpc>
                  <a:spcPts val="4664"/>
                </a:lnSpc>
              </a:pP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فيما بعد الثانوية العامة على اختيار الطلاب الأكثر تحصيلاً في مقررات</a:t>
              </a:r>
            </a:p>
            <a:p>
              <a:pPr algn="ctr">
                <a:lnSpc>
                  <a:spcPts val="4664"/>
                </a:lnSpc>
              </a:pP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المرحلة الثانوية</a:t>
              </a: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 .</a:t>
              </a:r>
            </a:p>
            <a:p>
              <a:pPr algn="ctr">
                <a:lnSpc>
                  <a:spcPts val="4664"/>
                </a:lnSpc>
              </a:pPr>
              <a:endPar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endParaRPr>
            </a:p>
            <a:p>
              <a:pPr algn="ctr">
                <a:lnSpc>
                  <a:spcPts val="4664"/>
                </a:lnSpc>
              </a:pP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يقدم الاختبار باللغة العربية للمقررات التالية للقسم العلمي</a:t>
              </a: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 :</a:t>
              </a:r>
            </a:p>
            <a:p>
              <a:pPr algn="ctr">
                <a:lnSpc>
                  <a:spcPts val="4664"/>
                </a:lnSpc>
              </a:pP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١</a:t>
              </a: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 الأحياء</a:t>
              </a:r>
            </a:p>
            <a:p>
              <a:pPr algn="ctr">
                <a:lnSpc>
                  <a:spcPts val="4664"/>
                </a:lnSpc>
              </a:pP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٢</a:t>
              </a: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 الكيمياء</a:t>
              </a:r>
            </a:p>
            <a:p>
              <a:pPr algn="ctr">
                <a:lnSpc>
                  <a:spcPts val="4664"/>
                </a:lnSpc>
              </a:pP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٣</a:t>
              </a: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 الفيزياء</a:t>
              </a:r>
            </a:p>
            <a:p>
              <a:pPr algn="ctr">
                <a:lnSpc>
                  <a:spcPts val="4664"/>
                </a:lnSpc>
              </a:pP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٤</a:t>
              </a: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 الرياضيات</a:t>
              </a:r>
            </a:p>
            <a:p>
              <a:pPr algn="ctr">
                <a:lnSpc>
                  <a:spcPts val="4664"/>
                </a:lnSpc>
              </a:pP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تغطي الاسئلة صفوف المرحلة الثانوية الثلاثة بالنسب التالية</a:t>
              </a: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 :</a:t>
              </a:r>
            </a:p>
            <a:p>
              <a:pPr algn="ctr">
                <a:lnSpc>
                  <a:spcPts val="4664"/>
                </a:lnSpc>
              </a:pP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٢٠</a:t>
              </a: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 من الصف الأول ثانوي</a:t>
              </a:r>
            </a:p>
            <a:p>
              <a:pPr algn="ctr">
                <a:lnSpc>
                  <a:spcPts val="4664"/>
                </a:lnSpc>
              </a:pP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٣٠</a:t>
              </a: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 من الصف الثاني ثانوي</a:t>
              </a:r>
            </a:p>
            <a:p>
              <a:pPr algn="ctr">
                <a:lnSpc>
                  <a:spcPts val="4664"/>
                </a:lnSpc>
              </a:pPr>
              <a:r>
                <a:rPr lang="en-US"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Pr>
                <a:t>٥٠</a:t>
              </a:r>
              <a:r>
                <a:rPr lang="ar-EG" sz="3109" spc="31" dirty="0">
                  <a:solidFill>
                    <a:srgbClr val="C3EBE2"/>
                  </a:solidFill>
                  <a:latin typeface="ADLaM Display" panose="02010000000000000000" pitchFamily="2" charset="0"/>
                  <a:ea typeface="ADLaM Display" panose="02010000000000000000" pitchFamily="2" charset="0"/>
                  <a:cs typeface="ADLaM Display" panose="02010000000000000000" pitchFamily="2" charset="0"/>
                  <a:sym typeface="Cooper Hewitt"/>
                  <a:rtl/>
                </a:rPr>
                <a:t>٪؜ من الصف الثالث ثانوي</a:t>
              </a:r>
            </a:p>
            <a:p>
              <a:pPr algn="ctr">
                <a:lnSpc>
                  <a:spcPts val="4664"/>
                </a:lnSpc>
              </a:pPr>
              <a:endParaRPr lang="ar-EG" sz="3109" spc="31" dirty="0">
                <a:solidFill>
                  <a:srgbClr val="C3EBE2"/>
                </a:solidFill>
                <a:latin typeface="Cooper Hewitt"/>
                <a:ea typeface="Cooper Hewitt"/>
                <a:cs typeface="Cooper Hewitt"/>
                <a:sym typeface="Cooper Hewitt"/>
                <a:rt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33" b="-9333"/>
            </a:stretch>
          </a:blipFill>
        </p:spPr>
      </p:sp>
      <p:grpSp>
        <p:nvGrpSpPr>
          <p:cNvPr id="3" name="Group 3"/>
          <p:cNvGrpSpPr/>
          <p:nvPr/>
        </p:nvGrpSpPr>
        <p:grpSpPr>
          <a:xfrm>
            <a:off x="-1870269" y="5330903"/>
            <a:ext cx="6737726" cy="7234160"/>
            <a:chOff x="0" y="0"/>
            <a:chExt cx="8983635" cy="9645547"/>
          </a:xfrm>
        </p:grpSpPr>
        <p:sp>
          <p:nvSpPr>
            <p:cNvPr id="4" name="AutoShape 4"/>
            <p:cNvSpPr/>
            <p:nvPr/>
          </p:nvSpPr>
          <p:spPr>
            <a:xfrm rot="3790950">
              <a:off x="-917586" y="2706702"/>
              <a:ext cx="7721600" cy="2692400"/>
            </a:xfrm>
            <a:prstGeom prst="rect">
              <a:avLst/>
            </a:prstGeom>
            <a:solidFill>
              <a:srgbClr val="FAFEFF"/>
            </a:solidFill>
          </p:spPr>
        </p:sp>
        <p:sp>
          <p:nvSpPr>
            <p:cNvPr id="5" name="AutoShape 5"/>
            <p:cNvSpPr/>
            <p:nvPr/>
          </p:nvSpPr>
          <p:spPr>
            <a:xfrm rot="1687673">
              <a:off x="1083351" y="5291996"/>
              <a:ext cx="7721600" cy="2692400"/>
            </a:xfrm>
            <a:prstGeom prst="rect">
              <a:avLst/>
            </a:prstGeom>
            <a:solidFill>
              <a:srgbClr val="C3EBE2"/>
            </a:solidFill>
          </p:spPr>
        </p:sp>
      </p:grpSp>
      <p:grpSp>
        <p:nvGrpSpPr>
          <p:cNvPr id="6" name="Group 6"/>
          <p:cNvGrpSpPr/>
          <p:nvPr/>
        </p:nvGrpSpPr>
        <p:grpSpPr>
          <a:xfrm>
            <a:off x="13560433" y="-2031093"/>
            <a:ext cx="6992778" cy="7161721"/>
            <a:chOff x="0" y="0"/>
            <a:chExt cx="9323704" cy="9548961"/>
          </a:xfrm>
        </p:grpSpPr>
        <p:sp>
          <p:nvSpPr>
            <p:cNvPr id="7" name="AutoShape 7"/>
            <p:cNvSpPr/>
            <p:nvPr/>
          </p:nvSpPr>
          <p:spPr>
            <a:xfrm rot="2212923">
              <a:off x="35297" y="2047724"/>
              <a:ext cx="7721600" cy="2692400"/>
            </a:xfrm>
            <a:prstGeom prst="rect">
              <a:avLst/>
            </a:prstGeom>
            <a:solidFill>
              <a:srgbClr val="FAFEFF"/>
            </a:solidFill>
          </p:spPr>
        </p:sp>
        <p:sp>
          <p:nvSpPr>
            <p:cNvPr id="8" name="AutoShape 8"/>
            <p:cNvSpPr/>
            <p:nvPr/>
          </p:nvSpPr>
          <p:spPr>
            <a:xfrm rot="3696239">
              <a:off x="2442623" y="4166283"/>
              <a:ext cx="7721600" cy="2692400"/>
            </a:xfrm>
            <a:prstGeom prst="rect">
              <a:avLst/>
            </a:prstGeom>
            <a:solidFill>
              <a:srgbClr val="C3EBE2"/>
            </a:solidFill>
          </p:spPr>
        </p:sp>
      </p:grpSp>
      <p:grpSp>
        <p:nvGrpSpPr>
          <p:cNvPr id="9" name="Group 9"/>
          <p:cNvGrpSpPr/>
          <p:nvPr/>
        </p:nvGrpSpPr>
        <p:grpSpPr>
          <a:xfrm>
            <a:off x="-1219158" y="-505433"/>
            <a:ext cx="18961636" cy="11272122"/>
            <a:chOff x="0" y="0"/>
            <a:chExt cx="25282181" cy="15029496"/>
          </a:xfrm>
        </p:grpSpPr>
        <p:grpSp>
          <p:nvGrpSpPr>
            <p:cNvPr id="10" name="Group 10"/>
            <p:cNvGrpSpPr/>
            <p:nvPr/>
          </p:nvGrpSpPr>
          <p:grpSpPr>
            <a:xfrm>
              <a:off x="0" y="0"/>
              <a:ext cx="25282181" cy="15029496"/>
              <a:chOff x="0" y="0"/>
              <a:chExt cx="24506315" cy="14568267"/>
            </a:xfrm>
          </p:grpSpPr>
          <p:sp>
            <p:nvSpPr>
              <p:cNvPr id="11" name="Freeform 11"/>
              <p:cNvSpPr/>
              <p:nvPr/>
            </p:nvSpPr>
            <p:spPr>
              <a:xfrm>
                <a:off x="0" y="0"/>
                <a:ext cx="24506315" cy="14568267"/>
              </a:xfrm>
              <a:custGeom>
                <a:avLst/>
                <a:gdLst/>
                <a:ahLst/>
                <a:cxnLst/>
                <a:rect l="l" t="t" r="r" b="b"/>
                <a:pathLst>
                  <a:path w="24506315" h="14568267">
                    <a:moveTo>
                      <a:pt x="0" y="0"/>
                    </a:moveTo>
                    <a:lnTo>
                      <a:pt x="0" y="14568267"/>
                    </a:lnTo>
                    <a:lnTo>
                      <a:pt x="24506315" y="14568267"/>
                    </a:lnTo>
                    <a:lnTo>
                      <a:pt x="24506315" y="0"/>
                    </a:lnTo>
                    <a:lnTo>
                      <a:pt x="0" y="0"/>
                    </a:lnTo>
                    <a:close/>
                    <a:moveTo>
                      <a:pt x="24445354" y="14507307"/>
                    </a:moveTo>
                    <a:lnTo>
                      <a:pt x="59690" y="14507307"/>
                    </a:lnTo>
                    <a:lnTo>
                      <a:pt x="59690" y="59690"/>
                    </a:lnTo>
                    <a:lnTo>
                      <a:pt x="24445354" y="59690"/>
                    </a:lnTo>
                    <a:lnTo>
                      <a:pt x="24445354" y="14507307"/>
                    </a:lnTo>
                    <a:close/>
                  </a:path>
                </a:pathLst>
              </a:custGeom>
              <a:solidFill>
                <a:srgbClr val="C3EBE2"/>
              </a:solidFill>
            </p:spPr>
          </p:sp>
        </p:grpSp>
        <p:sp>
          <p:nvSpPr>
            <p:cNvPr id="12" name="TextBox 12"/>
            <p:cNvSpPr txBox="1"/>
            <p:nvPr/>
          </p:nvSpPr>
          <p:spPr>
            <a:xfrm>
              <a:off x="1770099" y="558740"/>
              <a:ext cx="21741983" cy="12365911"/>
            </a:xfrm>
            <a:prstGeom prst="rect">
              <a:avLst/>
            </a:prstGeom>
          </p:spPr>
          <p:txBody>
            <a:bodyPr lIns="0" tIns="0" rIns="0" bIns="0" rtlCol="0" anchor="t">
              <a:spAutoFit/>
            </a:bodyPr>
            <a:lstStyle/>
            <a:p>
              <a:pPr algn="r">
                <a:lnSpc>
                  <a:spcPts val="10769"/>
                </a:lnSpc>
              </a:pPr>
              <a:endParaRPr dirty="0"/>
            </a:p>
            <a:p>
              <a:pPr algn="r">
                <a:lnSpc>
                  <a:spcPts val="5589"/>
                </a:lnSpc>
              </a:pPr>
              <a:r>
                <a:rPr lang="ar-EG" sz="4299" spc="42" dirty="0">
                  <a:solidFill>
                    <a:srgbClr val="C3EBE2"/>
                  </a:solidFill>
                  <a:latin typeface="Cooper Hewitt"/>
                  <a:ea typeface="Cooper Hewitt"/>
                  <a:cs typeface="+mj-cs"/>
                  <a:sym typeface="Cooper Hewitt"/>
                  <a:rtl/>
                </a:rPr>
                <a:t>وتتوزع الاسئلة بنسب متقاربة على المواد الأربعة ، ولكن اكثر </a:t>
              </a:r>
              <a:r>
                <a:rPr lang="ar-EG" sz="4299" spc="42" dirty="0" err="1">
                  <a:solidFill>
                    <a:srgbClr val="C3EBE2"/>
                  </a:solidFill>
                  <a:latin typeface="Cooper Hewitt"/>
                  <a:ea typeface="Cooper Hewitt"/>
                  <a:cs typeface="+mj-cs"/>
                  <a:sym typeface="Cooper Hewitt"/>
                  <a:rtl/>
                </a:rPr>
                <a:t>مايشاع</a:t>
              </a:r>
              <a:r>
                <a:rPr lang="ar-EG" sz="4299" spc="42" dirty="0">
                  <a:solidFill>
                    <a:srgbClr val="C3EBE2"/>
                  </a:solidFill>
                  <a:latin typeface="Cooper Hewitt"/>
                  <a:ea typeface="Cooper Hewitt"/>
                  <a:cs typeface="+mj-cs"/>
                  <a:sym typeface="Cooper Hewitt"/>
                  <a:rtl/>
                </a:rPr>
                <a:t> لدى بين الطلبة المختبرين ان اسئلة مادتي الرياضيات والأحياء هي الاكثر تكرارًا</a:t>
              </a:r>
            </a:p>
            <a:p>
              <a:pPr algn="r">
                <a:lnSpc>
                  <a:spcPts val="5589"/>
                </a:lnSpc>
              </a:pPr>
              <a:endParaRPr lang="ar-EG" sz="4299" spc="42" dirty="0">
                <a:solidFill>
                  <a:srgbClr val="C3EBE2"/>
                </a:solidFill>
                <a:latin typeface="Cooper Hewitt"/>
                <a:ea typeface="Cooper Hewitt"/>
                <a:cs typeface="+mj-cs"/>
                <a:sym typeface="Cooper Hewitt"/>
                <a:rtl/>
              </a:endParaRPr>
            </a:p>
            <a:p>
              <a:pPr algn="r">
                <a:lnSpc>
                  <a:spcPts val="5589"/>
                </a:lnSpc>
              </a:pPr>
              <a:r>
                <a:rPr lang="ar-EG" sz="4299" spc="42" dirty="0">
                  <a:solidFill>
                    <a:srgbClr val="C3EBE2"/>
                  </a:solidFill>
                  <a:latin typeface="Cooper Hewitt"/>
                  <a:ea typeface="Cooper Hewitt"/>
                  <a:cs typeface="+mj-cs"/>
                  <a:sym typeface="Cooper Hewitt"/>
                  <a:rtl/>
                </a:rPr>
                <a:t>طبيعة الاسئلة</a:t>
              </a:r>
            </a:p>
            <a:p>
              <a:pPr algn="r">
                <a:lnSpc>
                  <a:spcPts val="5589"/>
                </a:lnSpc>
              </a:pPr>
              <a:r>
                <a:rPr lang="ar-EG" sz="4299" spc="42" dirty="0">
                  <a:solidFill>
                    <a:srgbClr val="C3EBE2"/>
                  </a:solidFill>
                  <a:latin typeface="Cooper Hewitt"/>
                  <a:ea typeface="Cooper Hewitt"/>
                  <a:cs typeface="+mj-cs"/>
                  <a:sym typeface="Cooper Hewitt"/>
                  <a:rtl/>
                </a:rPr>
                <a:t>تتفاوت الاسئلة في اقسام التحصيل الدراسي من حيث </a:t>
              </a:r>
              <a:r>
                <a:rPr lang="ar-EG" sz="4299" spc="42" dirty="0" err="1">
                  <a:solidFill>
                    <a:srgbClr val="C3EBE2"/>
                  </a:solidFill>
                  <a:latin typeface="Cooper Hewitt"/>
                  <a:ea typeface="Cooper Hewitt"/>
                  <a:cs typeface="+mj-cs"/>
                  <a:sym typeface="Cooper Hewitt"/>
                  <a:rtl/>
                </a:rPr>
                <a:t>طبيعه</a:t>
              </a:r>
              <a:r>
                <a:rPr lang="ar-EG" sz="4299" spc="42" dirty="0">
                  <a:solidFill>
                    <a:srgbClr val="C3EBE2"/>
                  </a:solidFill>
                  <a:latin typeface="Cooper Hewitt"/>
                  <a:ea typeface="Cooper Hewitt"/>
                  <a:cs typeface="+mj-cs"/>
                  <a:sym typeface="Cooper Hewitt"/>
                  <a:rtl/>
                </a:rPr>
                <a:t> تركيزها على  المستويات المعرفية المختلفة</a:t>
              </a:r>
              <a:r>
                <a:rPr lang="en-US" sz="4299" spc="42" dirty="0">
                  <a:solidFill>
                    <a:srgbClr val="C3EBE2"/>
                  </a:solidFill>
                  <a:latin typeface="Cooper Hewitt"/>
                  <a:ea typeface="Cooper Hewitt"/>
                  <a:cs typeface="+mj-cs"/>
                  <a:sym typeface="Cooper Hewitt"/>
                </a:rPr>
                <a:t> </a:t>
              </a:r>
            </a:p>
            <a:p>
              <a:pPr algn="r">
                <a:lnSpc>
                  <a:spcPts val="5589"/>
                </a:lnSpc>
              </a:pPr>
              <a:r>
                <a:rPr lang="ar-EG" sz="4299" spc="42" dirty="0" err="1">
                  <a:solidFill>
                    <a:srgbClr val="C3EBE2"/>
                  </a:solidFill>
                  <a:latin typeface="Cooper Hewitt"/>
                  <a:ea typeface="Cooper Hewitt"/>
                  <a:cs typeface="+mj-cs"/>
                  <a:sym typeface="Cooper Hewitt"/>
                  <a:rtl/>
                </a:rPr>
                <a:t>أ.معرفة</a:t>
              </a:r>
              <a:endParaRPr lang="ar-EG" sz="4299" spc="42" dirty="0">
                <a:solidFill>
                  <a:srgbClr val="C3EBE2"/>
                </a:solidFill>
                <a:latin typeface="Cooper Hewitt"/>
                <a:ea typeface="Cooper Hewitt"/>
                <a:cs typeface="+mj-cs"/>
                <a:sym typeface="Cooper Hewitt"/>
                <a:rtl/>
              </a:endParaRPr>
            </a:p>
            <a:p>
              <a:pPr algn="r">
                <a:lnSpc>
                  <a:spcPts val="5589"/>
                </a:lnSpc>
              </a:pPr>
              <a:r>
                <a:rPr lang="ar-EG" sz="4299" spc="42" dirty="0">
                  <a:solidFill>
                    <a:srgbClr val="C3EBE2"/>
                  </a:solidFill>
                  <a:latin typeface="Cooper Hewitt"/>
                  <a:ea typeface="Cooper Hewitt"/>
                  <a:cs typeface="+mj-cs"/>
                  <a:sym typeface="Cooper Hewitt"/>
                  <a:rtl/>
                </a:rPr>
                <a:t>ب. فهم</a:t>
              </a:r>
            </a:p>
            <a:p>
              <a:pPr algn="r">
                <a:lnSpc>
                  <a:spcPts val="5589"/>
                </a:lnSpc>
              </a:pPr>
              <a:r>
                <a:rPr lang="ar-EG" sz="4299" spc="42" dirty="0" err="1">
                  <a:solidFill>
                    <a:srgbClr val="C3EBE2"/>
                  </a:solidFill>
                  <a:latin typeface="Cooper Hewitt"/>
                  <a:ea typeface="Cooper Hewitt"/>
                  <a:cs typeface="+mj-cs"/>
                  <a:sym typeface="Cooper Hewitt"/>
                  <a:rtl/>
                </a:rPr>
                <a:t>ج.تحليل</a:t>
              </a:r>
              <a:endParaRPr lang="ar-EG" sz="4299" spc="42" dirty="0">
                <a:solidFill>
                  <a:srgbClr val="C3EBE2"/>
                </a:solidFill>
                <a:latin typeface="Cooper Hewitt"/>
                <a:ea typeface="Cooper Hewitt"/>
                <a:cs typeface="+mj-cs"/>
                <a:sym typeface="Cooper Hewitt"/>
                <a:rtl/>
              </a:endParaRPr>
            </a:p>
            <a:p>
              <a:pPr algn="r">
                <a:lnSpc>
                  <a:spcPts val="5589"/>
                </a:lnSpc>
              </a:pPr>
              <a:r>
                <a:rPr lang="ar-EG" sz="4299" spc="42" dirty="0" err="1">
                  <a:solidFill>
                    <a:srgbClr val="C3EBE2"/>
                  </a:solidFill>
                  <a:latin typeface="Cooper Hewitt"/>
                  <a:ea typeface="Cooper Hewitt"/>
                  <a:cs typeface="+mj-cs"/>
                  <a:sym typeface="Cooper Hewitt"/>
                  <a:rtl/>
                </a:rPr>
                <a:t>د.تطبيق</a:t>
              </a:r>
              <a:endParaRPr lang="ar-EG" sz="4299" spc="42" dirty="0">
                <a:solidFill>
                  <a:srgbClr val="C3EBE2"/>
                </a:solidFill>
                <a:latin typeface="Cooper Hewitt"/>
                <a:ea typeface="Cooper Hewitt"/>
                <a:cs typeface="+mj-cs"/>
                <a:sym typeface="Cooper Hewitt"/>
                <a:rtl/>
              </a:endParaRPr>
            </a:p>
            <a:p>
              <a:pPr algn="r">
                <a:lnSpc>
                  <a:spcPts val="5589"/>
                </a:lnSpc>
              </a:pPr>
              <a:endParaRPr lang="ar-EG" sz="4299" spc="42" dirty="0">
                <a:solidFill>
                  <a:srgbClr val="C3EBE2"/>
                </a:solidFill>
                <a:latin typeface="Cooper Hewitt"/>
                <a:ea typeface="Cooper Hewitt"/>
                <a:cs typeface="Cooper Hewitt"/>
                <a:sym typeface="Cooper Hewitt"/>
                <a:rtl/>
              </a:endParaRPr>
            </a:p>
          </p:txBody>
        </p:sp>
        <p:sp>
          <p:nvSpPr>
            <p:cNvPr id="13" name="TextBox 13"/>
            <p:cNvSpPr txBox="1"/>
            <p:nvPr/>
          </p:nvSpPr>
          <p:spPr>
            <a:xfrm>
              <a:off x="6236221" y="13263197"/>
              <a:ext cx="12809738" cy="893233"/>
            </a:xfrm>
            <a:prstGeom prst="rect">
              <a:avLst/>
            </a:prstGeom>
          </p:spPr>
          <p:txBody>
            <a:bodyPr lIns="0" tIns="0" rIns="0" bIns="0" rtlCol="0" anchor="t">
              <a:spAutoFit/>
            </a:bodyPr>
            <a:lstStyle/>
            <a:p>
              <a:pPr algn="ctr">
                <a:lnSpc>
                  <a:spcPts val="4618"/>
                </a:lnSpc>
              </a:pP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3EBE2"/>
        </a:solidFill>
        <a:effectLst/>
      </p:bgPr>
    </p:bg>
    <p:spTree>
      <p:nvGrpSpPr>
        <p:cNvPr id="1" name=""/>
        <p:cNvGrpSpPr/>
        <p:nvPr/>
      </p:nvGrpSpPr>
      <p:grpSpPr>
        <a:xfrm>
          <a:off x="0" y="0"/>
          <a:ext cx="0" cy="0"/>
          <a:chOff x="0" y="0"/>
          <a:chExt cx="0" cy="0"/>
        </a:xfrm>
      </p:grpSpPr>
      <p:grpSp>
        <p:nvGrpSpPr>
          <p:cNvPr id="2" name="Group 2"/>
          <p:cNvGrpSpPr/>
          <p:nvPr/>
        </p:nvGrpSpPr>
        <p:grpSpPr>
          <a:xfrm>
            <a:off x="14496246" y="-2453003"/>
            <a:ext cx="8980348" cy="15100011"/>
            <a:chOff x="0" y="0"/>
            <a:chExt cx="11973797" cy="20133348"/>
          </a:xfrm>
        </p:grpSpPr>
        <p:sp>
          <p:nvSpPr>
            <p:cNvPr id="3" name="AutoShape 3"/>
            <p:cNvSpPr/>
            <p:nvPr/>
          </p:nvSpPr>
          <p:spPr>
            <a:xfrm rot="4388310">
              <a:off x="-1616649" y="4113567"/>
              <a:ext cx="12746201" cy="5593553"/>
            </a:xfrm>
            <a:prstGeom prst="rect">
              <a:avLst/>
            </a:prstGeom>
            <a:solidFill>
              <a:srgbClr val="FAFEFF"/>
            </a:solidFill>
          </p:spPr>
        </p:sp>
        <p:sp>
          <p:nvSpPr>
            <p:cNvPr id="4" name="AutoShape 4"/>
            <p:cNvSpPr/>
            <p:nvPr/>
          </p:nvSpPr>
          <p:spPr>
            <a:xfrm rot="6645069">
              <a:off x="-1482085" y="8310881"/>
              <a:ext cx="14937967" cy="7144614"/>
            </a:xfrm>
            <a:prstGeom prst="rect">
              <a:avLst/>
            </a:prstGeom>
            <a:solidFill>
              <a:srgbClr val="2E414D"/>
            </a:solidFill>
          </p:spPr>
        </p:sp>
      </p:grpSp>
      <p:sp>
        <p:nvSpPr>
          <p:cNvPr id="5" name="TextBox 5"/>
          <p:cNvSpPr txBox="1"/>
          <p:nvPr/>
        </p:nvSpPr>
        <p:spPr>
          <a:xfrm>
            <a:off x="1028500" y="950595"/>
            <a:ext cx="9525600" cy="556627"/>
          </a:xfrm>
          <a:prstGeom prst="rect">
            <a:avLst/>
          </a:prstGeom>
        </p:spPr>
        <p:txBody>
          <a:bodyPr lIns="0" tIns="0" rIns="0" bIns="0" rtlCol="0" anchor="t">
            <a:spAutoFit/>
          </a:bodyPr>
          <a:lstStyle/>
          <a:p>
            <a:pPr algn="r" rtl="1">
              <a:lnSpc>
                <a:spcPts val="4559"/>
              </a:lnSpc>
            </a:pPr>
            <a:r>
              <a:rPr lang="ar-EG" sz="3799" b="1" spc="37" dirty="0">
                <a:solidFill>
                  <a:srgbClr val="2E414D"/>
                </a:solidFill>
                <a:latin typeface="Cooper Hewitt Heavy"/>
                <a:ea typeface="Cooper Hewitt Heavy"/>
                <a:cs typeface="+mj-cs"/>
                <a:sym typeface="Cooper Hewitt Heavy"/>
                <a:rtl/>
              </a:rPr>
              <a:t>ماهي الخطة </a:t>
            </a:r>
          </a:p>
        </p:txBody>
      </p:sp>
      <p:grpSp>
        <p:nvGrpSpPr>
          <p:cNvPr id="6" name="Group 6"/>
          <p:cNvGrpSpPr/>
          <p:nvPr/>
        </p:nvGrpSpPr>
        <p:grpSpPr>
          <a:xfrm>
            <a:off x="1028500" y="5394682"/>
            <a:ext cx="11621100" cy="3791819"/>
            <a:chOff x="0" y="-190500"/>
            <a:chExt cx="15494800" cy="5055759"/>
          </a:xfrm>
        </p:grpSpPr>
        <p:sp>
          <p:nvSpPr>
            <p:cNvPr id="7" name="TextBox 7"/>
            <p:cNvSpPr txBox="1"/>
            <p:nvPr/>
          </p:nvSpPr>
          <p:spPr>
            <a:xfrm>
              <a:off x="267" y="-190500"/>
              <a:ext cx="15494533" cy="4249209"/>
            </a:xfrm>
            <a:prstGeom prst="rect">
              <a:avLst/>
            </a:prstGeom>
          </p:spPr>
          <p:txBody>
            <a:bodyPr lIns="0" tIns="0" rIns="0" bIns="0" rtlCol="0" anchor="t">
              <a:spAutoFit/>
            </a:bodyPr>
            <a:lstStyle/>
            <a:p>
              <a:pPr algn="l">
                <a:lnSpc>
                  <a:spcPts val="20000"/>
                </a:lnSpc>
              </a:pPr>
              <a:r>
                <a:rPr lang="en-US" sz="20000" spc="-200">
                  <a:solidFill>
                    <a:srgbClr val="2E414D"/>
                  </a:solidFill>
                  <a:latin typeface="Cooper Hewitt Heavy"/>
                  <a:ea typeface="Cooper Hewitt Heavy"/>
                  <a:cs typeface="Cooper Hewitt Heavy"/>
                  <a:sym typeface="Cooper Hewitt Heavy"/>
                </a:rPr>
                <a:t>100</a:t>
              </a:r>
              <a:r>
                <a:rPr lang="en-US" sz="20000" b="1" spc="-200">
                  <a:solidFill>
                    <a:srgbClr val="2E414D"/>
                  </a:solidFill>
                  <a:latin typeface="Cooper Hewitt Heavy"/>
                  <a:ea typeface="Cooper Hewitt Heavy"/>
                  <a:cs typeface="Cooper Hewitt Heavy"/>
                  <a:sym typeface="Cooper Hewitt Heavy"/>
                </a:rPr>
                <a:t>%</a:t>
              </a:r>
            </a:p>
          </p:txBody>
        </p:sp>
        <p:sp>
          <p:nvSpPr>
            <p:cNvPr id="8" name="TextBox 8"/>
            <p:cNvSpPr txBox="1"/>
            <p:nvPr/>
          </p:nvSpPr>
          <p:spPr>
            <a:xfrm>
              <a:off x="0" y="4198410"/>
              <a:ext cx="12700800" cy="666849"/>
            </a:xfrm>
            <a:prstGeom prst="rect">
              <a:avLst/>
            </a:prstGeom>
          </p:spPr>
          <p:txBody>
            <a:bodyPr lIns="0" tIns="0" rIns="0" bIns="0" rtlCol="0" anchor="t">
              <a:spAutoFit/>
            </a:bodyPr>
            <a:lstStyle/>
            <a:p>
              <a:pPr algn="r" rtl="1">
                <a:lnSpc>
                  <a:spcPts val="4159"/>
                </a:lnSpc>
              </a:pPr>
              <a:r>
                <a:rPr lang="ar-EG" sz="3199" spc="239" dirty="0">
                  <a:solidFill>
                    <a:srgbClr val="2E414D"/>
                  </a:solidFill>
                  <a:latin typeface="Cooper Hewitt"/>
                  <a:ea typeface="Cooper Hewitt"/>
                  <a:cs typeface="+mj-cs"/>
                  <a:sym typeface="Cooper Hewitt"/>
                  <a:rtl/>
                </a:rPr>
                <a:t>من تجارب المتفوقات </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t="-9333" b="-9333"/>
            </a:stretch>
          </a:blipFill>
        </p:spPr>
      </p:sp>
      <p:grpSp>
        <p:nvGrpSpPr>
          <p:cNvPr id="3" name="Group 3"/>
          <p:cNvGrpSpPr/>
          <p:nvPr/>
        </p:nvGrpSpPr>
        <p:grpSpPr>
          <a:xfrm>
            <a:off x="-1870269" y="5330903"/>
            <a:ext cx="6737726" cy="7234160"/>
            <a:chOff x="0" y="0"/>
            <a:chExt cx="8983635" cy="9645547"/>
          </a:xfrm>
        </p:grpSpPr>
        <p:sp>
          <p:nvSpPr>
            <p:cNvPr id="4" name="AutoShape 4"/>
            <p:cNvSpPr/>
            <p:nvPr/>
          </p:nvSpPr>
          <p:spPr>
            <a:xfrm rot="3790950">
              <a:off x="-917586" y="2706702"/>
              <a:ext cx="7721600" cy="2692400"/>
            </a:xfrm>
            <a:prstGeom prst="rect">
              <a:avLst/>
            </a:prstGeom>
            <a:solidFill>
              <a:srgbClr val="FAFEFF"/>
            </a:solidFill>
          </p:spPr>
        </p:sp>
        <p:sp>
          <p:nvSpPr>
            <p:cNvPr id="5" name="AutoShape 5"/>
            <p:cNvSpPr/>
            <p:nvPr/>
          </p:nvSpPr>
          <p:spPr>
            <a:xfrm rot="1687673">
              <a:off x="1083351" y="5291996"/>
              <a:ext cx="7721600" cy="2692400"/>
            </a:xfrm>
            <a:prstGeom prst="rect">
              <a:avLst/>
            </a:prstGeom>
            <a:solidFill>
              <a:srgbClr val="C3EBE2"/>
            </a:solidFill>
          </p:spPr>
        </p:sp>
      </p:grpSp>
      <p:grpSp>
        <p:nvGrpSpPr>
          <p:cNvPr id="6" name="Group 6"/>
          <p:cNvGrpSpPr/>
          <p:nvPr/>
        </p:nvGrpSpPr>
        <p:grpSpPr>
          <a:xfrm>
            <a:off x="13560433" y="-2031093"/>
            <a:ext cx="6992778" cy="7161721"/>
            <a:chOff x="0" y="0"/>
            <a:chExt cx="9323704" cy="9548961"/>
          </a:xfrm>
        </p:grpSpPr>
        <p:sp>
          <p:nvSpPr>
            <p:cNvPr id="7" name="AutoShape 7"/>
            <p:cNvSpPr/>
            <p:nvPr/>
          </p:nvSpPr>
          <p:spPr>
            <a:xfrm rot="2212923">
              <a:off x="35297" y="2047724"/>
              <a:ext cx="7721600" cy="2692400"/>
            </a:xfrm>
            <a:prstGeom prst="rect">
              <a:avLst/>
            </a:prstGeom>
            <a:solidFill>
              <a:srgbClr val="FAFEFF"/>
            </a:solidFill>
          </p:spPr>
        </p:sp>
        <p:sp>
          <p:nvSpPr>
            <p:cNvPr id="8" name="AutoShape 8"/>
            <p:cNvSpPr/>
            <p:nvPr/>
          </p:nvSpPr>
          <p:spPr>
            <a:xfrm rot="3696239">
              <a:off x="2442623" y="4166283"/>
              <a:ext cx="7721600" cy="2692400"/>
            </a:xfrm>
            <a:prstGeom prst="rect">
              <a:avLst/>
            </a:prstGeom>
            <a:solidFill>
              <a:srgbClr val="C3EBE2"/>
            </a:solidFill>
          </p:spPr>
        </p:sp>
      </p:grpSp>
      <p:pic>
        <p:nvPicPr>
          <p:cNvPr id="9" name="Picture 9">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rcRect/>
          <a:stretch>
            <a:fillRect/>
          </a:stretch>
        </p:blipFill>
        <p:spPr>
          <a:xfrm>
            <a:off x="4671391" y="1028700"/>
            <a:ext cx="8945217" cy="8229600"/>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9"/>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7409" t="-8142" r="-8457"/>
            </a:stretch>
          </a:blipFill>
        </p:spPr>
      </p:sp>
      <p:grpSp>
        <p:nvGrpSpPr>
          <p:cNvPr id="3" name="Group 3"/>
          <p:cNvGrpSpPr/>
          <p:nvPr/>
        </p:nvGrpSpPr>
        <p:grpSpPr>
          <a:xfrm>
            <a:off x="1216695" y="94943"/>
            <a:ext cx="15402839" cy="10137748"/>
            <a:chOff x="0" y="0"/>
            <a:chExt cx="5210343" cy="3429312"/>
          </a:xfrm>
        </p:grpSpPr>
        <p:sp>
          <p:nvSpPr>
            <p:cNvPr id="4" name="Freeform 4"/>
            <p:cNvSpPr/>
            <p:nvPr/>
          </p:nvSpPr>
          <p:spPr>
            <a:xfrm>
              <a:off x="0" y="0"/>
              <a:ext cx="5210343" cy="3429313"/>
            </a:xfrm>
            <a:custGeom>
              <a:avLst/>
              <a:gdLst/>
              <a:ahLst/>
              <a:cxnLst/>
              <a:rect l="l" t="t" r="r" b="b"/>
              <a:pathLst>
                <a:path w="5210343" h="3429313">
                  <a:moveTo>
                    <a:pt x="5085883" y="3429312"/>
                  </a:moveTo>
                  <a:lnTo>
                    <a:pt x="124460" y="3429312"/>
                  </a:lnTo>
                  <a:cubicBezTo>
                    <a:pt x="55880" y="3429312"/>
                    <a:pt x="0" y="3373432"/>
                    <a:pt x="0" y="3304852"/>
                  </a:cubicBezTo>
                  <a:lnTo>
                    <a:pt x="0" y="124460"/>
                  </a:lnTo>
                  <a:cubicBezTo>
                    <a:pt x="0" y="55880"/>
                    <a:pt x="55880" y="0"/>
                    <a:pt x="124460" y="0"/>
                  </a:cubicBezTo>
                  <a:lnTo>
                    <a:pt x="5085883" y="0"/>
                  </a:lnTo>
                  <a:cubicBezTo>
                    <a:pt x="5154463" y="0"/>
                    <a:pt x="5210343" y="55880"/>
                    <a:pt x="5210343" y="124460"/>
                  </a:cubicBezTo>
                  <a:lnTo>
                    <a:pt x="5210343" y="3304853"/>
                  </a:lnTo>
                  <a:cubicBezTo>
                    <a:pt x="5210343" y="3373432"/>
                    <a:pt x="5154463" y="3429313"/>
                    <a:pt x="5085883" y="3429313"/>
                  </a:cubicBezTo>
                  <a:close/>
                </a:path>
              </a:pathLst>
            </a:custGeom>
            <a:solidFill>
              <a:srgbClr val="345C72"/>
            </a:solidFill>
          </p:spPr>
        </p:sp>
      </p:grpSp>
      <p:grpSp>
        <p:nvGrpSpPr>
          <p:cNvPr id="5" name="Group 5"/>
          <p:cNvGrpSpPr/>
          <p:nvPr/>
        </p:nvGrpSpPr>
        <p:grpSpPr>
          <a:xfrm rot="5400000">
            <a:off x="903820" y="502568"/>
            <a:ext cx="1931929" cy="1853162"/>
            <a:chOff x="0" y="0"/>
            <a:chExt cx="6323330" cy="6065520"/>
          </a:xfrm>
        </p:grpSpPr>
        <p:sp>
          <p:nvSpPr>
            <p:cNvPr id="6" name="Freeform 6"/>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7" name="Group 7"/>
          <p:cNvGrpSpPr/>
          <p:nvPr/>
        </p:nvGrpSpPr>
        <p:grpSpPr>
          <a:xfrm rot="5400000">
            <a:off x="903820" y="2423658"/>
            <a:ext cx="1931929" cy="1853162"/>
            <a:chOff x="0" y="0"/>
            <a:chExt cx="6323330" cy="6065520"/>
          </a:xfrm>
        </p:grpSpPr>
        <p:sp>
          <p:nvSpPr>
            <p:cNvPr id="8" name="Freeform 8"/>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9" name="Group 9"/>
          <p:cNvGrpSpPr/>
          <p:nvPr/>
        </p:nvGrpSpPr>
        <p:grpSpPr>
          <a:xfrm rot="5400000">
            <a:off x="903820" y="4330312"/>
            <a:ext cx="1931929" cy="1853162"/>
            <a:chOff x="0" y="0"/>
            <a:chExt cx="6323330" cy="6065520"/>
          </a:xfrm>
        </p:grpSpPr>
        <p:sp>
          <p:nvSpPr>
            <p:cNvPr id="10" name="Freeform 10"/>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11" name="Group 11"/>
          <p:cNvGrpSpPr/>
          <p:nvPr/>
        </p:nvGrpSpPr>
        <p:grpSpPr>
          <a:xfrm rot="5400000">
            <a:off x="903820" y="6287189"/>
            <a:ext cx="1931929" cy="1853162"/>
            <a:chOff x="0" y="0"/>
            <a:chExt cx="6323330" cy="6065520"/>
          </a:xfrm>
        </p:grpSpPr>
        <p:sp>
          <p:nvSpPr>
            <p:cNvPr id="12" name="Freeform 12"/>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13" name="Group 13"/>
          <p:cNvGrpSpPr/>
          <p:nvPr/>
        </p:nvGrpSpPr>
        <p:grpSpPr>
          <a:xfrm rot="5400000">
            <a:off x="903820" y="8143904"/>
            <a:ext cx="1931929" cy="1853162"/>
            <a:chOff x="0" y="0"/>
            <a:chExt cx="6323330" cy="6065520"/>
          </a:xfrm>
        </p:grpSpPr>
        <p:sp>
          <p:nvSpPr>
            <p:cNvPr id="14" name="Freeform 14"/>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sp>
        <p:nvSpPr>
          <p:cNvPr id="15" name="Freeform 15"/>
          <p:cNvSpPr/>
          <p:nvPr/>
        </p:nvSpPr>
        <p:spPr>
          <a:xfrm>
            <a:off x="4041405" y="441832"/>
            <a:ext cx="11236076" cy="4701668"/>
          </a:xfrm>
          <a:custGeom>
            <a:avLst/>
            <a:gdLst/>
            <a:ahLst/>
            <a:cxnLst/>
            <a:rect l="l" t="t" r="r" b="b"/>
            <a:pathLst>
              <a:path w="11236076" h="4701668">
                <a:moveTo>
                  <a:pt x="0" y="0"/>
                </a:moveTo>
                <a:lnTo>
                  <a:pt x="11236076" y="0"/>
                </a:lnTo>
                <a:lnTo>
                  <a:pt x="11236076" y="4701668"/>
                </a:lnTo>
                <a:lnTo>
                  <a:pt x="0" y="4701668"/>
                </a:lnTo>
                <a:lnTo>
                  <a:pt x="0" y="0"/>
                </a:lnTo>
                <a:close/>
              </a:path>
            </a:pathLst>
          </a:custGeom>
          <a:blipFill>
            <a:blip r:embed="rId3"/>
            <a:stretch>
              <a:fillRect t="-6907" b="-6907"/>
            </a:stretch>
          </a:blipFill>
        </p:spPr>
      </p:sp>
      <p:sp>
        <p:nvSpPr>
          <p:cNvPr id="16" name="Freeform 16"/>
          <p:cNvSpPr/>
          <p:nvPr/>
        </p:nvSpPr>
        <p:spPr>
          <a:xfrm>
            <a:off x="3709189" y="5273089"/>
            <a:ext cx="11568291" cy="5013911"/>
          </a:xfrm>
          <a:custGeom>
            <a:avLst/>
            <a:gdLst/>
            <a:ahLst/>
            <a:cxnLst/>
            <a:rect l="l" t="t" r="r" b="b"/>
            <a:pathLst>
              <a:path w="11568291" h="5013911">
                <a:moveTo>
                  <a:pt x="0" y="0"/>
                </a:moveTo>
                <a:lnTo>
                  <a:pt x="11568292" y="0"/>
                </a:lnTo>
                <a:lnTo>
                  <a:pt x="11568292" y="5013911"/>
                </a:lnTo>
                <a:lnTo>
                  <a:pt x="0" y="5013911"/>
                </a:lnTo>
                <a:lnTo>
                  <a:pt x="0" y="0"/>
                </a:lnTo>
                <a:close/>
              </a:path>
            </a:pathLst>
          </a:custGeom>
          <a:blipFill>
            <a:blip r:embed="rId4"/>
            <a:stretch>
              <a:fillRect t="-11862" b="-11862"/>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Freeform 2"/>
          <p:cNvSpPr/>
          <p:nvPr/>
        </p:nvSpPr>
        <p:spPr>
          <a:xfrm>
            <a:off x="7826115" y="809744"/>
            <a:ext cx="9433185" cy="2000250"/>
          </a:xfrm>
          <a:custGeom>
            <a:avLst/>
            <a:gdLst/>
            <a:ahLst/>
            <a:cxnLst/>
            <a:rect l="l" t="t" r="r" b="b"/>
            <a:pathLst>
              <a:path w="9433185" h="2000250">
                <a:moveTo>
                  <a:pt x="0" y="0"/>
                </a:moveTo>
                <a:lnTo>
                  <a:pt x="9433185" y="0"/>
                </a:lnTo>
                <a:lnTo>
                  <a:pt x="9433185" y="2000250"/>
                </a:lnTo>
                <a:lnTo>
                  <a:pt x="0" y="2000250"/>
                </a:lnTo>
                <a:lnTo>
                  <a:pt x="0" y="0"/>
                </a:lnTo>
                <a:close/>
              </a:path>
            </a:pathLst>
          </a:custGeom>
          <a:blipFill>
            <a:blip r:embed="rId4"/>
            <a:stretch>
              <a:fillRect t="-146149" b="-68054"/>
            </a:stretch>
          </a:blipFill>
        </p:spPr>
      </p:sp>
      <p:sp>
        <p:nvSpPr>
          <p:cNvPr id="3" name="Freeform 3"/>
          <p:cNvSpPr/>
          <p:nvPr/>
        </p:nvSpPr>
        <p:spPr>
          <a:xfrm>
            <a:off x="7826115" y="4143375"/>
            <a:ext cx="9433185" cy="2000250"/>
          </a:xfrm>
          <a:custGeom>
            <a:avLst/>
            <a:gdLst/>
            <a:ahLst/>
            <a:cxnLst/>
            <a:rect l="l" t="t" r="r" b="b"/>
            <a:pathLst>
              <a:path w="9433185" h="2000250">
                <a:moveTo>
                  <a:pt x="0" y="0"/>
                </a:moveTo>
                <a:lnTo>
                  <a:pt x="9433185" y="0"/>
                </a:lnTo>
                <a:lnTo>
                  <a:pt x="9433185" y="2000250"/>
                </a:lnTo>
                <a:lnTo>
                  <a:pt x="0" y="2000250"/>
                </a:lnTo>
                <a:lnTo>
                  <a:pt x="0" y="0"/>
                </a:lnTo>
                <a:close/>
              </a:path>
            </a:pathLst>
          </a:custGeom>
          <a:blipFill>
            <a:blip r:embed="rId5"/>
            <a:stretch>
              <a:fillRect t="-164182" b="-89517"/>
            </a:stretch>
          </a:blipFill>
        </p:spPr>
      </p:sp>
      <p:sp>
        <p:nvSpPr>
          <p:cNvPr id="4" name="Freeform 4"/>
          <p:cNvSpPr/>
          <p:nvPr/>
        </p:nvSpPr>
        <p:spPr>
          <a:xfrm>
            <a:off x="7826115" y="7477006"/>
            <a:ext cx="9433185" cy="2000250"/>
          </a:xfrm>
          <a:custGeom>
            <a:avLst/>
            <a:gdLst/>
            <a:ahLst/>
            <a:cxnLst/>
            <a:rect l="l" t="t" r="r" b="b"/>
            <a:pathLst>
              <a:path w="9433185" h="2000250">
                <a:moveTo>
                  <a:pt x="0" y="0"/>
                </a:moveTo>
                <a:lnTo>
                  <a:pt x="9433185" y="0"/>
                </a:lnTo>
                <a:lnTo>
                  <a:pt x="9433185" y="2000250"/>
                </a:lnTo>
                <a:lnTo>
                  <a:pt x="0" y="2000250"/>
                </a:lnTo>
                <a:lnTo>
                  <a:pt x="0" y="0"/>
                </a:lnTo>
                <a:close/>
              </a:path>
            </a:pathLst>
          </a:custGeom>
          <a:blipFill>
            <a:blip r:embed="rId6"/>
            <a:stretch>
              <a:fillRect t="-124244" b="-89958"/>
            </a:stretch>
          </a:blipFill>
        </p:spPr>
      </p:sp>
      <p:grpSp>
        <p:nvGrpSpPr>
          <p:cNvPr id="5" name="Group 5"/>
          <p:cNvGrpSpPr/>
          <p:nvPr/>
        </p:nvGrpSpPr>
        <p:grpSpPr>
          <a:xfrm>
            <a:off x="14670916" y="-1823129"/>
            <a:ext cx="6924138" cy="13693711"/>
            <a:chOff x="0" y="0"/>
            <a:chExt cx="9232184" cy="18258281"/>
          </a:xfrm>
        </p:grpSpPr>
        <p:sp>
          <p:nvSpPr>
            <p:cNvPr id="6" name="AutoShape 6"/>
            <p:cNvSpPr/>
            <p:nvPr/>
          </p:nvSpPr>
          <p:spPr>
            <a:xfrm rot="4205909">
              <a:off x="-1036027" y="3151169"/>
              <a:ext cx="10152883" cy="4918478"/>
            </a:xfrm>
            <a:prstGeom prst="rect">
              <a:avLst/>
            </a:prstGeom>
            <a:solidFill>
              <a:srgbClr val="FAFEFF"/>
            </a:solidFill>
          </p:spPr>
        </p:sp>
        <p:sp>
          <p:nvSpPr>
            <p:cNvPr id="7" name="AutoShape 7"/>
            <p:cNvSpPr/>
            <p:nvPr/>
          </p:nvSpPr>
          <p:spPr>
            <a:xfrm rot="6435628">
              <a:off x="-3013382" y="7989209"/>
              <a:ext cx="15782473" cy="4215590"/>
            </a:xfrm>
            <a:prstGeom prst="rect">
              <a:avLst/>
            </a:prstGeom>
            <a:solidFill>
              <a:srgbClr val="C3EBE2"/>
            </a:solidFill>
          </p:spPr>
        </p:sp>
      </p:grpSp>
      <p:pic>
        <p:nvPicPr>
          <p:cNvPr id="8" name="Picture 8">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rcRect l="31599" r="29569"/>
          <a:stretch>
            <a:fillRect/>
          </a:stretch>
        </p:blipFill>
        <p:spPr>
          <a:xfrm>
            <a:off x="385628" y="2528113"/>
            <a:ext cx="6789919" cy="4948893"/>
          </a:xfrm>
          <a:prstGeom prst="rect">
            <a:avLst/>
          </a:prstGeom>
        </p:spPr>
      </p:pic>
      <p:grpSp>
        <p:nvGrpSpPr>
          <p:cNvPr id="9" name="Group 9"/>
          <p:cNvGrpSpPr/>
          <p:nvPr/>
        </p:nvGrpSpPr>
        <p:grpSpPr>
          <a:xfrm>
            <a:off x="1219200" y="4575294"/>
            <a:ext cx="6096400" cy="1136412"/>
            <a:chOff x="0" y="0"/>
            <a:chExt cx="8128533" cy="1515216"/>
          </a:xfrm>
        </p:grpSpPr>
        <p:sp>
          <p:nvSpPr>
            <p:cNvPr id="10" name="TextBox 10"/>
            <p:cNvSpPr txBox="1"/>
            <p:nvPr/>
          </p:nvSpPr>
          <p:spPr>
            <a:xfrm>
              <a:off x="0" y="802587"/>
              <a:ext cx="8128533" cy="712629"/>
            </a:xfrm>
            <a:prstGeom prst="rect">
              <a:avLst/>
            </a:prstGeom>
          </p:spPr>
          <p:txBody>
            <a:bodyPr lIns="0" tIns="0" rIns="0" bIns="0" rtlCol="0" anchor="t">
              <a:spAutoFit/>
            </a:bodyPr>
            <a:lstStyle/>
            <a:p>
              <a:pPr algn="r">
                <a:lnSpc>
                  <a:spcPts val="4200"/>
                </a:lnSpc>
              </a:pPr>
              <a:endParaRPr/>
            </a:p>
          </p:txBody>
        </p:sp>
        <p:sp>
          <p:nvSpPr>
            <p:cNvPr id="11" name="TextBox 11"/>
            <p:cNvSpPr txBox="1"/>
            <p:nvPr/>
          </p:nvSpPr>
          <p:spPr>
            <a:xfrm>
              <a:off x="0" y="-114300"/>
              <a:ext cx="8128533" cy="762582"/>
            </a:xfrm>
            <a:prstGeom prst="rect">
              <a:avLst/>
            </a:prstGeom>
          </p:spPr>
          <p:txBody>
            <a:bodyPr lIns="0" tIns="0" rIns="0" bIns="0" rtlCol="0" anchor="t">
              <a:spAutoFit/>
            </a:bodyPr>
            <a:lstStyle/>
            <a:p>
              <a:pPr algn="r">
                <a:lnSpc>
                  <a:spcPts val="4159"/>
                </a:lnSpc>
              </a:pPr>
              <a:endParaRPr/>
            </a:p>
          </p:txBody>
        </p:sp>
      </p:grpSp>
      <p:sp>
        <p:nvSpPr>
          <p:cNvPr id="12" name="TextBox 12"/>
          <p:cNvSpPr txBox="1"/>
          <p:nvPr/>
        </p:nvSpPr>
        <p:spPr>
          <a:xfrm>
            <a:off x="1048160" y="1285223"/>
            <a:ext cx="5140970" cy="356235"/>
          </a:xfrm>
          <a:prstGeom prst="rect">
            <a:avLst/>
          </a:prstGeom>
        </p:spPr>
        <p:txBody>
          <a:bodyPr lIns="0" tIns="0" rIns="0" bIns="0" rtlCol="0" anchor="t">
            <a:spAutoFit/>
          </a:bodyPr>
          <a:lstStyle/>
          <a:p>
            <a:pPr algn="ctr" rtl="1">
              <a:lnSpc>
                <a:spcPts val="2940"/>
              </a:lnSpc>
              <a:spcBef>
                <a:spcPct val="0"/>
              </a:spcBef>
            </a:pPr>
            <a:r>
              <a:rPr lang="ar-EG" sz="2100">
                <a:solidFill>
                  <a:srgbClr val="000000"/>
                </a:solidFill>
                <a:latin typeface="Now"/>
                <a:ea typeface="Now"/>
                <a:cs typeface="Now"/>
                <a:sym typeface="Now"/>
                <a:rtl/>
              </a:rPr>
              <a:t>مشاركة الخريجة رغد الجعيد تخرجت عام </a:t>
            </a:r>
            <a:r>
              <a:rPr lang="en-US" sz="2100">
                <a:solidFill>
                  <a:srgbClr val="000000"/>
                </a:solidFill>
                <a:latin typeface="Now"/>
                <a:ea typeface="Now"/>
                <a:cs typeface="Now"/>
                <a:sym typeface="Now"/>
              </a:rPr>
              <a:t>2021</a:t>
            </a:r>
            <a:r>
              <a:rPr lang="ar-EG" sz="2100">
                <a:solidFill>
                  <a:srgbClr val="000000"/>
                </a:solidFill>
                <a:latin typeface="Now"/>
                <a:ea typeface="Now"/>
                <a:cs typeface="Now"/>
                <a:sym typeface="Now"/>
                <a:rtl/>
              </a:rPr>
              <a:t> م </a:t>
            </a:r>
          </a:p>
        </p:txBody>
      </p:sp>
    </p:spTree>
  </p:cSld>
  <p:clrMapOvr>
    <a:masterClrMapping/>
  </p:clrMapOvr>
  <p:timing>
    <p:tnLst>
      <p:par>
        <p:cTn id="1" dur="indefinite" restart="never" nodeType="tmRoot">
          <p:childTnLst>
            <p:video>
              <p:cMediaNode vol="100000">
                <p:cTn id="2" fill="hold" display="0">
                  <p:stCondLst>
                    <p:cond delay="indefinite"/>
                  </p:stCondLst>
                </p:cTn>
                <p:tgtEl>
                  <p:spTgt spid="8"/>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l="-7409" t="-8142" r="-8457"/>
            </a:stretch>
          </a:blipFill>
        </p:spPr>
      </p:sp>
      <p:grpSp>
        <p:nvGrpSpPr>
          <p:cNvPr id="3" name="Group 3"/>
          <p:cNvGrpSpPr/>
          <p:nvPr/>
        </p:nvGrpSpPr>
        <p:grpSpPr>
          <a:xfrm>
            <a:off x="1216695" y="94943"/>
            <a:ext cx="15402839" cy="10137748"/>
            <a:chOff x="0" y="0"/>
            <a:chExt cx="5210343" cy="3429312"/>
          </a:xfrm>
        </p:grpSpPr>
        <p:sp>
          <p:nvSpPr>
            <p:cNvPr id="4" name="Freeform 4"/>
            <p:cNvSpPr/>
            <p:nvPr/>
          </p:nvSpPr>
          <p:spPr>
            <a:xfrm>
              <a:off x="0" y="0"/>
              <a:ext cx="5210343" cy="3429313"/>
            </a:xfrm>
            <a:custGeom>
              <a:avLst/>
              <a:gdLst/>
              <a:ahLst/>
              <a:cxnLst/>
              <a:rect l="l" t="t" r="r" b="b"/>
              <a:pathLst>
                <a:path w="5210343" h="3429313">
                  <a:moveTo>
                    <a:pt x="5085883" y="3429312"/>
                  </a:moveTo>
                  <a:lnTo>
                    <a:pt x="124460" y="3429312"/>
                  </a:lnTo>
                  <a:cubicBezTo>
                    <a:pt x="55880" y="3429312"/>
                    <a:pt x="0" y="3373432"/>
                    <a:pt x="0" y="3304852"/>
                  </a:cubicBezTo>
                  <a:lnTo>
                    <a:pt x="0" y="124460"/>
                  </a:lnTo>
                  <a:cubicBezTo>
                    <a:pt x="0" y="55880"/>
                    <a:pt x="55880" y="0"/>
                    <a:pt x="124460" y="0"/>
                  </a:cubicBezTo>
                  <a:lnTo>
                    <a:pt x="5085883" y="0"/>
                  </a:lnTo>
                  <a:cubicBezTo>
                    <a:pt x="5154463" y="0"/>
                    <a:pt x="5210343" y="55880"/>
                    <a:pt x="5210343" y="124460"/>
                  </a:cubicBezTo>
                  <a:lnTo>
                    <a:pt x="5210343" y="3304853"/>
                  </a:lnTo>
                  <a:cubicBezTo>
                    <a:pt x="5210343" y="3373432"/>
                    <a:pt x="5154463" y="3429313"/>
                    <a:pt x="5085883" y="3429313"/>
                  </a:cubicBezTo>
                  <a:close/>
                </a:path>
              </a:pathLst>
            </a:custGeom>
            <a:solidFill>
              <a:srgbClr val="345C72"/>
            </a:solidFill>
          </p:spPr>
        </p:sp>
      </p:grpSp>
      <p:grpSp>
        <p:nvGrpSpPr>
          <p:cNvPr id="5" name="Group 5"/>
          <p:cNvGrpSpPr/>
          <p:nvPr/>
        </p:nvGrpSpPr>
        <p:grpSpPr>
          <a:xfrm rot="5400000">
            <a:off x="903820" y="502568"/>
            <a:ext cx="1931929" cy="1853162"/>
            <a:chOff x="0" y="0"/>
            <a:chExt cx="6323330" cy="6065520"/>
          </a:xfrm>
        </p:grpSpPr>
        <p:sp>
          <p:nvSpPr>
            <p:cNvPr id="6" name="Freeform 6"/>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7" name="Group 7"/>
          <p:cNvGrpSpPr/>
          <p:nvPr/>
        </p:nvGrpSpPr>
        <p:grpSpPr>
          <a:xfrm rot="5400000">
            <a:off x="903820" y="2423658"/>
            <a:ext cx="1931929" cy="1853162"/>
            <a:chOff x="0" y="0"/>
            <a:chExt cx="6323330" cy="6065520"/>
          </a:xfrm>
        </p:grpSpPr>
        <p:sp>
          <p:nvSpPr>
            <p:cNvPr id="8" name="Freeform 8"/>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9" name="Group 9"/>
          <p:cNvGrpSpPr/>
          <p:nvPr/>
        </p:nvGrpSpPr>
        <p:grpSpPr>
          <a:xfrm rot="5400000">
            <a:off x="903820" y="4330312"/>
            <a:ext cx="1931929" cy="1853162"/>
            <a:chOff x="0" y="0"/>
            <a:chExt cx="6323330" cy="6065520"/>
          </a:xfrm>
        </p:grpSpPr>
        <p:sp>
          <p:nvSpPr>
            <p:cNvPr id="10" name="Freeform 10"/>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11" name="Group 11"/>
          <p:cNvGrpSpPr/>
          <p:nvPr/>
        </p:nvGrpSpPr>
        <p:grpSpPr>
          <a:xfrm rot="5400000">
            <a:off x="903820" y="6287189"/>
            <a:ext cx="1931929" cy="1853162"/>
            <a:chOff x="0" y="0"/>
            <a:chExt cx="6323330" cy="6065520"/>
          </a:xfrm>
        </p:grpSpPr>
        <p:sp>
          <p:nvSpPr>
            <p:cNvPr id="12" name="Freeform 12"/>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13" name="Group 13"/>
          <p:cNvGrpSpPr/>
          <p:nvPr/>
        </p:nvGrpSpPr>
        <p:grpSpPr>
          <a:xfrm rot="5400000">
            <a:off x="903820" y="8143904"/>
            <a:ext cx="1931929" cy="1853162"/>
            <a:chOff x="0" y="0"/>
            <a:chExt cx="6323330" cy="6065520"/>
          </a:xfrm>
        </p:grpSpPr>
        <p:sp>
          <p:nvSpPr>
            <p:cNvPr id="14" name="Freeform 14"/>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sp>
        <p:nvSpPr>
          <p:cNvPr id="15" name="Freeform 15"/>
          <p:cNvSpPr/>
          <p:nvPr/>
        </p:nvSpPr>
        <p:spPr>
          <a:xfrm>
            <a:off x="1525854" y="409742"/>
            <a:ext cx="7392261" cy="9626707"/>
          </a:xfrm>
          <a:custGeom>
            <a:avLst/>
            <a:gdLst/>
            <a:ahLst/>
            <a:cxnLst/>
            <a:rect l="l" t="t" r="r" b="b"/>
            <a:pathLst>
              <a:path w="7392261" h="9626707">
                <a:moveTo>
                  <a:pt x="0" y="0"/>
                </a:moveTo>
                <a:lnTo>
                  <a:pt x="7392260" y="0"/>
                </a:lnTo>
                <a:lnTo>
                  <a:pt x="7392260" y="9626708"/>
                </a:lnTo>
                <a:lnTo>
                  <a:pt x="0" y="9626708"/>
                </a:lnTo>
                <a:lnTo>
                  <a:pt x="0" y="0"/>
                </a:lnTo>
                <a:close/>
              </a:path>
            </a:pathLst>
          </a:custGeom>
          <a:blipFill>
            <a:blip r:embed="rId7"/>
            <a:stretch>
              <a:fillRect l="-20565" t="-14216" r="-120245" b="-15109"/>
            </a:stretch>
          </a:blipFill>
        </p:spPr>
      </p:sp>
      <p:grpSp>
        <p:nvGrpSpPr>
          <p:cNvPr id="16" name="Group 16"/>
          <p:cNvGrpSpPr/>
          <p:nvPr/>
        </p:nvGrpSpPr>
        <p:grpSpPr>
          <a:xfrm>
            <a:off x="9487793" y="520688"/>
            <a:ext cx="6500403" cy="9245624"/>
            <a:chOff x="0" y="0"/>
            <a:chExt cx="5251452" cy="7469221"/>
          </a:xfrm>
        </p:grpSpPr>
        <p:sp>
          <p:nvSpPr>
            <p:cNvPr id="17" name="Freeform 17"/>
            <p:cNvSpPr/>
            <p:nvPr/>
          </p:nvSpPr>
          <p:spPr>
            <a:xfrm>
              <a:off x="0" y="0"/>
              <a:ext cx="5251452" cy="7469222"/>
            </a:xfrm>
            <a:custGeom>
              <a:avLst/>
              <a:gdLst/>
              <a:ahLst/>
              <a:cxnLst/>
              <a:rect l="l" t="t" r="r" b="b"/>
              <a:pathLst>
                <a:path w="5251452" h="7469222">
                  <a:moveTo>
                    <a:pt x="4382772" y="0"/>
                  </a:moveTo>
                  <a:lnTo>
                    <a:pt x="4348481" y="0"/>
                  </a:lnTo>
                  <a:lnTo>
                    <a:pt x="900430" y="0"/>
                  </a:lnTo>
                  <a:lnTo>
                    <a:pt x="868680" y="0"/>
                  </a:lnTo>
                  <a:lnTo>
                    <a:pt x="0" y="868680"/>
                  </a:lnTo>
                  <a:lnTo>
                    <a:pt x="0" y="6599272"/>
                  </a:lnTo>
                  <a:lnTo>
                    <a:pt x="868680" y="7469222"/>
                  </a:lnTo>
                  <a:lnTo>
                    <a:pt x="900430" y="7469222"/>
                  </a:lnTo>
                  <a:lnTo>
                    <a:pt x="4348482" y="7469222"/>
                  </a:lnTo>
                  <a:lnTo>
                    <a:pt x="4382772" y="7469222"/>
                  </a:lnTo>
                  <a:lnTo>
                    <a:pt x="5251452" y="6599272"/>
                  </a:lnTo>
                  <a:lnTo>
                    <a:pt x="5251452" y="868680"/>
                  </a:lnTo>
                  <a:lnTo>
                    <a:pt x="4382772" y="0"/>
                  </a:lnTo>
                  <a:close/>
                </a:path>
              </a:pathLst>
            </a:custGeom>
            <a:solidFill>
              <a:srgbClr val="B1E4D3">
                <a:alpha val="74902"/>
              </a:srgbClr>
            </a:solidFill>
          </p:spPr>
        </p:sp>
      </p:grpSp>
      <p:sp>
        <p:nvSpPr>
          <p:cNvPr id="18" name="TextBox 18"/>
          <p:cNvSpPr txBox="1"/>
          <p:nvPr/>
        </p:nvSpPr>
        <p:spPr>
          <a:xfrm>
            <a:off x="10295460" y="735162"/>
            <a:ext cx="4779185" cy="1238128"/>
          </a:xfrm>
          <a:prstGeom prst="rect">
            <a:avLst/>
          </a:prstGeom>
        </p:spPr>
        <p:txBody>
          <a:bodyPr lIns="0" tIns="0" rIns="0" bIns="0" rtlCol="0" anchor="t">
            <a:spAutoFit/>
          </a:bodyPr>
          <a:lstStyle/>
          <a:p>
            <a:pPr algn="l">
              <a:lnSpc>
                <a:spcPts val="10167"/>
              </a:lnSpc>
            </a:pPr>
            <a:r>
              <a:rPr lang="en-US" sz="7262">
                <a:solidFill>
                  <a:srgbClr val="000000"/>
                </a:solidFill>
                <a:latin typeface="Canva Student Font"/>
                <a:ea typeface="Canva Student Font"/>
                <a:cs typeface="Canva Student Font"/>
                <a:sym typeface="Canva Student Font"/>
              </a:rPr>
              <a:t>Formula</a:t>
            </a:r>
          </a:p>
        </p:txBody>
      </p:sp>
      <p:sp>
        <p:nvSpPr>
          <p:cNvPr id="19" name="TextBox 19"/>
          <p:cNvSpPr txBox="1"/>
          <p:nvPr/>
        </p:nvSpPr>
        <p:spPr>
          <a:xfrm>
            <a:off x="12804169" y="1152420"/>
            <a:ext cx="2376361" cy="379857"/>
          </a:xfrm>
          <a:prstGeom prst="rect">
            <a:avLst/>
          </a:prstGeom>
        </p:spPr>
        <p:txBody>
          <a:bodyPr lIns="0" tIns="0" rIns="0" bIns="0" rtlCol="0" anchor="t">
            <a:spAutoFit/>
          </a:bodyPr>
          <a:lstStyle/>
          <a:p>
            <a:pPr algn="ctr">
              <a:lnSpc>
                <a:spcPts val="3024"/>
              </a:lnSpc>
            </a:pPr>
            <a:r>
              <a:rPr lang="en-US" sz="2700">
                <a:solidFill>
                  <a:srgbClr val="FFFFFF"/>
                </a:solidFill>
                <a:latin typeface="Now"/>
                <a:ea typeface="Now"/>
                <a:cs typeface="Now"/>
                <a:sym typeface="Now"/>
              </a:rPr>
              <a:t>Cheat Sheet</a:t>
            </a:r>
          </a:p>
        </p:txBody>
      </p:sp>
      <p:sp>
        <p:nvSpPr>
          <p:cNvPr id="20" name="AutoShape 20"/>
          <p:cNvSpPr/>
          <p:nvPr/>
        </p:nvSpPr>
        <p:spPr>
          <a:xfrm>
            <a:off x="12804169" y="1595452"/>
            <a:ext cx="2290466" cy="0"/>
          </a:xfrm>
          <a:prstGeom prst="line">
            <a:avLst/>
          </a:prstGeom>
          <a:ln w="76200" cap="rnd">
            <a:solidFill>
              <a:srgbClr val="E7C851"/>
            </a:solidFill>
            <a:prstDash val="solid"/>
            <a:headEnd type="none" w="sm" len="sm"/>
            <a:tailEnd type="none" w="sm" len="sm"/>
          </a:ln>
        </p:spPr>
      </p:sp>
      <p:grpSp>
        <p:nvGrpSpPr>
          <p:cNvPr id="21" name="Group 21"/>
          <p:cNvGrpSpPr/>
          <p:nvPr/>
        </p:nvGrpSpPr>
        <p:grpSpPr>
          <a:xfrm>
            <a:off x="1731044" y="1300901"/>
            <a:ext cx="6382633" cy="8465411"/>
            <a:chOff x="0" y="0"/>
            <a:chExt cx="8180758" cy="10850300"/>
          </a:xfrm>
        </p:grpSpPr>
        <p:sp>
          <p:nvSpPr>
            <p:cNvPr id="22" name="Freeform 22"/>
            <p:cNvSpPr/>
            <p:nvPr/>
          </p:nvSpPr>
          <p:spPr>
            <a:xfrm>
              <a:off x="0" y="0"/>
              <a:ext cx="8180758" cy="10850301"/>
            </a:xfrm>
            <a:custGeom>
              <a:avLst/>
              <a:gdLst/>
              <a:ahLst/>
              <a:cxnLst/>
              <a:rect l="l" t="t" r="r" b="b"/>
              <a:pathLst>
                <a:path w="8180758" h="10850301">
                  <a:moveTo>
                    <a:pt x="8180758" y="279400"/>
                  </a:moveTo>
                  <a:lnTo>
                    <a:pt x="8180758" y="0"/>
                  </a:lnTo>
                  <a:lnTo>
                    <a:pt x="0" y="0"/>
                  </a:lnTo>
                  <a:lnTo>
                    <a:pt x="0" y="10850301"/>
                  </a:lnTo>
                  <a:lnTo>
                    <a:pt x="8180758" y="10850301"/>
                  </a:lnTo>
                  <a:lnTo>
                    <a:pt x="8180758" y="279400"/>
                  </a:lnTo>
                  <a:close/>
                  <a:moveTo>
                    <a:pt x="8102018" y="279400"/>
                  </a:moveTo>
                  <a:lnTo>
                    <a:pt x="8102018" y="10771560"/>
                  </a:lnTo>
                  <a:lnTo>
                    <a:pt x="78740" y="10771560"/>
                  </a:lnTo>
                  <a:lnTo>
                    <a:pt x="78740" y="78740"/>
                  </a:lnTo>
                  <a:lnTo>
                    <a:pt x="8102019" y="78740"/>
                  </a:lnTo>
                  <a:lnTo>
                    <a:pt x="8102019" y="279400"/>
                  </a:lnTo>
                  <a:close/>
                </a:path>
              </a:pathLst>
            </a:custGeom>
            <a:solidFill>
              <a:srgbClr val="F47F5E"/>
            </a:solidFill>
          </p:spPr>
        </p:sp>
      </p:grpSp>
      <p:sp>
        <p:nvSpPr>
          <p:cNvPr id="23" name="TextBox 23"/>
          <p:cNvSpPr txBox="1"/>
          <p:nvPr/>
        </p:nvSpPr>
        <p:spPr>
          <a:xfrm>
            <a:off x="1994724" y="515049"/>
            <a:ext cx="3714792" cy="647700"/>
          </a:xfrm>
          <a:prstGeom prst="rect">
            <a:avLst/>
          </a:prstGeom>
        </p:spPr>
        <p:txBody>
          <a:bodyPr lIns="0" tIns="0" rIns="0" bIns="0" rtlCol="0" anchor="t">
            <a:spAutoFit/>
          </a:bodyPr>
          <a:lstStyle/>
          <a:p>
            <a:pPr algn="l">
              <a:lnSpc>
                <a:spcPts val="5249"/>
              </a:lnSpc>
            </a:pPr>
            <a:r>
              <a:rPr lang="en-US" sz="3749" u="sng">
                <a:solidFill>
                  <a:srgbClr val="000000"/>
                </a:solidFill>
                <a:latin typeface="Canva Student Font"/>
                <a:ea typeface="Canva Student Font"/>
                <a:cs typeface="Canva Student Font"/>
                <a:sym typeface="Canva Student Font"/>
              </a:rPr>
              <a:t>Add your heading here</a:t>
            </a:r>
          </a:p>
        </p:txBody>
      </p:sp>
      <p:sp>
        <p:nvSpPr>
          <p:cNvPr id="24" name="Freeform 24"/>
          <p:cNvSpPr/>
          <p:nvPr/>
        </p:nvSpPr>
        <p:spPr>
          <a:xfrm>
            <a:off x="6504007" y="481325"/>
            <a:ext cx="1542243" cy="532775"/>
          </a:xfrm>
          <a:custGeom>
            <a:avLst/>
            <a:gdLst/>
            <a:ahLst/>
            <a:cxnLst/>
            <a:rect l="l" t="t" r="r" b="b"/>
            <a:pathLst>
              <a:path w="1542243" h="532775">
                <a:moveTo>
                  <a:pt x="0" y="0"/>
                </a:moveTo>
                <a:lnTo>
                  <a:pt x="1542243" y="0"/>
                </a:lnTo>
                <a:lnTo>
                  <a:pt x="1542243" y="532775"/>
                </a:lnTo>
                <a:lnTo>
                  <a:pt x="0" y="53277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25" name="TextBox 25"/>
          <p:cNvSpPr txBox="1"/>
          <p:nvPr/>
        </p:nvSpPr>
        <p:spPr>
          <a:xfrm>
            <a:off x="1994724" y="1528927"/>
            <a:ext cx="2927636" cy="340807"/>
          </a:xfrm>
          <a:prstGeom prst="rect">
            <a:avLst/>
          </a:prstGeom>
        </p:spPr>
        <p:txBody>
          <a:bodyPr lIns="0" tIns="0" rIns="0" bIns="0" rtlCol="0" anchor="t">
            <a:spAutoFit/>
          </a:bodyPr>
          <a:lstStyle/>
          <a:p>
            <a:pPr algn="l">
              <a:lnSpc>
                <a:spcPts val="2740"/>
              </a:lnSpc>
            </a:pPr>
            <a:r>
              <a:rPr lang="en-US" sz="1957">
                <a:solidFill>
                  <a:srgbClr val="000000"/>
                </a:solidFill>
                <a:latin typeface="Now"/>
                <a:ea typeface="Now"/>
                <a:cs typeface="Now"/>
                <a:sym typeface="Now"/>
              </a:rPr>
              <a:t>Add notes here</a:t>
            </a:r>
          </a:p>
        </p:txBody>
      </p:sp>
      <p:pic>
        <p:nvPicPr>
          <p:cNvPr id="26" name="Picture 26">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0"/>
          <a:srcRect l="6124" t="32092" r="2161" b="48610"/>
          <a:stretch>
            <a:fillRect/>
          </a:stretch>
        </p:blipFill>
        <p:spPr>
          <a:xfrm>
            <a:off x="1525854" y="1506724"/>
            <a:ext cx="9919052" cy="3687030"/>
          </a:xfrm>
          <a:prstGeom prst="rect">
            <a:avLst/>
          </a:prstGeom>
        </p:spPr>
      </p:pic>
      <p:pic>
        <p:nvPicPr>
          <p:cNvPr id="27" name="Picture 27">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11"/>
          <a:srcRect t="39075" b="27797"/>
          <a:stretch>
            <a:fillRect/>
          </a:stretch>
        </p:blipFill>
        <p:spPr>
          <a:xfrm>
            <a:off x="9306150" y="5256893"/>
            <a:ext cx="6757805" cy="4237461"/>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26"/>
                </p:tgtEl>
              </p:cMediaNode>
            </p:video>
            <p:video>
              <p:cMediaNode vol="100000">
                <p:cTn id="3" fill="hold" display="0">
                  <p:stCondLst>
                    <p:cond delay="indefinite"/>
                  </p:stCondLst>
                </p:cTn>
                <p:tgtEl>
                  <p:spTgt spid="27"/>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grpSp>
        <p:nvGrpSpPr>
          <p:cNvPr id="2" name="Group 2"/>
          <p:cNvGrpSpPr/>
          <p:nvPr/>
        </p:nvGrpSpPr>
        <p:grpSpPr>
          <a:xfrm>
            <a:off x="389138" y="1615040"/>
            <a:ext cx="7756525" cy="2647831"/>
            <a:chOff x="0" y="0"/>
            <a:chExt cx="8610743" cy="2939434"/>
          </a:xfrm>
        </p:grpSpPr>
        <p:sp>
          <p:nvSpPr>
            <p:cNvPr id="3" name="Freeform 3"/>
            <p:cNvSpPr/>
            <p:nvPr/>
          </p:nvSpPr>
          <p:spPr>
            <a:xfrm>
              <a:off x="0" y="0"/>
              <a:ext cx="8610743" cy="2939434"/>
            </a:xfrm>
            <a:custGeom>
              <a:avLst/>
              <a:gdLst/>
              <a:ahLst/>
              <a:cxnLst/>
              <a:rect l="l" t="t" r="r" b="b"/>
              <a:pathLst>
                <a:path w="8610743" h="2939434">
                  <a:moveTo>
                    <a:pt x="0" y="0"/>
                  </a:moveTo>
                  <a:lnTo>
                    <a:pt x="0" y="2939434"/>
                  </a:lnTo>
                  <a:lnTo>
                    <a:pt x="8610743" y="2939434"/>
                  </a:lnTo>
                  <a:lnTo>
                    <a:pt x="8610743" y="0"/>
                  </a:lnTo>
                  <a:lnTo>
                    <a:pt x="0" y="0"/>
                  </a:lnTo>
                  <a:close/>
                  <a:moveTo>
                    <a:pt x="8549783" y="2878474"/>
                  </a:moveTo>
                  <a:lnTo>
                    <a:pt x="59690" y="2878474"/>
                  </a:lnTo>
                  <a:lnTo>
                    <a:pt x="59690" y="59690"/>
                  </a:lnTo>
                  <a:lnTo>
                    <a:pt x="8549783" y="59690"/>
                  </a:lnTo>
                  <a:lnTo>
                    <a:pt x="8549783" y="2878474"/>
                  </a:lnTo>
                  <a:close/>
                </a:path>
              </a:pathLst>
            </a:custGeom>
            <a:solidFill>
              <a:srgbClr val="C3EBE2"/>
            </a:solidFill>
          </p:spPr>
        </p:sp>
      </p:grpSp>
      <p:grpSp>
        <p:nvGrpSpPr>
          <p:cNvPr id="4" name="Group 4"/>
          <p:cNvGrpSpPr/>
          <p:nvPr/>
        </p:nvGrpSpPr>
        <p:grpSpPr>
          <a:xfrm>
            <a:off x="14825931" y="-1703355"/>
            <a:ext cx="6924138" cy="13693711"/>
            <a:chOff x="0" y="0"/>
            <a:chExt cx="9232184" cy="18258281"/>
          </a:xfrm>
        </p:grpSpPr>
        <p:sp>
          <p:nvSpPr>
            <p:cNvPr id="5" name="AutoShape 5"/>
            <p:cNvSpPr/>
            <p:nvPr/>
          </p:nvSpPr>
          <p:spPr>
            <a:xfrm rot="4205909">
              <a:off x="-1036027" y="3151169"/>
              <a:ext cx="10152883" cy="4918478"/>
            </a:xfrm>
            <a:prstGeom prst="rect">
              <a:avLst/>
            </a:prstGeom>
            <a:solidFill>
              <a:srgbClr val="FAFEFF"/>
            </a:solidFill>
          </p:spPr>
        </p:sp>
        <p:sp>
          <p:nvSpPr>
            <p:cNvPr id="6" name="AutoShape 6"/>
            <p:cNvSpPr/>
            <p:nvPr/>
          </p:nvSpPr>
          <p:spPr>
            <a:xfrm rot="6435628">
              <a:off x="-3013382" y="7989209"/>
              <a:ext cx="15782473" cy="4215590"/>
            </a:xfrm>
            <a:prstGeom prst="rect">
              <a:avLst/>
            </a:prstGeom>
            <a:solidFill>
              <a:srgbClr val="C3EBE2"/>
            </a:solidFill>
          </p:spPr>
        </p:sp>
      </p:grpSp>
      <p:pic>
        <p:nvPicPr>
          <p:cNvPr id="7" name="Picture 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rcRect t="31850" b="48367"/>
          <a:stretch>
            <a:fillRect/>
          </a:stretch>
        </p:blipFill>
        <p:spPr>
          <a:xfrm>
            <a:off x="0" y="50461"/>
            <a:ext cx="12053307" cy="4212410"/>
          </a:xfrm>
          <a:prstGeom prst="rect">
            <a:avLst/>
          </a:prstGeom>
        </p:spPr>
      </p:pic>
      <p:pic>
        <p:nvPicPr>
          <p:cNvPr id="8" name="Picture 8">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7"/>
          <a:srcRect t="39241" b="27797"/>
          <a:stretch>
            <a:fillRect/>
          </a:stretch>
        </p:blipFill>
        <p:spPr>
          <a:xfrm>
            <a:off x="7573257" y="3382241"/>
            <a:ext cx="10192599" cy="6359236"/>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7"/>
                </p:tgtEl>
              </p:cMediaNode>
            </p:video>
            <p:video>
              <p:cMediaNode vol="100000">
                <p:cTn id="3" fill="hold" display="0">
                  <p:stCondLst>
                    <p:cond delay="indefinite"/>
                  </p:stCondLst>
                </p:cTn>
                <p:tgtEl>
                  <p:spTgt spid="8"/>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l="-7409" t="-8142" r="-8457"/>
            </a:stretch>
          </a:blipFill>
        </p:spPr>
      </p:sp>
      <p:grpSp>
        <p:nvGrpSpPr>
          <p:cNvPr id="3" name="Group 3"/>
          <p:cNvGrpSpPr/>
          <p:nvPr/>
        </p:nvGrpSpPr>
        <p:grpSpPr>
          <a:xfrm>
            <a:off x="1216695" y="94943"/>
            <a:ext cx="15402839" cy="10137748"/>
            <a:chOff x="0" y="0"/>
            <a:chExt cx="5210343" cy="3429312"/>
          </a:xfrm>
        </p:grpSpPr>
        <p:sp>
          <p:nvSpPr>
            <p:cNvPr id="4" name="Freeform 4"/>
            <p:cNvSpPr/>
            <p:nvPr/>
          </p:nvSpPr>
          <p:spPr>
            <a:xfrm>
              <a:off x="0" y="0"/>
              <a:ext cx="5210343" cy="3429313"/>
            </a:xfrm>
            <a:custGeom>
              <a:avLst/>
              <a:gdLst/>
              <a:ahLst/>
              <a:cxnLst/>
              <a:rect l="l" t="t" r="r" b="b"/>
              <a:pathLst>
                <a:path w="5210343" h="3429313">
                  <a:moveTo>
                    <a:pt x="5085883" y="3429312"/>
                  </a:moveTo>
                  <a:lnTo>
                    <a:pt x="124460" y="3429312"/>
                  </a:lnTo>
                  <a:cubicBezTo>
                    <a:pt x="55880" y="3429312"/>
                    <a:pt x="0" y="3373432"/>
                    <a:pt x="0" y="3304852"/>
                  </a:cubicBezTo>
                  <a:lnTo>
                    <a:pt x="0" y="124460"/>
                  </a:lnTo>
                  <a:cubicBezTo>
                    <a:pt x="0" y="55880"/>
                    <a:pt x="55880" y="0"/>
                    <a:pt x="124460" y="0"/>
                  </a:cubicBezTo>
                  <a:lnTo>
                    <a:pt x="5085883" y="0"/>
                  </a:lnTo>
                  <a:cubicBezTo>
                    <a:pt x="5154463" y="0"/>
                    <a:pt x="5210343" y="55880"/>
                    <a:pt x="5210343" y="124460"/>
                  </a:cubicBezTo>
                  <a:lnTo>
                    <a:pt x="5210343" y="3304853"/>
                  </a:lnTo>
                  <a:cubicBezTo>
                    <a:pt x="5210343" y="3373432"/>
                    <a:pt x="5154463" y="3429313"/>
                    <a:pt x="5085883" y="3429313"/>
                  </a:cubicBezTo>
                  <a:close/>
                </a:path>
              </a:pathLst>
            </a:custGeom>
            <a:solidFill>
              <a:srgbClr val="345C72"/>
            </a:solidFill>
          </p:spPr>
        </p:sp>
      </p:grpSp>
      <p:grpSp>
        <p:nvGrpSpPr>
          <p:cNvPr id="5" name="Group 5"/>
          <p:cNvGrpSpPr/>
          <p:nvPr/>
        </p:nvGrpSpPr>
        <p:grpSpPr>
          <a:xfrm rot="-5400000">
            <a:off x="15129668" y="426874"/>
            <a:ext cx="1982042" cy="1901232"/>
            <a:chOff x="0" y="0"/>
            <a:chExt cx="6323330" cy="6065520"/>
          </a:xfrm>
        </p:grpSpPr>
        <p:sp>
          <p:nvSpPr>
            <p:cNvPr id="6" name="Freeform 6"/>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7" name="Group 7"/>
          <p:cNvGrpSpPr/>
          <p:nvPr/>
        </p:nvGrpSpPr>
        <p:grpSpPr>
          <a:xfrm rot="-5400000">
            <a:off x="15129668" y="2315288"/>
            <a:ext cx="1982042" cy="1901232"/>
            <a:chOff x="0" y="0"/>
            <a:chExt cx="6323330" cy="6065520"/>
          </a:xfrm>
        </p:grpSpPr>
        <p:sp>
          <p:nvSpPr>
            <p:cNvPr id="8" name="Freeform 8"/>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9" name="Group 9"/>
          <p:cNvGrpSpPr/>
          <p:nvPr/>
        </p:nvGrpSpPr>
        <p:grpSpPr>
          <a:xfrm rot="-5400000">
            <a:off x="15129668" y="4210880"/>
            <a:ext cx="1982042" cy="1901232"/>
            <a:chOff x="0" y="0"/>
            <a:chExt cx="6323330" cy="6065520"/>
          </a:xfrm>
        </p:grpSpPr>
        <p:sp>
          <p:nvSpPr>
            <p:cNvPr id="10" name="Freeform 10"/>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11" name="Group 11"/>
          <p:cNvGrpSpPr/>
          <p:nvPr/>
        </p:nvGrpSpPr>
        <p:grpSpPr>
          <a:xfrm rot="-5400000">
            <a:off x="15129668" y="6106472"/>
            <a:ext cx="1982042" cy="1901232"/>
            <a:chOff x="0" y="0"/>
            <a:chExt cx="6323330" cy="6065520"/>
          </a:xfrm>
        </p:grpSpPr>
        <p:sp>
          <p:nvSpPr>
            <p:cNvPr id="12" name="Freeform 12"/>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13" name="Group 13"/>
          <p:cNvGrpSpPr/>
          <p:nvPr/>
        </p:nvGrpSpPr>
        <p:grpSpPr>
          <a:xfrm rot="-5400000">
            <a:off x="15129668" y="8002064"/>
            <a:ext cx="1982042" cy="1901232"/>
            <a:chOff x="0" y="0"/>
            <a:chExt cx="6323330" cy="6065520"/>
          </a:xfrm>
        </p:grpSpPr>
        <p:sp>
          <p:nvSpPr>
            <p:cNvPr id="14" name="Freeform 14"/>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sp>
        <p:nvSpPr>
          <p:cNvPr id="15" name="Freeform 15"/>
          <p:cNvSpPr/>
          <p:nvPr/>
        </p:nvSpPr>
        <p:spPr>
          <a:xfrm>
            <a:off x="1525854" y="355434"/>
            <a:ext cx="14760891" cy="9626707"/>
          </a:xfrm>
          <a:custGeom>
            <a:avLst/>
            <a:gdLst/>
            <a:ahLst/>
            <a:cxnLst/>
            <a:rect l="l" t="t" r="r" b="b"/>
            <a:pathLst>
              <a:path w="14760891" h="9626707">
                <a:moveTo>
                  <a:pt x="0" y="0"/>
                </a:moveTo>
                <a:lnTo>
                  <a:pt x="14760891" y="0"/>
                </a:lnTo>
                <a:lnTo>
                  <a:pt x="14760891" y="9626707"/>
                </a:lnTo>
                <a:lnTo>
                  <a:pt x="0" y="9626707"/>
                </a:lnTo>
                <a:lnTo>
                  <a:pt x="0" y="0"/>
                </a:lnTo>
                <a:close/>
              </a:path>
            </a:pathLst>
          </a:custGeom>
          <a:blipFill>
            <a:blip r:embed="rId5"/>
            <a:stretch>
              <a:fillRect l="-10299" t="-14216" r="-10299" b="-15109"/>
            </a:stretch>
          </a:blipFill>
        </p:spPr>
      </p:sp>
      <p:sp>
        <p:nvSpPr>
          <p:cNvPr id="16" name="Freeform 16"/>
          <p:cNvSpPr/>
          <p:nvPr/>
        </p:nvSpPr>
        <p:spPr>
          <a:xfrm>
            <a:off x="6504007" y="481325"/>
            <a:ext cx="1542243" cy="532775"/>
          </a:xfrm>
          <a:custGeom>
            <a:avLst/>
            <a:gdLst/>
            <a:ahLst/>
            <a:cxnLst/>
            <a:rect l="l" t="t" r="r" b="b"/>
            <a:pathLst>
              <a:path w="1542243" h="532775">
                <a:moveTo>
                  <a:pt x="0" y="0"/>
                </a:moveTo>
                <a:lnTo>
                  <a:pt x="1542243" y="0"/>
                </a:lnTo>
                <a:lnTo>
                  <a:pt x="1542243" y="532775"/>
                </a:lnTo>
                <a:lnTo>
                  <a:pt x="0" y="53277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pic>
        <p:nvPicPr>
          <p:cNvPr id="17" name="Picture 1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8"/>
          <a:srcRect/>
          <a:stretch>
            <a:fillRect/>
          </a:stretch>
        </p:blipFill>
        <p:spPr>
          <a:xfrm>
            <a:off x="1828800" y="1028700"/>
            <a:ext cx="14630400" cy="8229600"/>
          </a:xfrm>
          <a:prstGeom prst="rect">
            <a:avLst/>
          </a:prstGeom>
        </p:spPr>
      </p:pic>
      <p:sp>
        <p:nvSpPr>
          <p:cNvPr id="18" name="TextBox 18"/>
          <p:cNvSpPr txBox="1"/>
          <p:nvPr/>
        </p:nvSpPr>
        <p:spPr>
          <a:xfrm rot="5400000">
            <a:off x="15813063" y="1173871"/>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1</a:t>
            </a:r>
          </a:p>
        </p:txBody>
      </p:sp>
      <p:sp>
        <p:nvSpPr>
          <p:cNvPr id="19" name="TextBox 19"/>
          <p:cNvSpPr txBox="1"/>
          <p:nvPr/>
        </p:nvSpPr>
        <p:spPr>
          <a:xfrm rot="5400000">
            <a:off x="15813063" y="4988174"/>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3</a:t>
            </a:r>
          </a:p>
        </p:txBody>
      </p:sp>
      <p:sp>
        <p:nvSpPr>
          <p:cNvPr id="20" name="TextBox 20"/>
          <p:cNvSpPr txBox="1"/>
          <p:nvPr/>
        </p:nvSpPr>
        <p:spPr>
          <a:xfrm rot="5400000">
            <a:off x="15813063" y="6884178"/>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4</a:t>
            </a:r>
          </a:p>
        </p:txBody>
      </p:sp>
      <p:sp>
        <p:nvSpPr>
          <p:cNvPr id="21" name="TextBox 21"/>
          <p:cNvSpPr txBox="1"/>
          <p:nvPr/>
        </p:nvSpPr>
        <p:spPr>
          <a:xfrm rot="5400000">
            <a:off x="15813063" y="8750918"/>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5</a:t>
            </a:r>
          </a:p>
        </p:txBody>
      </p:sp>
      <p:sp>
        <p:nvSpPr>
          <p:cNvPr id="22" name="TextBox 22"/>
          <p:cNvSpPr txBox="1"/>
          <p:nvPr/>
        </p:nvSpPr>
        <p:spPr>
          <a:xfrm rot="5400000">
            <a:off x="15813063" y="3074845"/>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2</a:t>
            </a:r>
          </a:p>
        </p:txBody>
      </p:sp>
      <p:sp>
        <p:nvSpPr>
          <p:cNvPr id="23" name="TextBox 23"/>
          <p:cNvSpPr txBox="1"/>
          <p:nvPr/>
        </p:nvSpPr>
        <p:spPr>
          <a:xfrm>
            <a:off x="1994724" y="515049"/>
            <a:ext cx="3714792" cy="647700"/>
          </a:xfrm>
          <a:prstGeom prst="rect">
            <a:avLst/>
          </a:prstGeom>
        </p:spPr>
        <p:txBody>
          <a:bodyPr lIns="0" tIns="0" rIns="0" bIns="0" rtlCol="0" anchor="t">
            <a:spAutoFit/>
          </a:bodyPr>
          <a:lstStyle/>
          <a:p>
            <a:pPr algn="l">
              <a:lnSpc>
                <a:spcPts val="5249"/>
              </a:lnSpc>
            </a:pPr>
            <a:r>
              <a:rPr lang="en-US" sz="3749" u="sng">
                <a:solidFill>
                  <a:srgbClr val="000000"/>
                </a:solidFill>
                <a:latin typeface="Canva Student Font"/>
                <a:ea typeface="Canva Student Font"/>
                <a:cs typeface="Canva Student Font"/>
                <a:sym typeface="Canva Student Font"/>
              </a:rPr>
              <a:t>Add your heading here</a:t>
            </a:r>
          </a:p>
        </p:txBody>
      </p:sp>
      <p:sp>
        <p:nvSpPr>
          <p:cNvPr id="24" name="TextBox 24"/>
          <p:cNvSpPr txBox="1"/>
          <p:nvPr/>
        </p:nvSpPr>
        <p:spPr>
          <a:xfrm>
            <a:off x="1994724" y="1528927"/>
            <a:ext cx="2927636" cy="340807"/>
          </a:xfrm>
          <a:prstGeom prst="rect">
            <a:avLst/>
          </a:prstGeom>
        </p:spPr>
        <p:txBody>
          <a:bodyPr lIns="0" tIns="0" rIns="0" bIns="0" rtlCol="0" anchor="t">
            <a:spAutoFit/>
          </a:bodyPr>
          <a:lstStyle/>
          <a:p>
            <a:pPr algn="l">
              <a:lnSpc>
                <a:spcPts val="2740"/>
              </a:lnSpc>
            </a:pPr>
            <a:r>
              <a:rPr lang="en-US" sz="1957">
                <a:solidFill>
                  <a:srgbClr val="000000"/>
                </a:solidFill>
                <a:latin typeface="Now"/>
                <a:ea typeface="Now"/>
                <a:cs typeface="Now"/>
                <a:sym typeface="Now"/>
              </a:rPr>
              <a:t>Add notes here</a:t>
            </a:r>
          </a:p>
        </p:txBody>
      </p:sp>
      <p:sp>
        <p:nvSpPr>
          <p:cNvPr id="25" name="TextBox 25"/>
          <p:cNvSpPr txBox="1"/>
          <p:nvPr/>
        </p:nvSpPr>
        <p:spPr>
          <a:xfrm>
            <a:off x="9697409" y="673293"/>
            <a:ext cx="2927636" cy="340807"/>
          </a:xfrm>
          <a:prstGeom prst="rect">
            <a:avLst/>
          </a:prstGeom>
        </p:spPr>
        <p:txBody>
          <a:bodyPr lIns="0" tIns="0" rIns="0" bIns="0" rtlCol="0" anchor="t">
            <a:spAutoFit/>
          </a:bodyPr>
          <a:lstStyle/>
          <a:p>
            <a:pPr algn="l">
              <a:lnSpc>
                <a:spcPts val="2740"/>
              </a:lnSpc>
            </a:pPr>
            <a:r>
              <a:rPr lang="en-US" sz="1957">
                <a:solidFill>
                  <a:srgbClr val="000000"/>
                </a:solidFill>
                <a:latin typeface="Now"/>
                <a:ea typeface="Now"/>
                <a:cs typeface="Now"/>
                <a:sym typeface="Now"/>
              </a:rPr>
              <a:t>Add notes here</a:t>
            </a:r>
          </a:p>
        </p:txBody>
      </p:sp>
      <p:sp>
        <p:nvSpPr>
          <p:cNvPr id="26" name="TextBox 26"/>
          <p:cNvSpPr txBox="1"/>
          <p:nvPr/>
        </p:nvSpPr>
        <p:spPr>
          <a:xfrm>
            <a:off x="1994724" y="5835098"/>
            <a:ext cx="2912625" cy="340807"/>
          </a:xfrm>
          <a:prstGeom prst="rect">
            <a:avLst/>
          </a:prstGeom>
        </p:spPr>
        <p:txBody>
          <a:bodyPr lIns="0" tIns="0" rIns="0" bIns="0" rtlCol="0" anchor="t">
            <a:spAutoFit/>
          </a:bodyPr>
          <a:lstStyle/>
          <a:p>
            <a:pPr algn="l">
              <a:lnSpc>
                <a:spcPts val="2740"/>
              </a:lnSpc>
            </a:pPr>
            <a:r>
              <a:rPr lang="en-US" sz="1957">
                <a:solidFill>
                  <a:srgbClr val="000000"/>
                </a:solidFill>
                <a:latin typeface="Now"/>
                <a:ea typeface="Now"/>
                <a:cs typeface="Now"/>
                <a:sym typeface="Now"/>
              </a:rPr>
              <a:t>Add notes here</a:t>
            </a:r>
          </a:p>
        </p:txBody>
      </p:sp>
    </p:spTree>
  </p:cSld>
  <p:clrMapOvr>
    <a:masterClrMapping/>
  </p:clrMapOvr>
  <p:timing>
    <p:tnLst>
      <p:par>
        <p:cTn id="1" dur="indefinite" restart="never" nodeType="tmRoot">
          <p:childTnLst>
            <p:video>
              <p:cMediaNode vol="100000">
                <p:cTn id="2" fill="hold" display="0">
                  <p:stCondLst>
                    <p:cond delay="indefinite"/>
                  </p:stCondLst>
                </p:cTn>
                <p:tgtEl>
                  <p:spTgt spid="17"/>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Freeform 2"/>
          <p:cNvSpPr/>
          <p:nvPr/>
        </p:nvSpPr>
        <p:spPr>
          <a:xfrm>
            <a:off x="-209550" y="-171450"/>
            <a:ext cx="7147185" cy="10629900"/>
          </a:xfrm>
          <a:custGeom>
            <a:avLst/>
            <a:gdLst/>
            <a:ahLst/>
            <a:cxnLst/>
            <a:rect l="l" t="t" r="r" b="b"/>
            <a:pathLst>
              <a:path w="7147185" h="10629900">
                <a:moveTo>
                  <a:pt x="0" y="0"/>
                </a:moveTo>
                <a:lnTo>
                  <a:pt x="7147185" y="0"/>
                </a:lnTo>
                <a:lnTo>
                  <a:pt x="7147185" y="10629900"/>
                </a:lnTo>
                <a:lnTo>
                  <a:pt x="0" y="10629900"/>
                </a:lnTo>
                <a:lnTo>
                  <a:pt x="0" y="0"/>
                </a:lnTo>
                <a:close/>
              </a:path>
            </a:pathLst>
          </a:custGeom>
          <a:blipFill>
            <a:blip r:embed="rId2"/>
            <a:stretch>
              <a:fillRect l="-123232"/>
            </a:stretch>
          </a:blipFill>
        </p:spPr>
      </p:sp>
      <p:grpSp>
        <p:nvGrpSpPr>
          <p:cNvPr id="3" name="Group 3"/>
          <p:cNvGrpSpPr/>
          <p:nvPr/>
        </p:nvGrpSpPr>
        <p:grpSpPr>
          <a:xfrm>
            <a:off x="2864718" y="-1410295"/>
            <a:ext cx="6962174" cy="13318366"/>
            <a:chOff x="0" y="0"/>
            <a:chExt cx="9282898" cy="17757822"/>
          </a:xfrm>
        </p:grpSpPr>
        <p:sp>
          <p:nvSpPr>
            <p:cNvPr id="4" name="AutoShape 4"/>
            <p:cNvSpPr/>
            <p:nvPr/>
          </p:nvSpPr>
          <p:spPr>
            <a:xfrm rot="-6180966">
              <a:off x="1772765" y="10890080"/>
              <a:ext cx="7221608" cy="3822484"/>
            </a:xfrm>
            <a:prstGeom prst="rect">
              <a:avLst/>
            </a:prstGeom>
            <a:solidFill>
              <a:srgbClr val="FAFEFF"/>
            </a:solidFill>
          </p:spPr>
        </p:sp>
        <p:sp>
          <p:nvSpPr>
            <p:cNvPr id="5" name="AutoShape 5"/>
            <p:cNvSpPr/>
            <p:nvPr/>
          </p:nvSpPr>
          <p:spPr>
            <a:xfrm rot="-4227458">
              <a:off x="-4138151" y="7070070"/>
              <a:ext cx="17559201" cy="3617682"/>
            </a:xfrm>
            <a:prstGeom prst="rect">
              <a:avLst/>
            </a:prstGeom>
            <a:solidFill>
              <a:srgbClr val="C3EBE2"/>
            </a:solidFill>
          </p:spPr>
        </p:sp>
      </p:grpSp>
      <p:grpSp>
        <p:nvGrpSpPr>
          <p:cNvPr id="6" name="Group 6"/>
          <p:cNvGrpSpPr/>
          <p:nvPr/>
        </p:nvGrpSpPr>
        <p:grpSpPr>
          <a:xfrm>
            <a:off x="7635875" y="1929438"/>
            <a:ext cx="9623425" cy="6428125"/>
            <a:chOff x="0" y="0"/>
            <a:chExt cx="12831233" cy="8570833"/>
          </a:xfrm>
        </p:grpSpPr>
        <p:grpSp>
          <p:nvGrpSpPr>
            <p:cNvPr id="7" name="Group 7"/>
            <p:cNvGrpSpPr/>
            <p:nvPr/>
          </p:nvGrpSpPr>
          <p:grpSpPr>
            <a:xfrm>
              <a:off x="0" y="0"/>
              <a:ext cx="12831233" cy="8570833"/>
              <a:chOff x="0" y="0"/>
              <a:chExt cx="10683242" cy="7136047"/>
            </a:xfrm>
          </p:grpSpPr>
          <p:sp>
            <p:nvSpPr>
              <p:cNvPr id="8" name="Freeform 8"/>
              <p:cNvSpPr/>
              <p:nvPr/>
            </p:nvSpPr>
            <p:spPr>
              <a:xfrm>
                <a:off x="0" y="0"/>
                <a:ext cx="10683242" cy="7136047"/>
              </a:xfrm>
              <a:custGeom>
                <a:avLst/>
                <a:gdLst/>
                <a:ahLst/>
                <a:cxnLst/>
                <a:rect l="l" t="t" r="r" b="b"/>
                <a:pathLst>
                  <a:path w="10683242" h="7136047">
                    <a:moveTo>
                      <a:pt x="0" y="0"/>
                    </a:moveTo>
                    <a:lnTo>
                      <a:pt x="0" y="7136047"/>
                    </a:lnTo>
                    <a:lnTo>
                      <a:pt x="10683242" y="7136047"/>
                    </a:lnTo>
                    <a:lnTo>
                      <a:pt x="10683242" y="0"/>
                    </a:lnTo>
                    <a:lnTo>
                      <a:pt x="0" y="0"/>
                    </a:lnTo>
                    <a:close/>
                    <a:moveTo>
                      <a:pt x="10622283" y="7075088"/>
                    </a:moveTo>
                    <a:lnTo>
                      <a:pt x="59690" y="7075088"/>
                    </a:lnTo>
                    <a:lnTo>
                      <a:pt x="59690" y="59690"/>
                    </a:lnTo>
                    <a:lnTo>
                      <a:pt x="10622283" y="59690"/>
                    </a:lnTo>
                    <a:lnTo>
                      <a:pt x="10622283" y="7075088"/>
                    </a:lnTo>
                    <a:close/>
                  </a:path>
                </a:pathLst>
              </a:custGeom>
              <a:solidFill>
                <a:srgbClr val="C3EBE2"/>
              </a:solidFill>
            </p:spPr>
          </p:sp>
        </p:grpSp>
        <p:sp>
          <p:nvSpPr>
            <p:cNvPr id="9" name="TextBox 9"/>
            <p:cNvSpPr txBox="1"/>
            <p:nvPr/>
          </p:nvSpPr>
          <p:spPr>
            <a:xfrm>
              <a:off x="1170251" y="953572"/>
              <a:ext cx="10490733" cy="742169"/>
            </a:xfrm>
            <a:prstGeom prst="rect">
              <a:avLst/>
            </a:prstGeom>
          </p:spPr>
          <p:txBody>
            <a:bodyPr lIns="0" tIns="0" rIns="0" bIns="0" rtlCol="0" anchor="t">
              <a:spAutoFit/>
            </a:bodyPr>
            <a:lstStyle/>
            <a:p>
              <a:pPr algn="r" rtl="1">
                <a:lnSpc>
                  <a:spcPts val="4559"/>
                </a:lnSpc>
              </a:pPr>
              <a:r>
                <a:rPr lang="ar-EG" sz="3799" b="1" spc="37" dirty="0">
                  <a:solidFill>
                    <a:srgbClr val="C3EBE2"/>
                  </a:solidFill>
                  <a:latin typeface="Cooper Hewitt Heavy"/>
                  <a:ea typeface="Cooper Hewitt Heavy"/>
                  <a:cs typeface="+mj-cs"/>
                  <a:sym typeface="Cooper Hewitt Heavy"/>
                  <a:rtl/>
                </a:rPr>
                <a:t>ماهي الخطة </a:t>
              </a:r>
            </a:p>
          </p:txBody>
        </p:sp>
        <p:sp>
          <p:nvSpPr>
            <p:cNvPr id="10" name="TextBox 10"/>
            <p:cNvSpPr txBox="1"/>
            <p:nvPr/>
          </p:nvSpPr>
          <p:spPr>
            <a:xfrm>
              <a:off x="1170250" y="1883847"/>
              <a:ext cx="10490733" cy="5666740"/>
            </a:xfrm>
            <a:prstGeom prst="rect">
              <a:avLst/>
            </a:prstGeom>
          </p:spPr>
          <p:txBody>
            <a:bodyPr lIns="0" tIns="0" rIns="0" bIns="0" rtlCol="0" anchor="t">
              <a:spAutoFit/>
            </a:bodyPr>
            <a:lstStyle/>
            <a:p>
              <a:pPr algn="r" rtl="1">
                <a:lnSpc>
                  <a:spcPts val="4799"/>
                </a:lnSpc>
              </a:pPr>
              <a:endParaRPr dirty="0">
                <a:cs typeface="+mj-cs"/>
              </a:endParaRPr>
            </a:p>
            <a:p>
              <a:pPr algn="ctr">
                <a:lnSpc>
                  <a:spcPts val="4799"/>
                </a:lnSpc>
              </a:pPr>
              <a:r>
                <a:rPr lang="ar-EG" sz="3199" spc="31" dirty="0">
                  <a:solidFill>
                    <a:srgbClr val="FAFEFF"/>
                  </a:solidFill>
                  <a:latin typeface="Cooper Hewitt"/>
                  <a:ea typeface="Cooper Hewitt"/>
                  <a:cs typeface="+mj-cs"/>
                  <a:sym typeface="Cooper Hewitt"/>
                  <a:rtl/>
                </a:rPr>
                <a:t>افضل الخطط التي حقق فيها الطلاب اعلى الدرجات هي الخطة التالية</a:t>
              </a:r>
              <a:r>
                <a:rPr lang="en-US" sz="3199" spc="31" dirty="0">
                  <a:solidFill>
                    <a:srgbClr val="FAFEFF"/>
                  </a:solidFill>
                  <a:latin typeface="Cooper Hewitt"/>
                  <a:ea typeface="Cooper Hewitt"/>
                  <a:cs typeface="+mj-cs"/>
                  <a:sym typeface="Cooper Hewitt"/>
                </a:rPr>
                <a:t> :</a:t>
              </a:r>
            </a:p>
            <a:p>
              <a:pPr algn="ctr">
                <a:lnSpc>
                  <a:spcPts val="4799"/>
                </a:lnSpc>
              </a:pPr>
              <a:r>
                <a:rPr lang="en-US" sz="3199" spc="31" dirty="0">
                  <a:solidFill>
                    <a:srgbClr val="FAFEFF"/>
                  </a:solidFill>
                  <a:latin typeface="Cooper Hewitt"/>
                  <a:ea typeface="Cooper Hewitt"/>
                  <a:cs typeface="+mj-cs"/>
                  <a:sym typeface="Cooper Hewitt"/>
                </a:rPr>
                <a:t>* </a:t>
              </a:r>
              <a:r>
                <a:rPr lang="ar-EG" sz="3199" spc="31" dirty="0">
                  <a:solidFill>
                    <a:srgbClr val="FAFEFF"/>
                  </a:solidFill>
                  <a:latin typeface="Cooper Hewitt"/>
                  <a:ea typeface="Cooper Hewitt"/>
                  <a:cs typeface="+mj-cs"/>
                  <a:sym typeface="Cooper Hewitt"/>
                  <a:rtl/>
                </a:rPr>
                <a:t>مذاكرة الكتب التجارية</a:t>
              </a:r>
            </a:p>
            <a:p>
              <a:pPr algn="ctr">
                <a:lnSpc>
                  <a:spcPts val="4799"/>
                </a:lnSpc>
              </a:pPr>
              <a:r>
                <a:rPr lang="en-US" sz="3199" spc="31" dirty="0">
                  <a:solidFill>
                    <a:srgbClr val="FAFEFF"/>
                  </a:solidFill>
                  <a:latin typeface="Cooper Hewitt"/>
                  <a:ea typeface="Cooper Hewitt"/>
                  <a:cs typeface="+mj-cs"/>
                  <a:sym typeface="Cooper Hewitt"/>
                </a:rPr>
                <a:t>* </a:t>
              </a:r>
              <a:r>
                <a:rPr lang="ar-EG" sz="3199" spc="31" dirty="0">
                  <a:solidFill>
                    <a:srgbClr val="FAFEFF"/>
                  </a:solidFill>
                  <a:latin typeface="Cooper Hewitt"/>
                  <a:ea typeface="Cooper Hewitt"/>
                  <a:cs typeface="+mj-cs"/>
                  <a:sym typeface="Cooper Hewitt"/>
                  <a:rtl/>
                </a:rPr>
                <a:t>مراجعة من الملخصات الموجودة على الانترنت وقنوات </a:t>
              </a:r>
              <a:r>
                <a:rPr lang="ar-EG" sz="3199" spc="31" dirty="0" err="1">
                  <a:solidFill>
                    <a:srgbClr val="FAFEFF"/>
                  </a:solidFill>
                  <a:latin typeface="Cooper Hewitt"/>
                  <a:ea typeface="Cooper Hewitt"/>
                  <a:cs typeface="+mj-cs"/>
                  <a:sym typeface="Cooper Hewitt"/>
                  <a:rtl/>
                </a:rPr>
                <a:t>التيليجرام</a:t>
              </a:r>
              <a:endParaRPr lang="ar-EG" sz="3199" spc="31" dirty="0">
                <a:solidFill>
                  <a:srgbClr val="FAFEFF"/>
                </a:solidFill>
                <a:latin typeface="Cooper Hewitt"/>
                <a:ea typeface="Cooper Hewitt"/>
                <a:cs typeface="+mj-cs"/>
                <a:sym typeface="Cooper Hewitt"/>
                <a:rtl/>
              </a:endParaRPr>
            </a:p>
            <a:p>
              <a:pPr algn="ctr">
                <a:lnSpc>
                  <a:spcPts val="4800"/>
                </a:lnSpc>
              </a:pPr>
              <a:r>
                <a:rPr lang="en-US" sz="3200" spc="32" dirty="0">
                  <a:solidFill>
                    <a:srgbClr val="FAFEFF"/>
                  </a:solidFill>
                  <a:latin typeface="Cooper Hewitt"/>
                  <a:ea typeface="Cooper Hewitt"/>
                  <a:cs typeface="+mj-cs"/>
                  <a:sym typeface="Cooper Hewitt"/>
                </a:rPr>
                <a:t>* </a:t>
              </a:r>
              <a:r>
                <a:rPr lang="ar-EG" sz="3200" spc="32" dirty="0">
                  <a:solidFill>
                    <a:srgbClr val="FAFEFF"/>
                  </a:solidFill>
                  <a:latin typeface="Cooper Hewitt"/>
                  <a:ea typeface="Cooper Hewitt"/>
                  <a:cs typeface="+mj-cs"/>
                  <a:sym typeface="Cooper Hewitt"/>
                  <a:rtl/>
                </a:rPr>
                <a:t>والتدريب المكثف على التجميعات</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sp>
      <p:sp>
        <p:nvSpPr>
          <p:cNvPr id="3" name="AutoShape 3"/>
          <p:cNvSpPr/>
          <p:nvPr/>
        </p:nvSpPr>
        <p:spPr>
          <a:xfrm rot="-6154159">
            <a:off x="-4877415" y="4571933"/>
            <a:ext cx="10649429" cy="6043795"/>
          </a:xfrm>
          <a:prstGeom prst="rect">
            <a:avLst/>
          </a:prstGeom>
          <a:solidFill>
            <a:srgbClr val="224A51"/>
          </a:solidFill>
        </p:spPr>
      </p:sp>
      <p:sp>
        <p:nvSpPr>
          <p:cNvPr id="4" name="AutoShape 4"/>
          <p:cNvSpPr/>
          <p:nvPr/>
        </p:nvSpPr>
        <p:spPr>
          <a:xfrm rot="-4416481">
            <a:off x="-5463884" y="1892250"/>
            <a:ext cx="12297925" cy="5442705"/>
          </a:xfrm>
          <a:prstGeom prst="rect">
            <a:avLst/>
          </a:prstGeom>
          <a:solidFill>
            <a:srgbClr val="C3EBE2"/>
          </a:solidFill>
        </p:spPr>
      </p:sp>
      <p:grpSp>
        <p:nvGrpSpPr>
          <p:cNvPr id="5" name="Group 5"/>
          <p:cNvGrpSpPr/>
          <p:nvPr/>
        </p:nvGrpSpPr>
        <p:grpSpPr>
          <a:xfrm>
            <a:off x="2983856" y="-359429"/>
            <a:ext cx="16395189" cy="10393829"/>
            <a:chOff x="0" y="0"/>
            <a:chExt cx="21860253" cy="13858439"/>
          </a:xfrm>
        </p:grpSpPr>
        <p:grpSp>
          <p:nvGrpSpPr>
            <p:cNvPr id="6" name="Group 6"/>
            <p:cNvGrpSpPr/>
            <p:nvPr/>
          </p:nvGrpSpPr>
          <p:grpSpPr>
            <a:xfrm>
              <a:off x="0" y="0"/>
              <a:ext cx="21860253" cy="13858439"/>
              <a:chOff x="0" y="0"/>
              <a:chExt cx="20063391" cy="12719308"/>
            </a:xfrm>
          </p:grpSpPr>
          <p:sp>
            <p:nvSpPr>
              <p:cNvPr id="7" name="Freeform 7"/>
              <p:cNvSpPr/>
              <p:nvPr/>
            </p:nvSpPr>
            <p:spPr>
              <a:xfrm>
                <a:off x="0" y="0"/>
                <a:ext cx="20063391" cy="12719307"/>
              </a:xfrm>
              <a:custGeom>
                <a:avLst/>
                <a:gdLst/>
                <a:ahLst/>
                <a:cxnLst/>
                <a:rect l="l" t="t" r="r" b="b"/>
                <a:pathLst>
                  <a:path w="20063391" h="12719307">
                    <a:moveTo>
                      <a:pt x="0" y="0"/>
                    </a:moveTo>
                    <a:lnTo>
                      <a:pt x="0" y="12719307"/>
                    </a:lnTo>
                    <a:lnTo>
                      <a:pt x="20063391" y="12719307"/>
                    </a:lnTo>
                    <a:lnTo>
                      <a:pt x="20063391" y="0"/>
                    </a:lnTo>
                    <a:lnTo>
                      <a:pt x="0" y="0"/>
                    </a:lnTo>
                    <a:close/>
                    <a:moveTo>
                      <a:pt x="20002432" y="12658348"/>
                    </a:moveTo>
                    <a:lnTo>
                      <a:pt x="59690" y="12658348"/>
                    </a:lnTo>
                    <a:lnTo>
                      <a:pt x="59690" y="59690"/>
                    </a:lnTo>
                    <a:lnTo>
                      <a:pt x="20002432" y="59690"/>
                    </a:lnTo>
                    <a:lnTo>
                      <a:pt x="20002432" y="12658348"/>
                    </a:lnTo>
                    <a:close/>
                  </a:path>
                </a:pathLst>
              </a:custGeom>
              <a:solidFill>
                <a:srgbClr val="C3EBE2"/>
              </a:solidFill>
            </p:spPr>
          </p:sp>
        </p:grpSp>
        <p:sp>
          <p:nvSpPr>
            <p:cNvPr id="8" name="TextBox 8"/>
            <p:cNvSpPr txBox="1"/>
            <p:nvPr/>
          </p:nvSpPr>
          <p:spPr>
            <a:xfrm>
              <a:off x="2187989" y="1122449"/>
              <a:ext cx="17484274" cy="9376071"/>
            </a:xfrm>
            <a:prstGeom prst="rect">
              <a:avLst/>
            </a:prstGeom>
          </p:spPr>
          <p:txBody>
            <a:bodyPr lIns="0" tIns="0" rIns="0" bIns="0" rtlCol="0" anchor="t">
              <a:spAutoFit/>
            </a:bodyPr>
            <a:lstStyle/>
            <a:p>
              <a:pPr algn="ctr" rtl="1">
                <a:lnSpc>
                  <a:spcPts val="5984"/>
                </a:lnSpc>
              </a:pPr>
              <a:r>
                <a:rPr lang="ar-EG" sz="3989" b="1" spc="39" dirty="0">
                  <a:solidFill>
                    <a:srgbClr val="2E414D"/>
                  </a:solidFill>
                  <a:latin typeface="Cooper Hewitt Bold"/>
                  <a:ea typeface="Cooper Hewitt Bold"/>
                  <a:cs typeface="+mj-cs"/>
                  <a:sym typeface="Cooper Hewitt Bold"/>
                  <a:rtl/>
                </a:rPr>
                <a:t>الكتب التجارية  مثل </a:t>
              </a:r>
            </a:p>
            <a:p>
              <a:pPr algn="ctr">
                <a:lnSpc>
                  <a:spcPts val="5984"/>
                </a:lnSpc>
              </a:pPr>
              <a:r>
                <a:rPr lang="en-US" sz="3989" b="1" spc="39" dirty="0">
                  <a:solidFill>
                    <a:srgbClr val="2E414D"/>
                  </a:solidFill>
                  <a:latin typeface="Cooper Hewitt Bold"/>
                  <a:ea typeface="Cooper Hewitt Bold"/>
                  <a:cs typeface="+mj-cs"/>
                  <a:sym typeface="Cooper Hewitt Bold"/>
                </a:rPr>
                <a:t>* </a:t>
              </a:r>
              <a:r>
                <a:rPr lang="ar-EG" sz="3989" b="1" spc="39" dirty="0">
                  <a:solidFill>
                    <a:srgbClr val="2E414D"/>
                  </a:solidFill>
                  <a:latin typeface="Cooper Hewitt Bold"/>
                  <a:ea typeface="Cooper Hewitt Bold"/>
                  <a:cs typeface="+mj-cs"/>
                  <a:sym typeface="Cooper Hewitt Bold"/>
                  <a:rtl/>
                </a:rPr>
                <a:t>كتاب التحصيلي لناصر عبدالكريم</a:t>
              </a:r>
              <a:r>
                <a:rPr lang="en-US" sz="3989" b="1" spc="39" dirty="0">
                  <a:solidFill>
                    <a:srgbClr val="2E414D"/>
                  </a:solidFill>
                  <a:latin typeface="Cooper Hewitt Bold"/>
                  <a:ea typeface="Cooper Hewitt Bold"/>
                  <a:cs typeface="+mj-cs"/>
                  <a:sym typeface="Cooper Hewitt Bold"/>
                </a:rPr>
                <a:t> </a:t>
              </a:r>
            </a:p>
            <a:p>
              <a:pPr algn="ctr">
                <a:lnSpc>
                  <a:spcPts val="5984"/>
                </a:lnSpc>
              </a:pPr>
              <a:r>
                <a:rPr lang="ar-EG" sz="3989" b="1" spc="39" dirty="0">
                  <a:solidFill>
                    <a:srgbClr val="2E414D"/>
                  </a:solidFill>
                  <a:latin typeface="Cooper Hewitt Bold"/>
                  <a:ea typeface="Cooper Hewitt Bold"/>
                  <a:cs typeface="+mj-cs"/>
                  <a:sym typeface="Cooper Hewitt Bold"/>
                  <a:rtl/>
                </a:rPr>
                <a:t>كتاب مقسم الى الاربعة مواد</a:t>
              </a:r>
            </a:p>
            <a:p>
              <a:pPr algn="ctr">
                <a:lnSpc>
                  <a:spcPts val="6661"/>
                </a:lnSpc>
              </a:pPr>
              <a:r>
                <a:rPr lang="en-US" sz="4440" b="1" spc="44" dirty="0">
                  <a:solidFill>
                    <a:srgbClr val="2E414D"/>
                  </a:solidFill>
                  <a:latin typeface="Cooper Hewitt Bold"/>
                  <a:ea typeface="Cooper Hewitt Bold"/>
                  <a:cs typeface="+mj-cs"/>
                  <a:sym typeface="Cooper Hewitt Bold"/>
                </a:rPr>
                <a:t>١</a:t>
              </a:r>
              <a:r>
                <a:rPr lang="ar-EG" sz="4440" b="1" spc="44" dirty="0">
                  <a:solidFill>
                    <a:srgbClr val="2E414D"/>
                  </a:solidFill>
                  <a:latin typeface="Cooper Hewitt Bold"/>
                  <a:ea typeface="Cooper Hewitt Bold"/>
                  <a:cs typeface="+mj-cs"/>
                  <a:sym typeface="Cooper Hewitt Bold"/>
                  <a:rtl/>
                </a:rPr>
                <a:t>- رياضيات . </a:t>
              </a:r>
              <a:r>
                <a:rPr lang="en-US" sz="4440" b="1" spc="44" dirty="0">
                  <a:solidFill>
                    <a:srgbClr val="2E414D"/>
                  </a:solidFill>
                  <a:latin typeface="Cooper Hewitt Bold"/>
                  <a:ea typeface="Cooper Hewitt Bold"/>
                  <a:cs typeface="+mj-cs"/>
                  <a:sym typeface="Cooper Hewitt Bold"/>
                </a:rPr>
                <a:t>٢</a:t>
              </a:r>
              <a:r>
                <a:rPr lang="ar-EG" sz="4440" b="1" spc="44" dirty="0">
                  <a:solidFill>
                    <a:srgbClr val="2E414D"/>
                  </a:solidFill>
                  <a:latin typeface="Cooper Hewitt Bold"/>
                  <a:ea typeface="Cooper Hewitt Bold"/>
                  <a:cs typeface="+mj-cs"/>
                  <a:sym typeface="Cooper Hewitt Bold"/>
                  <a:rtl/>
                </a:rPr>
                <a:t>- كيمياء . </a:t>
              </a:r>
              <a:r>
                <a:rPr lang="en-US" sz="4440" b="1" spc="44" dirty="0">
                  <a:solidFill>
                    <a:srgbClr val="2E414D"/>
                  </a:solidFill>
                  <a:latin typeface="Cooper Hewitt Bold"/>
                  <a:ea typeface="Cooper Hewitt Bold"/>
                  <a:cs typeface="+mj-cs"/>
                  <a:sym typeface="Cooper Hewitt Bold"/>
                </a:rPr>
                <a:t>٣</a:t>
              </a:r>
              <a:r>
                <a:rPr lang="ar-EG" sz="4440" b="1" spc="44" dirty="0">
                  <a:solidFill>
                    <a:srgbClr val="2E414D"/>
                  </a:solidFill>
                  <a:latin typeface="Cooper Hewitt Bold"/>
                  <a:ea typeface="Cooper Hewitt Bold"/>
                  <a:cs typeface="+mj-cs"/>
                  <a:sym typeface="Cooper Hewitt Bold"/>
                  <a:rtl/>
                </a:rPr>
                <a:t>- فيزياء . </a:t>
              </a:r>
              <a:r>
                <a:rPr lang="en-US" sz="4440" b="1" spc="44" dirty="0">
                  <a:solidFill>
                    <a:srgbClr val="2E414D"/>
                  </a:solidFill>
                  <a:latin typeface="Cooper Hewitt Bold"/>
                  <a:ea typeface="Cooper Hewitt Bold"/>
                  <a:cs typeface="+mj-cs"/>
                  <a:sym typeface="Cooper Hewitt Bold"/>
                </a:rPr>
                <a:t>٤</a:t>
              </a:r>
              <a:r>
                <a:rPr lang="ar-EG" sz="4440" b="1" spc="44" dirty="0">
                  <a:solidFill>
                    <a:srgbClr val="2E414D"/>
                  </a:solidFill>
                  <a:latin typeface="Cooper Hewitt Bold"/>
                  <a:ea typeface="Cooper Hewitt Bold"/>
                  <a:cs typeface="+mj-cs"/>
                  <a:sym typeface="Cooper Hewitt Bold"/>
                  <a:rtl/>
                </a:rPr>
                <a:t>- احياء يتضمن ايضًا علم البيئة</a:t>
              </a:r>
            </a:p>
            <a:p>
              <a:pPr algn="ctr">
                <a:lnSpc>
                  <a:spcPts val="5984"/>
                </a:lnSpc>
              </a:pPr>
              <a:r>
                <a:rPr lang="ar-EG" sz="3989" b="1" spc="39" dirty="0">
                  <a:solidFill>
                    <a:srgbClr val="2E414D"/>
                  </a:solidFill>
                  <a:latin typeface="Cooper Hewitt Bold"/>
                  <a:ea typeface="Cooper Hewitt Bold"/>
                  <a:cs typeface="+mj-cs"/>
                  <a:sym typeface="Cooper Hewitt Bold"/>
                  <a:rtl/>
                </a:rPr>
                <a:t>الكتاب شامل لأهم الموضوعات والدروس في المرحلة الثانوية</a:t>
              </a:r>
            </a:p>
            <a:p>
              <a:pPr algn="ctr">
                <a:lnSpc>
                  <a:spcPts val="5984"/>
                </a:lnSpc>
              </a:pPr>
              <a:r>
                <a:rPr lang="ar-EG" sz="3989" b="1" spc="39" dirty="0">
                  <a:solidFill>
                    <a:srgbClr val="2E414D"/>
                  </a:solidFill>
                  <a:latin typeface="Cooper Hewitt Bold"/>
                  <a:ea typeface="Cooper Hewitt Bold"/>
                  <a:cs typeface="+mj-cs"/>
                  <a:sym typeface="Cooper Hewitt Bold"/>
                  <a:rtl/>
                </a:rPr>
                <a:t>هوامش الكتاب تحتوي على شرح وتفصيل  للمفردات والقوانين والبيانات</a:t>
              </a:r>
              <a:r>
                <a:rPr lang="en-US" sz="3989" b="1" spc="39" dirty="0">
                  <a:solidFill>
                    <a:srgbClr val="2E414D"/>
                  </a:solidFill>
                  <a:latin typeface="Cooper Hewitt Bold"/>
                  <a:ea typeface="Cooper Hewitt Bold"/>
                  <a:cs typeface="+mj-cs"/>
                  <a:sym typeface="Cooper Hewitt Bold"/>
                </a:rPr>
                <a:t>  .</a:t>
              </a:r>
            </a:p>
            <a:p>
              <a:pPr algn="ctr">
                <a:lnSpc>
                  <a:spcPts val="5984"/>
                </a:lnSpc>
              </a:pPr>
              <a:r>
                <a:rPr lang="ar-EG" sz="3989" b="1" spc="39" dirty="0">
                  <a:solidFill>
                    <a:srgbClr val="2E414D"/>
                  </a:solidFill>
                  <a:latin typeface="Cooper Hewitt Bold"/>
                  <a:ea typeface="Cooper Hewitt Bold"/>
                  <a:cs typeface="+mj-cs"/>
                  <a:sym typeface="Cooper Hewitt Bold"/>
                  <a:rtl/>
                </a:rPr>
                <a:t>والصفحات يوجد بها اسئلة محاكية من تجميعات التحصيلي مع كل سؤال هنالك باركود لشرح السؤا</a:t>
              </a:r>
              <a:r>
                <a:rPr lang="ar-EG" sz="3989" spc="39" dirty="0">
                  <a:solidFill>
                    <a:srgbClr val="2E414D"/>
                  </a:solidFill>
                  <a:latin typeface="Cooper Hewitt"/>
                  <a:ea typeface="Cooper Hewitt"/>
                  <a:cs typeface="+mj-cs"/>
                  <a:sym typeface="Cooper Hewitt"/>
                  <a:rtl/>
                </a:rPr>
                <a:t>ل</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4497567">
            <a:off x="-2959513" y="-472357"/>
            <a:ext cx="13777039" cy="10433352"/>
          </a:xfrm>
          <a:prstGeom prst="rect">
            <a:avLst/>
          </a:prstGeom>
          <a:solidFill>
            <a:srgbClr val="FAFEFF"/>
          </a:solidFill>
        </p:spPr>
      </p:sp>
      <p:sp>
        <p:nvSpPr>
          <p:cNvPr id="3" name="Freeform 3"/>
          <p:cNvSpPr/>
          <p:nvPr/>
        </p:nvSpPr>
        <p:spPr>
          <a:xfrm>
            <a:off x="155629" y="604297"/>
            <a:ext cx="7546755" cy="8280044"/>
          </a:xfrm>
          <a:custGeom>
            <a:avLst/>
            <a:gdLst/>
            <a:ahLst/>
            <a:cxnLst/>
            <a:rect l="l" t="t" r="r" b="b"/>
            <a:pathLst>
              <a:path w="7546755" h="8280044">
                <a:moveTo>
                  <a:pt x="0" y="0"/>
                </a:moveTo>
                <a:lnTo>
                  <a:pt x="7546754" y="0"/>
                </a:lnTo>
                <a:lnTo>
                  <a:pt x="7546754" y="8280044"/>
                </a:lnTo>
                <a:lnTo>
                  <a:pt x="0" y="8280044"/>
                </a:lnTo>
                <a:lnTo>
                  <a:pt x="0" y="0"/>
                </a:lnTo>
                <a:close/>
              </a:path>
            </a:pathLst>
          </a:custGeom>
          <a:blipFill>
            <a:blip r:embed="rId2"/>
            <a:stretch>
              <a:fillRect l="-11425" t="-12786" b="-12786"/>
            </a:stretch>
          </a:blipFill>
        </p:spPr>
      </p:sp>
      <p:sp>
        <p:nvSpPr>
          <p:cNvPr id="4" name="Freeform 4"/>
          <p:cNvSpPr/>
          <p:nvPr/>
        </p:nvSpPr>
        <p:spPr>
          <a:xfrm>
            <a:off x="8015441" y="1368673"/>
            <a:ext cx="10272559" cy="6903610"/>
          </a:xfrm>
          <a:custGeom>
            <a:avLst/>
            <a:gdLst/>
            <a:ahLst/>
            <a:cxnLst/>
            <a:rect l="l" t="t" r="r" b="b"/>
            <a:pathLst>
              <a:path w="10272559" h="6903610">
                <a:moveTo>
                  <a:pt x="0" y="0"/>
                </a:moveTo>
                <a:lnTo>
                  <a:pt x="10272559" y="0"/>
                </a:lnTo>
                <a:lnTo>
                  <a:pt x="10272559" y="6903610"/>
                </a:lnTo>
                <a:lnTo>
                  <a:pt x="0" y="6903610"/>
                </a:lnTo>
                <a:lnTo>
                  <a:pt x="0" y="0"/>
                </a:lnTo>
                <a:close/>
              </a:path>
            </a:pathLst>
          </a:custGeom>
          <a:blipFill>
            <a:blip r:embed="rId3"/>
            <a:stretch>
              <a:fillRect l="-4727" r="-15688" b="-787"/>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3EBE2"/>
        </a:solidFill>
        <a:effectLst/>
      </p:bgPr>
    </p:bg>
    <p:spTree>
      <p:nvGrpSpPr>
        <p:cNvPr id="1" name=""/>
        <p:cNvGrpSpPr/>
        <p:nvPr/>
      </p:nvGrpSpPr>
      <p:grpSpPr>
        <a:xfrm>
          <a:off x="0" y="0"/>
          <a:ext cx="0" cy="0"/>
          <a:chOff x="0" y="0"/>
          <a:chExt cx="0" cy="0"/>
        </a:xfrm>
      </p:grpSpPr>
      <p:grpSp>
        <p:nvGrpSpPr>
          <p:cNvPr id="2" name="Group 2"/>
          <p:cNvGrpSpPr/>
          <p:nvPr/>
        </p:nvGrpSpPr>
        <p:grpSpPr>
          <a:xfrm>
            <a:off x="14496246" y="-2453003"/>
            <a:ext cx="8980348" cy="15100011"/>
            <a:chOff x="0" y="0"/>
            <a:chExt cx="11973797" cy="20133348"/>
          </a:xfrm>
        </p:grpSpPr>
        <p:sp>
          <p:nvSpPr>
            <p:cNvPr id="3" name="AutoShape 3"/>
            <p:cNvSpPr/>
            <p:nvPr/>
          </p:nvSpPr>
          <p:spPr>
            <a:xfrm rot="4388310">
              <a:off x="-1616649" y="4113567"/>
              <a:ext cx="12746201" cy="5593553"/>
            </a:xfrm>
            <a:prstGeom prst="rect">
              <a:avLst/>
            </a:prstGeom>
            <a:solidFill>
              <a:srgbClr val="FAFEFF"/>
            </a:solidFill>
          </p:spPr>
        </p:sp>
        <p:sp>
          <p:nvSpPr>
            <p:cNvPr id="4" name="AutoShape 4"/>
            <p:cNvSpPr/>
            <p:nvPr/>
          </p:nvSpPr>
          <p:spPr>
            <a:xfrm rot="6645069">
              <a:off x="-1482085" y="8310881"/>
              <a:ext cx="14937967" cy="7144614"/>
            </a:xfrm>
            <a:prstGeom prst="rect">
              <a:avLst/>
            </a:prstGeom>
            <a:solidFill>
              <a:srgbClr val="2E414D"/>
            </a:solidFill>
          </p:spPr>
        </p:sp>
      </p:grpSp>
      <p:sp>
        <p:nvSpPr>
          <p:cNvPr id="5" name="Freeform 5"/>
          <p:cNvSpPr/>
          <p:nvPr/>
        </p:nvSpPr>
        <p:spPr>
          <a:xfrm>
            <a:off x="2557020" y="0"/>
            <a:ext cx="11939225" cy="10287000"/>
          </a:xfrm>
          <a:custGeom>
            <a:avLst/>
            <a:gdLst/>
            <a:ahLst/>
            <a:cxnLst/>
            <a:rect l="l" t="t" r="r" b="b"/>
            <a:pathLst>
              <a:path w="11939225" h="10287000">
                <a:moveTo>
                  <a:pt x="0" y="0"/>
                </a:moveTo>
                <a:lnTo>
                  <a:pt x="11939226" y="0"/>
                </a:lnTo>
                <a:lnTo>
                  <a:pt x="11939226" y="10287000"/>
                </a:lnTo>
                <a:lnTo>
                  <a:pt x="0" y="10287000"/>
                </a:lnTo>
                <a:lnTo>
                  <a:pt x="0" y="0"/>
                </a:lnTo>
                <a:close/>
              </a:path>
            </a:pathLst>
          </a:custGeom>
          <a:blipFill>
            <a:blip r:embed="rId2"/>
            <a:stretch>
              <a:fillRect t="-26122" b="-28626"/>
            </a:stretch>
          </a:blipFill>
        </p:spPr>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999" b="-9000"/>
            </a:stretch>
          </a:blipFill>
        </p:spPr>
      </p:sp>
      <p:grpSp>
        <p:nvGrpSpPr>
          <p:cNvPr id="3" name="Group 3"/>
          <p:cNvGrpSpPr/>
          <p:nvPr/>
        </p:nvGrpSpPr>
        <p:grpSpPr>
          <a:xfrm>
            <a:off x="-4693557" y="-3399474"/>
            <a:ext cx="13255800" cy="19332860"/>
            <a:chOff x="0" y="0"/>
            <a:chExt cx="17674400" cy="25777147"/>
          </a:xfrm>
        </p:grpSpPr>
        <p:sp>
          <p:nvSpPr>
            <p:cNvPr id="4" name="AutoShape 4"/>
            <p:cNvSpPr/>
            <p:nvPr/>
          </p:nvSpPr>
          <p:spPr>
            <a:xfrm rot="-4331990">
              <a:off x="-2018232" y="4986128"/>
              <a:ext cx="15765480" cy="7256940"/>
            </a:xfrm>
            <a:prstGeom prst="rect">
              <a:avLst/>
            </a:prstGeom>
            <a:solidFill>
              <a:srgbClr val="FAFEFF"/>
            </a:solidFill>
          </p:spPr>
        </p:sp>
        <p:sp>
          <p:nvSpPr>
            <p:cNvPr id="5" name="AutoShape 5"/>
            <p:cNvSpPr/>
            <p:nvPr/>
          </p:nvSpPr>
          <p:spPr>
            <a:xfrm rot="-8902182">
              <a:off x="1177002" y="14925223"/>
              <a:ext cx="15765480" cy="7256940"/>
            </a:xfrm>
            <a:prstGeom prst="rect">
              <a:avLst/>
            </a:prstGeom>
            <a:solidFill>
              <a:srgbClr val="C3EBE2"/>
            </a:solidFill>
          </p:spPr>
        </p:sp>
      </p:grpSp>
      <p:grpSp>
        <p:nvGrpSpPr>
          <p:cNvPr id="6" name="Group 6"/>
          <p:cNvGrpSpPr/>
          <p:nvPr/>
        </p:nvGrpSpPr>
        <p:grpSpPr>
          <a:xfrm>
            <a:off x="4232126" y="486727"/>
            <a:ext cx="15352605" cy="9800273"/>
            <a:chOff x="0" y="0"/>
            <a:chExt cx="20470140" cy="13067030"/>
          </a:xfrm>
        </p:grpSpPr>
        <p:grpSp>
          <p:nvGrpSpPr>
            <p:cNvPr id="7" name="Group 7"/>
            <p:cNvGrpSpPr/>
            <p:nvPr/>
          </p:nvGrpSpPr>
          <p:grpSpPr>
            <a:xfrm>
              <a:off x="0" y="0"/>
              <a:ext cx="20470140" cy="13067030"/>
              <a:chOff x="0" y="0"/>
              <a:chExt cx="26627761" cy="16997722"/>
            </a:xfrm>
          </p:grpSpPr>
          <p:sp>
            <p:nvSpPr>
              <p:cNvPr id="8" name="Freeform 8"/>
              <p:cNvSpPr/>
              <p:nvPr/>
            </p:nvSpPr>
            <p:spPr>
              <a:xfrm>
                <a:off x="0" y="0"/>
                <a:ext cx="26627761" cy="16997722"/>
              </a:xfrm>
              <a:custGeom>
                <a:avLst/>
                <a:gdLst/>
                <a:ahLst/>
                <a:cxnLst/>
                <a:rect l="l" t="t" r="r" b="b"/>
                <a:pathLst>
                  <a:path w="26627761" h="16997722">
                    <a:moveTo>
                      <a:pt x="0" y="0"/>
                    </a:moveTo>
                    <a:lnTo>
                      <a:pt x="0" y="16997722"/>
                    </a:lnTo>
                    <a:lnTo>
                      <a:pt x="26627761" y="16997722"/>
                    </a:lnTo>
                    <a:lnTo>
                      <a:pt x="26627761" y="0"/>
                    </a:lnTo>
                    <a:lnTo>
                      <a:pt x="0" y="0"/>
                    </a:lnTo>
                    <a:close/>
                    <a:moveTo>
                      <a:pt x="26566800" y="16936762"/>
                    </a:moveTo>
                    <a:lnTo>
                      <a:pt x="59690" y="16936762"/>
                    </a:lnTo>
                    <a:lnTo>
                      <a:pt x="59690" y="59690"/>
                    </a:lnTo>
                    <a:lnTo>
                      <a:pt x="26566800" y="59690"/>
                    </a:lnTo>
                    <a:lnTo>
                      <a:pt x="26566800" y="16936762"/>
                    </a:lnTo>
                    <a:close/>
                  </a:path>
                </a:pathLst>
              </a:custGeom>
              <a:solidFill>
                <a:srgbClr val="FAFEFF"/>
              </a:solidFill>
            </p:spPr>
          </p:sp>
        </p:grpSp>
        <p:sp>
          <p:nvSpPr>
            <p:cNvPr id="9" name="TextBox 9"/>
            <p:cNvSpPr txBox="1"/>
            <p:nvPr/>
          </p:nvSpPr>
          <p:spPr>
            <a:xfrm>
              <a:off x="1200911" y="332483"/>
              <a:ext cx="16812167" cy="10220917"/>
            </a:xfrm>
            <a:prstGeom prst="rect">
              <a:avLst/>
            </a:prstGeom>
          </p:spPr>
          <p:txBody>
            <a:bodyPr lIns="0" tIns="0" rIns="0" bIns="0" rtlCol="0" anchor="t">
              <a:spAutoFit/>
            </a:bodyPr>
            <a:lstStyle/>
            <a:p>
              <a:pPr algn="just" rtl="1">
                <a:lnSpc>
                  <a:spcPts val="5990"/>
                </a:lnSpc>
              </a:pPr>
              <a:r>
                <a:rPr lang="ar-EG" sz="4608" spc="46" dirty="0">
                  <a:solidFill>
                    <a:srgbClr val="C3EBE2"/>
                  </a:solidFill>
                  <a:latin typeface="Cooper Hewitt"/>
                  <a:ea typeface="Cooper Hewitt"/>
                  <a:cs typeface="+mj-cs"/>
                  <a:sym typeface="Cooper Hewitt"/>
                  <a:rtl/>
                </a:rPr>
                <a:t>في كل اختبار تحصيلي ، لا يخلو من اسئلة توجد بكتاب ناصر العبدالكريم</a:t>
              </a:r>
            </a:p>
            <a:p>
              <a:pPr algn="just" rtl="1">
                <a:lnSpc>
                  <a:spcPts val="5990"/>
                </a:lnSpc>
              </a:pPr>
              <a:r>
                <a:rPr lang="ar-EG" sz="4608" spc="46" dirty="0">
                  <a:solidFill>
                    <a:srgbClr val="C3EBE2"/>
                  </a:solidFill>
                  <a:latin typeface="Cooper Hewitt"/>
                  <a:ea typeface="Cooper Hewitt"/>
                  <a:cs typeface="+mj-cs"/>
                  <a:sym typeface="Cooper Hewitt"/>
                  <a:rtl/>
                </a:rPr>
                <a:t>مصدر ممتاز جدًا للمذاكرة بذكاء + يوفر الوقت والجهد + شامل </a:t>
              </a:r>
            </a:p>
            <a:p>
              <a:pPr algn="just" rtl="1">
                <a:lnSpc>
                  <a:spcPts val="5990"/>
                </a:lnSpc>
              </a:pPr>
              <a:r>
                <a:rPr lang="ar-EG" sz="4608" spc="46" dirty="0">
                  <a:solidFill>
                    <a:srgbClr val="C3EBE2"/>
                  </a:solidFill>
                  <a:latin typeface="Cooper Hewitt"/>
                  <a:ea typeface="Cooper Hewitt"/>
                  <a:cs typeface="+mj-cs"/>
                  <a:sym typeface="Cooper Hewitt"/>
                  <a:rtl/>
                </a:rPr>
                <a:t>يتوفر مع كل كتاب بطاقة لموقع دار نشر الكتاب </a:t>
              </a:r>
            </a:p>
            <a:p>
              <a:pPr algn="just" rtl="1">
                <a:lnSpc>
                  <a:spcPts val="5990"/>
                </a:lnSpc>
              </a:pPr>
              <a:r>
                <a:rPr lang="ar-EG" sz="4608" spc="46" dirty="0">
                  <a:solidFill>
                    <a:srgbClr val="C3EBE2"/>
                  </a:solidFill>
                  <a:latin typeface="Cooper Hewitt"/>
                  <a:ea typeface="Cooper Hewitt"/>
                  <a:cs typeface="+mj-cs"/>
                  <a:sym typeface="Cooper Hewitt"/>
                  <a:rtl/>
                </a:rPr>
                <a:t>يمكن التسجيل بالموقع والتدرب على الاسئلة هناك </a:t>
              </a:r>
            </a:p>
            <a:p>
              <a:pPr algn="just" rtl="1">
                <a:lnSpc>
                  <a:spcPts val="5990"/>
                </a:lnSpc>
              </a:pPr>
              <a:r>
                <a:rPr lang="ar-EG" sz="4608" spc="46" dirty="0">
                  <a:solidFill>
                    <a:srgbClr val="C3EBE2"/>
                  </a:solidFill>
                  <a:latin typeface="Cooper Hewitt"/>
                  <a:ea typeface="Cooper Hewitt"/>
                  <a:cs typeface="+mj-cs"/>
                  <a:sym typeface="Cooper Hewitt"/>
                  <a:rtl/>
                </a:rPr>
                <a:t>+ ملحقين اضافيين مع الكتاب </a:t>
              </a:r>
            </a:p>
            <a:p>
              <a:pPr algn="just" rtl="1">
                <a:lnSpc>
                  <a:spcPts val="5990"/>
                </a:lnSpc>
              </a:pPr>
              <a:r>
                <a:rPr lang="ar-EG" sz="4608" spc="46" dirty="0">
                  <a:solidFill>
                    <a:srgbClr val="C3EBE2"/>
                  </a:solidFill>
                  <a:latin typeface="Cooper Hewitt"/>
                  <a:ea typeface="Cooper Hewitt"/>
                  <a:cs typeface="+mj-cs"/>
                  <a:sym typeface="Cooper Hewitt"/>
                  <a:rtl/>
                </a:rPr>
                <a:t>ملحق لمادة الرياضيات وملحق لبقية المواد</a:t>
              </a:r>
            </a:p>
            <a:p>
              <a:pPr algn="just" rtl="1">
                <a:lnSpc>
                  <a:spcPts val="5990"/>
                </a:lnSpc>
              </a:pPr>
              <a:r>
                <a:rPr lang="ar-EG" sz="4608" spc="46" dirty="0">
                  <a:solidFill>
                    <a:srgbClr val="C3EBE2"/>
                  </a:solidFill>
                  <a:latin typeface="Cooper Hewitt"/>
                  <a:ea typeface="Cooper Hewitt"/>
                  <a:cs typeface="+mj-cs"/>
                  <a:sym typeface="Cooper Hewitt"/>
                  <a:rtl/>
                </a:rPr>
                <a:t>يحتوي على اسئلة وتجميعات للتدريب مقسمة حسب الدروس .. </a:t>
              </a:r>
            </a:p>
            <a:p>
              <a:pPr algn="just" rtl="1">
                <a:lnSpc>
                  <a:spcPts val="5990"/>
                </a:lnSpc>
              </a:pPr>
              <a:r>
                <a:rPr lang="ar-EG" sz="4608" spc="46" dirty="0">
                  <a:solidFill>
                    <a:srgbClr val="C3EBE2"/>
                  </a:solidFill>
                  <a:latin typeface="Cooper Hewitt"/>
                  <a:ea typeface="Cooper Hewitt"/>
                  <a:cs typeface="+mj-cs"/>
                  <a:sym typeface="Cooper Hewitt"/>
                  <a:rtl/>
                </a:rPr>
                <a:t>يفضل الاستفادة من الملحقين وقت المراجعة</a:t>
              </a:r>
            </a:p>
            <a:p>
              <a:pPr algn="just" rtl="1">
                <a:lnSpc>
                  <a:spcPts val="5990"/>
                </a:lnSpc>
              </a:pPr>
              <a:endParaRPr lang="ar-EG" sz="4608" spc="46" dirty="0">
                <a:solidFill>
                  <a:srgbClr val="C3EBE2"/>
                </a:solidFill>
                <a:latin typeface="Cooper Hewitt"/>
                <a:ea typeface="Cooper Hewitt"/>
                <a:cs typeface="Cooper Hewitt"/>
                <a:sym typeface="Cooper Hewitt"/>
                <a:rtl/>
              </a:endParaRPr>
            </a:p>
          </p:txBody>
        </p:sp>
      </p:grpSp>
      <p:sp>
        <p:nvSpPr>
          <p:cNvPr id="10" name="Freeform 10"/>
          <p:cNvSpPr/>
          <p:nvPr/>
        </p:nvSpPr>
        <p:spPr>
          <a:xfrm>
            <a:off x="316396" y="7982778"/>
            <a:ext cx="2304222" cy="2304222"/>
          </a:xfrm>
          <a:custGeom>
            <a:avLst/>
            <a:gdLst/>
            <a:ahLst/>
            <a:cxnLst/>
            <a:rect l="l" t="t" r="r" b="b"/>
            <a:pathLst>
              <a:path w="2304222" h="2304222">
                <a:moveTo>
                  <a:pt x="0" y="0"/>
                </a:moveTo>
                <a:lnTo>
                  <a:pt x="2304221" y="0"/>
                </a:lnTo>
                <a:lnTo>
                  <a:pt x="2304221" y="2304222"/>
                </a:lnTo>
                <a:lnTo>
                  <a:pt x="0" y="230422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3EBE2"/>
        </a:solidFill>
        <a:effectLst/>
      </p:bgPr>
    </p:bg>
    <p:spTree>
      <p:nvGrpSpPr>
        <p:cNvPr id="1" name=""/>
        <p:cNvGrpSpPr/>
        <p:nvPr/>
      </p:nvGrpSpPr>
      <p:grpSpPr>
        <a:xfrm>
          <a:off x="0" y="0"/>
          <a:ext cx="0" cy="0"/>
          <a:chOff x="0" y="0"/>
          <a:chExt cx="0" cy="0"/>
        </a:xfrm>
      </p:grpSpPr>
      <p:grpSp>
        <p:nvGrpSpPr>
          <p:cNvPr id="2" name="Group 2"/>
          <p:cNvGrpSpPr/>
          <p:nvPr/>
        </p:nvGrpSpPr>
        <p:grpSpPr>
          <a:xfrm>
            <a:off x="-3441992" y="-3217188"/>
            <a:ext cx="7704864" cy="16187412"/>
            <a:chOff x="0" y="0"/>
            <a:chExt cx="10273152" cy="21583216"/>
          </a:xfrm>
        </p:grpSpPr>
        <p:sp>
          <p:nvSpPr>
            <p:cNvPr id="3" name="AutoShape 3"/>
            <p:cNvSpPr/>
            <p:nvPr/>
          </p:nvSpPr>
          <p:spPr>
            <a:xfrm rot="-6233333">
              <a:off x="-2962516" y="10620281"/>
              <a:ext cx="15870831" cy="5257133"/>
            </a:xfrm>
            <a:prstGeom prst="rect">
              <a:avLst/>
            </a:prstGeom>
            <a:solidFill>
              <a:srgbClr val="FAFEFF"/>
            </a:solidFill>
          </p:spPr>
        </p:sp>
        <p:sp>
          <p:nvSpPr>
            <p:cNvPr id="4" name="AutoShape 4"/>
            <p:cNvSpPr/>
            <p:nvPr/>
          </p:nvSpPr>
          <p:spPr>
            <a:xfrm rot="-4110353">
              <a:off x="-2754669" y="5813593"/>
              <a:ext cx="15782491" cy="4825983"/>
            </a:xfrm>
            <a:prstGeom prst="rect">
              <a:avLst/>
            </a:prstGeom>
            <a:solidFill>
              <a:srgbClr val="2E414D"/>
            </a:solidFill>
          </p:spPr>
        </p:sp>
      </p:grpSp>
      <p:grpSp>
        <p:nvGrpSpPr>
          <p:cNvPr id="5" name="Group 5"/>
          <p:cNvGrpSpPr/>
          <p:nvPr/>
        </p:nvGrpSpPr>
        <p:grpSpPr>
          <a:xfrm>
            <a:off x="3548167" y="-217974"/>
            <a:ext cx="15260846" cy="10722948"/>
            <a:chOff x="0" y="0"/>
            <a:chExt cx="20347795" cy="14297264"/>
          </a:xfrm>
        </p:grpSpPr>
        <p:grpSp>
          <p:nvGrpSpPr>
            <p:cNvPr id="6" name="Group 6"/>
            <p:cNvGrpSpPr/>
            <p:nvPr/>
          </p:nvGrpSpPr>
          <p:grpSpPr>
            <a:xfrm>
              <a:off x="0" y="0"/>
              <a:ext cx="20347795" cy="14297264"/>
              <a:chOff x="0" y="0"/>
              <a:chExt cx="23386147" cy="16432145"/>
            </a:xfrm>
          </p:grpSpPr>
          <p:sp>
            <p:nvSpPr>
              <p:cNvPr id="7" name="Freeform 7"/>
              <p:cNvSpPr/>
              <p:nvPr/>
            </p:nvSpPr>
            <p:spPr>
              <a:xfrm>
                <a:off x="0" y="0"/>
                <a:ext cx="23386148" cy="16432144"/>
              </a:xfrm>
              <a:custGeom>
                <a:avLst/>
                <a:gdLst/>
                <a:ahLst/>
                <a:cxnLst/>
                <a:rect l="l" t="t" r="r" b="b"/>
                <a:pathLst>
                  <a:path w="23386148" h="16432144">
                    <a:moveTo>
                      <a:pt x="0" y="0"/>
                    </a:moveTo>
                    <a:lnTo>
                      <a:pt x="0" y="16432144"/>
                    </a:lnTo>
                    <a:lnTo>
                      <a:pt x="23386148" y="16432144"/>
                    </a:lnTo>
                    <a:lnTo>
                      <a:pt x="23386148" y="0"/>
                    </a:lnTo>
                    <a:lnTo>
                      <a:pt x="0" y="0"/>
                    </a:lnTo>
                    <a:close/>
                    <a:moveTo>
                      <a:pt x="23325187" y="16371185"/>
                    </a:moveTo>
                    <a:lnTo>
                      <a:pt x="59690" y="16371185"/>
                    </a:lnTo>
                    <a:lnTo>
                      <a:pt x="59690" y="59690"/>
                    </a:lnTo>
                    <a:lnTo>
                      <a:pt x="23325187" y="59690"/>
                    </a:lnTo>
                    <a:lnTo>
                      <a:pt x="23325187" y="16371185"/>
                    </a:lnTo>
                    <a:close/>
                  </a:path>
                </a:pathLst>
              </a:custGeom>
              <a:solidFill>
                <a:srgbClr val="FAFEFF"/>
              </a:solidFill>
            </p:spPr>
          </p:sp>
        </p:grpSp>
        <p:sp>
          <p:nvSpPr>
            <p:cNvPr id="8" name="TextBox 8"/>
            <p:cNvSpPr txBox="1"/>
            <p:nvPr/>
          </p:nvSpPr>
          <p:spPr>
            <a:xfrm>
              <a:off x="1634149" y="692753"/>
              <a:ext cx="17664228" cy="10647359"/>
            </a:xfrm>
            <a:prstGeom prst="rect">
              <a:avLst/>
            </a:prstGeom>
          </p:spPr>
          <p:txBody>
            <a:bodyPr lIns="0" tIns="0" rIns="0" bIns="0" rtlCol="0" anchor="t">
              <a:spAutoFit/>
            </a:bodyPr>
            <a:lstStyle/>
            <a:p>
              <a:pPr algn="ctr" rtl="1">
                <a:lnSpc>
                  <a:spcPts val="6483"/>
                </a:lnSpc>
              </a:pPr>
              <a:r>
                <a:rPr lang="ar-EG" sz="5403" spc="-54" dirty="0">
                  <a:solidFill>
                    <a:srgbClr val="2E414D"/>
                  </a:solidFill>
                  <a:latin typeface="Cooper Hewitt Heavy"/>
                  <a:ea typeface="Cooper Hewitt Heavy"/>
                  <a:cs typeface="Cooper Hewitt Heavy"/>
                  <a:sym typeface="Cooper Hewitt Heavy"/>
                  <a:rtl/>
                </a:rPr>
                <a:t> </a:t>
              </a:r>
            </a:p>
            <a:p>
              <a:pPr algn="ctr">
                <a:lnSpc>
                  <a:spcPts val="5853"/>
                </a:lnSpc>
              </a:pPr>
              <a:r>
                <a:rPr lang="ar-EG" sz="4877" spc="-48" dirty="0">
                  <a:solidFill>
                    <a:srgbClr val="2E414D"/>
                  </a:solidFill>
                  <a:latin typeface="Cooper Hewitt Heavy"/>
                  <a:ea typeface="Cooper Hewitt Heavy"/>
                  <a:cs typeface="+mj-cs"/>
                  <a:sym typeface="Cooper Hewitt Heavy"/>
                  <a:rtl/>
                </a:rPr>
                <a:t>يفضل الاستفادة من الملحقين وقت المراجعة بعد الانتهاء من استذكار القسم والدرس</a:t>
              </a:r>
            </a:p>
            <a:p>
              <a:pPr algn="ctr">
                <a:lnSpc>
                  <a:spcPts val="6912"/>
                </a:lnSpc>
              </a:pPr>
              <a:r>
                <a:rPr lang="ar-EG" sz="5760" spc="-57" dirty="0">
                  <a:solidFill>
                    <a:srgbClr val="2E414D"/>
                  </a:solidFill>
                  <a:latin typeface="Cooper Hewitt Heavy"/>
                  <a:ea typeface="Cooper Hewitt Heavy"/>
                  <a:cs typeface="+mj-cs"/>
                  <a:sym typeface="Cooper Hewitt Heavy"/>
                  <a:rtl/>
                </a:rPr>
                <a:t>الانتقال الى الملحق والحل لترسيخ المعلومة</a:t>
              </a:r>
            </a:p>
            <a:p>
              <a:pPr algn="ctr">
                <a:lnSpc>
                  <a:spcPts val="6912"/>
                </a:lnSpc>
              </a:pPr>
              <a:r>
                <a:rPr lang="ar-EG" sz="5760" spc="-57" dirty="0">
                  <a:solidFill>
                    <a:srgbClr val="2E414D"/>
                  </a:solidFill>
                  <a:latin typeface="Cooper Hewitt Heavy"/>
                  <a:ea typeface="Cooper Hewitt Heavy"/>
                  <a:cs typeface="+mj-cs"/>
                  <a:sym typeface="Cooper Hewitt Heavy"/>
                  <a:rtl/>
                </a:rPr>
                <a:t>هنالك ملاحظة واحدة فقط</a:t>
              </a:r>
            </a:p>
            <a:p>
              <a:pPr algn="ctr">
                <a:lnSpc>
                  <a:spcPts val="6912"/>
                </a:lnSpc>
              </a:pPr>
              <a:r>
                <a:rPr lang="ar-EG" sz="5760" spc="-57" dirty="0">
                  <a:solidFill>
                    <a:srgbClr val="2E414D"/>
                  </a:solidFill>
                  <a:latin typeface="Cooper Hewitt Heavy"/>
                  <a:ea typeface="Cooper Hewitt Heavy"/>
                  <a:cs typeface="+mj-cs"/>
                  <a:sym typeface="Cooper Hewitt Heavy"/>
                  <a:rtl/>
                </a:rPr>
                <a:t>لا يعتبر قسم الاحياء بكتاب التحصيلي لناصر عبدالكريم</a:t>
              </a:r>
              <a:r>
                <a:rPr lang="en-US" sz="5760" spc="-57" dirty="0">
                  <a:solidFill>
                    <a:srgbClr val="2E414D"/>
                  </a:solidFill>
                  <a:latin typeface="Cooper Hewitt Heavy"/>
                  <a:ea typeface="Cooper Hewitt Heavy"/>
                  <a:cs typeface="+mj-cs"/>
                  <a:sym typeface="Cooper Hewitt Heavy"/>
                </a:rPr>
                <a:t> </a:t>
              </a:r>
            </a:p>
            <a:p>
              <a:pPr algn="ctr">
                <a:lnSpc>
                  <a:spcPts val="6912"/>
                </a:lnSpc>
              </a:pPr>
              <a:r>
                <a:rPr lang="ar-EG" sz="5760" spc="-57" dirty="0">
                  <a:solidFill>
                    <a:srgbClr val="2E414D"/>
                  </a:solidFill>
                  <a:latin typeface="Cooper Hewitt Heavy"/>
                  <a:ea typeface="Cooper Hewitt Heavy"/>
                  <a:cs typeface="+mj-cs"/>
                  <a:sym typeface="Cooper Hewitt Heavy"/>
                  <a:rtl/>
                </a:rPr>
                <a:t>شامل ، يتخلله بعض النقص</a:t>
              </a:r>
              <a:r>
                <a:rPr lang="en-US" sz="5760" spc="-57" dirty="0">
                  <a:solidFill>
                    <a:srgbClr val="2E414D"/>
                  </a:solidFill>
                  <a:latin typeface="Cooper Hewitt Heavy"/>
                  <a:ea typeface="Cooper Hewitt Heavy"/>
                  <a:cs typeface="+mj-cs"/>
                  <a:sym typeface="Cooper Hewitt Heavy"/>
                </a:rPr>
                <a:t> </a:t>
              </a:r>
            </a:p>
            <a:p>
              <a:pPr algn="ctr">
                <a:lnSpc>
                  <a:spcPts val="6912"/>
                </a:lnSpc>
              </a:pPr>
              <a:r>
                <a:rPr lang="ar-EG" sz="5760" spc="-57" dirty="0">
                  <a:solidFill>
                    <a:srgbClr val="2E414D"/>
                  </a:solidFill>
                  <a:latin typeface="Cooper Hewitt Heavy"/>
                  <a:ea typeface="Cooper Hewitt Heavy"/>
                  <a:cs typeface="+mj-cs"/>
                  <a:sym typeface="Cooper Hewitt Heavy"/>
                  <a:rtl/>
                </a:rPr>
                <a:t>هنالك طلاب يفضلون الرجوع الى الملخصات او </a:t>
              </a:r>
              <a:r>
                <a:rPr lang="ar-EG" sz="5760" spc="-57" dirty="0" err="1">
                  <a:solidFill>
                    <a:srgbClr val="2E414D"/>
                  </a:solidFill>
                  <a:latin typeface="Cooper Hewitt Heavy"/>
                  <a:ea typeface="Cooper Hewitt Heavy"/>
                  <a:cs typeface="+mj-cs"/>
                  <a:sym typeface="Cooper Hewitt Heavy"/>
                  <a:rtl/>
                </a:rPr>
                <a:t>الاستعانه</a:t>
              </a:r>
              <a:r>
                <a:rPr lang="ar-EG" sz="5760" spc="-57" dirty="0">
                  <a:solidFill>
                    <a:srgbClr val="2E414D"/>
                  </a:solidFill>
                  <a:latin typeface="Cooper Hewitt Heavy"/>
                  <a:ea typeface="Cooper Hewitt Heavy"/>
                  <a:cs typeface="+mj-cs"/>
                  <a:sym typeface="Cooper Hewitt Heavy"/>
                  <a:rtl/>
                </a:rPr>
                <a:t> بكتب تجارية اخرى </a:t>
              </a:r>
              <a:r>
                <a:rPr lang="ar-EG" sz="5760" spc="-57" dirty="0" err="1">
                  <a:solidFill>
                    <a:srgbClr val="2E414D"/>
                  </a:solidFill>
                  <a:latin typeface="Cooper Hewitt Heavy"/>
                  <a:ea typeface="Cooper Hewitt Heavy"/>
                  <a:cs typeface="+mj-cs"/>
                  <a:sym typeface="Cooper Hewitt Heavy"/>
                  <a:rtl/>
                </a:rPr>
                <a:t>كتكاب</a:t>
              </a:r>
              <a:r>
                <a:rPr lang="ar-EG" sz="5760" spc="-57" dirty="0">
                  <a:solidFill>
                    <a:srgbClr val="2E414D"/>
                  </a:solidFill>
                  <a:latin typeface="Cooper Hewitt Heavy"/>
                  <a:ea typeface="Cooper Hewitt Heavy"/>
                  <a:cs typeface="+mj-cs"/>
                  <a:sym typeface="Cooper Hewitt Heavy"/>
                  <a:rtl/>
                </a:rPr>
                <a:t> المعاصر للتحصيلي</a:t>
              </a:r>
              <a:r>
                <a:rPr lang="en-US" sz="5760" spc="-57" dirty="0">
                  <a:solidFill>
                    <a:srgbClr val="2E414D"/>
                  </a:solidFill>
                  <a:latin typeface="Cooper Hewitt Heavy"/>
                  <a:ea typeface="Cooper Hewitt Heavy"/>
                  <a:cs typeface="+mj-cs"/>
                  <a:sym typeface="Cooper Hewitt Heavy"/>
                </a:rPr>
                <a:t> </a:t>
              </a:r>
            </a:p>
            <a:p>
              <a:pPr algn="ctr">
                <a:lnSpc>
                  <a:spcPts val="1297"/>
                </a:lnSpc>
              </a:pPr>
              <a:endParaRPr lang="en-US" sz="5760" spc="-57" dirty="0">
                <a:solidFill>
                  <a:srgbClr val="2E414D"/>
                </a:solidFill>
                <a:latin typeface="Cooper Hewitt Heavy"/>
                <a:ea typeface="Cooper Hewitt Heavy"/>
                <a:cs typeface="Cooper Hewitt Heavy"/>
                <a:sym typeface="Cooper Hewitt Heavy"/>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grpSp>
        <p:nvGrpSpPr>
          <p:cNvPr id="2" name="Group 2"/>
          <p:cNvGrpSpPr/>
          <p:nvPr/>
        </p:nvGrpSpPr>
        <p:grpSpPr>
          <a:xfrm>
            <a:off x="14670916" y="-1823129"/>
            <a:ext cx="6924138" cy="13693711"/>
            <a:chOff x="0" y="0"/>
            <a:chExt cx="9232184" cy="18258281"/>
          </a:xfrm>
        </p:grpSpPr>
        <p:sp>
          <p:nvSpPr>
            <p:cNvPr id="3" name="AutoShape 3"/>
            <p:cNvSpPr/>
            <p:nvPr/>
          </p:nvSpPr>
          <p:spPr>
            <a:xfrm rot="4205909">
              <a:off x="-1036027" y="3151169"/>
              <a:ext cx="10152883" cy="4918478"/>
            </a:xfrm>
            <a:prstGeom prst="rect">
              <a:avLst/>
            </a:prstGeom>
            <a:solidFill>
              <a:srgbClr val="FAFEFF"/>
            </a:solidFill>
          </p:spPr>
        </p:sp>
        <p:sp>
          <p:nvSpPr>
            <p:cNvPr id="4" name="AutoShape 4"/>
            <p:cNvSpPr/>
            <p:nvPr/>
          </p:nvSpPr>
          <p:spPr>
            <a:xfrm rot="6435628">
              <a:off x="-3013382" y="7989209"/>
              <a:ext cx="15782473" cy="4215590"/>
            </a:xfrm>
            <a:prstGeom prst="rect">
              <a:avLst/>
            </a:prstGeom>
            <a:solidFill>
              <a:srgbClr val="C3EBE2"/>
            </a:solidFill>
          </p:spPr>
        </p:sp>
      </p:grpSp>
      <p:grpSp>
        <p:nvGrpSpPr>
          <p:cNvPr id="5" name="Group 5"/>
          <p:cNvGrpSpPr/>
          <p:nvPr/>
        </p:nvGrpSpPr>
        <p:grpSpPr>
          <a:xfrm>
            <a:off x="1435926" y="-662420"/>
            <a:ext cx="21235726" cy="10508760"/>
            <a:chOff x="0" y="0"/>
            <a:chExt cx="28314301" cy="14011680"/>
          </a:xfrm>
        </p:grpSpPr>
        <p:grpSp>
          <p:nvGrpSpPr>
            <p:cNvPr id="6" name="Group 6"/>
            <p:cNvGrpSpPr/>
            <p:nvPr/>
          </p:nvGrpSpPr>
          <p:grpSpPr>
            <a:xfrm>
              <a:off x="0" y="0"/>
              <a:ext cx="28314301" cy="14011680"/>
              <a:chOff x="0" y="0"/>
              <a:chExt cx="23361968" cy="11560957"/>
            </a:xfrm>
          </p:grpSpPr>
          <p:sp>
            <p:nvSpPr>
              <p:cNvPr id="7" name="Freeform 7"/>
              <p:cNvSpPr/>
              <p:nvPr/>
            </p:nvSpPr>
            <p:spPr>
              <a:xfrm>
                <a:off x="0" y="0"/>
                <a:ext cx="23361968" cy="11560957"/>
              </a:xfrm>
              <a:custGeom>
                <a:avLst/>
                <a:gdLst/>
                <a:ahLst/>
                <a:cxnLst/>
                <a:rect l="l" t="t" r="r" b="b"/>
                <a:pathLst>
                  <a:path w="23361968" h="11560957">
                    <a:moveTo>
                      <a:pt x="0" y="0"/>
                    </a:moveTo>
                    <a:lnTo>
                      <a:pt x="0" y="11560957"/>
                    </a:lnTo>
                    <a:lnTo>
                      <a:pt x="23361968" y="11560957"/>
                    </a:lnTo>
                    <a:lnTo>
                      <a:pt x="23361968" y="0"/>
                    </a:lnTo>
                    <a:lnTo>
                      <a:pt x="0" y="0"/>
                    </a:lnTo>
                    <a:close/>
                    <a:moveTo>
                      <a:pt x="23301009" y="11499997"/>
                    </a:moveTo>
                    <a:lnTo>
                      <a:pt x="59690" y="11499997"/>
                    </a:lnTo>
                    <a:lnTo>
                      <a:pt x="59690" y="59690"/>
                    </a:lnTo>
                    <a:lnTo>
                      <a:pt x="23301009" y="59690"/>
                    </a:lnTo>
                    <a:lnTo>
                      <a:pt x="23301009" y="11499997"/>
                    </a:lnTo>
                    <a:close/>
                  </a:path>
                </a:pathLst>
              </a:custGeom>
              <a:solidFill>
                <a:srgbClr val="FAFEFF"/>
              </a:solidFill>
            </p:spPr>
          </p:sp>
        </p:grpSp>
        <p:sp>
          <p:nvSpPr>
            <p:cNvPr id="8" name="TextBox 8"/>
            <p:cNvSpPr txBox="1"/>
            <p:nvPr/>
          </p:nvSpPr>
          <p:spPr>
            <a:xfrm>
              <a:off x="2273945" y="1321908"/>
              <a:ext cx="24580073" cy="875285"/>
            </a:xfrm>
            <a:prstGeom prst="rect">
              <a:avLst/>
            </a:prstGeom>
          </p:spPr>
          <p:txBody>
            <a:bodyPr lIns="0" tIns="0" rIns="0" bIns="0" rtlCol="0" anchor="t">
              <a:spAutoFit/>
            </a:bodyPr>
            <a:lstStyle/>
            <a:p>
              <a:pPr algn="l">
                <a:lnSpc>
                  <a:spcPts val="4552"/>
                </a:lnSpc>
              </a:pPr>
              <a:endParaRPr/>
            </a:p>
          </p:txBody>
        </p:sp>
        <p:sp>
          <p:nvSpPr>
            <p:cNvPr id="9" name="TextBox 9"/>
            <p:cNvSpPr txBox="1"/>
            <p:nvPr/>
          </p:nvSpPr>
          <p:spPr>
            <a:xfrm>
              <a:off x="2273945" y="2243953"/>
              <a:ext cx="14002476" cy="7970216"/>
            </a:xfrm>
            <a:prstGeom prst="rect">
              <a:avLst/>
            </a:prstGeom>
          </p:spPr>
          <p:txBody>
            <a:bodyPr lIns="0" tIns="0" rIns="0" bIns="0" rtlCol="0" anchor="t">
              <a:spAutoFit/>
            </a:bodyPr>
            <a:lstStyle/>
            <a:p>
              <a:pPr algn="ctr" rtl="1">
                <a:lnSpc>
                  <a:spcPts val="6748"/>
                </a:lnSpc>
              </a:pPr>
              <a:r>
                <a:rPr lang="ar-EG" sz="5190" dirty="0">
                  <a:solidFill>
                    <a:srgbClr val="FAFEFF"/>
                  </a:solidFill>
                  <a:latin typeface="Cooper Hewitt"/>
                  <a:ea typeface="Cooper Hewitt"/>
                  <a:cs typeface="+mj-cs"/>
                  <a:sym typeface="Cooper Hewitt"/>
                  <a:rtl/>
                </a:rPr>
                <a:t>* كتاب المعاصر للتحصيلي  . </a:t>
              </a:r>
            </a:p>
            <a:p>
              <a:pPr algn="ctr">
                <a:lnSpc>
                  <a:spcPts val="6748"/>
                </a:lnSpc>
              </a:pPr>
              <a:r>
                <a:rPr lang="ar-EG" sz="5190" dirty="0">
                  <a:solidFill>
                    <a:srgbClr val="FAFEFF"/>
                  </a:solidFill>
                  <a:latin typeface="Cooper Hewitt"/>
                  <a:ea typeface="Cooper Hewitt"/>
                  <a:cs typeface="+mj-cs"/>
                  <a:sym typeface="Cooper Hewitt"/>
                  <a:rtl/>
                </a:rPr>
                <a:t>كتاب ممتاز ومقسم الى </a:t>
              </a:r>
              <a:r>
                <a:rPr lang="en-US" sz="5190" dirty="0">
                  <a:solidFill>
                    <a:srgbClr val="FAFEFF"/>
                  </a:solidFill>
                  <a:latin typeface="Cooper Hewitt"/>
                  <a:ea typeface="Cooper Hewitt"/>
                  <a:cs typeface="+mj-cs"/>
                  <a:sym typeface="Cooper Hewitt"/>
                </a:rPr>
                <a:t>٤</a:t>
              </a:r>
              <a:r>
                <a:rPr lang="ar-EG" sz="5190" dirty="0">
                  <a:solidFill>
                    <a:srgbClr val="FAFEFF"/>
                  </a:solidFill>
                  <a:latin typeface="Cooper Hewitt"/>
                  <a:ea typeface="Cooper Hewitt"/>
                  <a:cs typeface="+mj-cs"/>
                  <a:sym typeface="Cooper Hewitt"/>
                  <a:rtl/>
                </a:rPr>
                <a:t> اقسام</a:t>
              </a:r>
              <a:r>
                <a:rPr lang="en-US" sz="5190" dirty="0">
                  <a:solidFill>
                    <a:srgbClr val="FAFEFF"/>
                  </a:solidFill>
                  <a:latin typeface="Cooper Hewitt"/>
                  <a:ea typeface="Cooper Hewitt"/>
                  <a:cs typeface="+mj-cs"/>
                  <a:sym typeface="Cooper Hewitt"/>
                </a:rPr>
                <a:t> </a:t>
              </a:r>
            </a:p>
            <a:p>
              <a:pPr algn="ctr">
                <a:lnSpc>
                  <a:spcPts val="6748"/>
                </a:lnSpc>
              </a:pPr>
              <a:r>
                <a:rPr lang="ar-EG" sz="5190" dirty="0">
                  <a:solidFill>
                    <a:srgbClr val="FAFEFF"/>
                  </a:solidFill>
                  <a:latin typeface="Cooper Hewitt"/>
                  <a:ea typeface="Cooper Hewitt"/>
                  <a:cs typeface="+mj-cs"/>
                  <a:sym typeface="Cooper Hewitt"/>
                  <a:rtl/>
                </a:rPr>
                <a:t>رياضيات - فيزياء - كيمياء  - احياء</a:t>
              </a:r>
              <a:r>
                <a:rPr lang="en-US" sz="5190" dirty="0">
                  <a:solidFill>
                    <a:srgbClr val="FAFEFF"/>
                  </a:solidFill>
                  <a:latin typeface="Cooper Hewitt"/>
                  <a:ea typeface="Cooper Hewitt"/>
                  <a:cs typeface="+mj-cs"/>
                  <a:sym typeface="Cooper Hewitt"/>
                </a:rPr>
                <a:t> </a:t>
              </a:r>
            </a:p>
            <a:p>
              <a:pPr algn="ctr">
                <a:lnSpc>
                  <a:spcPts val="6748"/>
                </a:lnSpc>
              </a:pPr>
              <a:r>
                <a:rPr lang="ar-EG" sz="5190" dirty="0">
                  <a:solidFill>
                    <a:srgbClr val="FAFEFF"/>
                  </a:solidFill>
                  <a:latin typeface="Cooper Hewitt"/>
                  <a:ea typeface="Cooper Hewitt"/>
                  <a:cs typeface="+mj-cs"/>
                  <a:sym typeface="Cooper Hewitt"/>
                  <a:rtl/>
                </a:rPr>
                <a:t>يفضله بعض الطلاب بقسم الرياضيات والأحياء غالبًا لإن الشرح واحد وشامل </a:t>
              </a:r>
              <a:r>
                <a:rPr lang="ar-EG" sz="5190" dirty="0" err="1">
                  <a:solidFill>
                    <a:srgbClr val="FAFEFF"/>
                  </a:solidFill>
                  <a:latin typeface="Cooper Hewitt"/>
                  <a:ea typeface="Cooper Hewitt"/>
                  <a:cs typeface="+mj-cs"/>
                  <a:sym typeface="Cooper Hewitt"/>
                  <a:rtl/>
                </a:rPr>
                <a:t>بباركودات</a:t>
              </a:r>
              <a:r>
                <a:rPr lang="ar-EG" sz="5190" dirty="0">
                  <a:solidFill>
                    <a:srgbClr val="FAFEFF"/>
                  </a:solidFill>
                  <a:latin typeface="Cooper Hewitt"/>
                  <a:ea typeface="Cooper Hewitt"/>
                  <a:cs typeface="+mj-cs"/>
                  <a:sym typeface="Cooper Hewitt"/>
                  <a:rtl/>
                </a:rPr>
                <a:t> الكتاب</a:t>
              </a:r>
              <a:r>
                <a:rPr lang="en-US" sz="5190" dirty="0">
                  <a:solidFill>
                    <a:srgbClr val="FAFEFF"/>
                  </a:solidFill>
                  <a:latin typeface="Cooper Hewitt"/>
                  <a:ea typeface="Cooper Hewitt"/>
                  <a:cs typeface="+mj-cs"/>
                  <a:sym typeface="Cooper Hewitt"/>
                </a:rPr>
                <a:t> </a:t>
              </a:r>
            </a:p>
            <a:p>
              <a:pPr algn="ctr">
                <a:lnSpc>
                  <a:spcPts val="6748"/>
                </a:lnSpc>
              </a:pPr>
              <a:r>
                <a:rPr lang="ar-EG" sz="5190" dirty="0">
                  <a:solidFill>
                    <a:srgbClr val="FAFEFF"/>
                  </a:solidFill>
                  <a:latin typeface="Cooper Hewitt"/>
                  <a:ea typeface="Cooper Hewitt"/>
                  <a:cs typeface="+mj-cs"/>
                  <a:sym typeface="Cooper Hewitt"/>
                  <a:rtl/>
                </a:rPr>
                <a:t>يتميز الكتاب بترتيب اهم القوانين والرسوم البيانية المهمة وايضًا اسئلة محاكية لتثبيت وترسيخ الفهم</a:t>
              </a:r>
              <a:r>
                <a:rPr lang="en-US" sz="5190" dirty="0">
                  <a:solidFill>
                    <a:srgbClr val="FAFEFF"/>
                  </a:solidFill>
                  <a:latin typeface="Cooper Hewitt"/>
                  <a:ea typeface="Cooper Hewitt"/>
                  <a:cs typeface="+mj-cs"/>
                  <a:sym typeface="Cooper Hewitt"/>
                </a:rPr>
                <a:t> </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3EBE2"/>
        </a:solidFill>
        <a:effectLst/>
      </p:bgPr>
    </p:bg>
    <p:spTree>
      <p:nvGrpSpPr>
        <p:cNvPr id="1" name=""/>
        <p:cNvGrpSpPr/>
        <p:nvPr/>
      </p:nvGrpSpPr>
      <p:grpSpPr>
        <a:xfrm>
          <a:off x="0" y="0"/>
          <a:ext cx="0" cy="0"/>
          <a:chOff x="0" y="0"/>
          <a:chExt cx="0" cy="0"/>
        </a:xfrm>
      </p:grpSpPr>
      <p:grpSp>
        <p:nvGrpSpPr>
          <p:cNvPr id="2" name="Group 2"/>
          <p:cNvGrpSpPr/>
          <p:nvPr/>
        </p:nvGrpSpPr>
        <p:grpSpPr>
          <a:xfrm>
            <a:off x="14496246" y="-2453003"/>
            <a:ext cx="8980348" cy="15100011"/>
            <a:chOff x="0" y="0"/>
            <a:chExt cx="11973797" cy="20133348"/>
          </a:xfrm>
        </p:grpSpPr>
        <p:sp>
          <p:nvSpPr>
            <p:cNvPr id="3" name="AutoShape 3"/>
            <p:cNvSpPr/>
            <p:nvPr/>
          </p:nvSpPr>
          <p:spPr>
            <a:xfrm rot="4388310">
              <a:off x="-1616649" y="4113567"/>
              <a:ext cx="12746201" cy="5593553"/>
            </a:xfrm>
            <a:prstGeom prst="rect">
              <a:avLst/>
            </a:prstGeom>
            <a:solidFill>
              <a:srgbClr val="FAFEFF"/>
            </a:solidFill>
          </p:spPr>
        </p:sp>
        <p:sp>
          <p:nvSpPr>
            <p:cNvPr id="4" name="AutoShape 4"/>
            <p:cNvSpPr/>
            <p:nvPr/>
          </p:nvSpPr>
          <p:spPr>
            <a:xfrm rot="6645069">
              <a:off x="-1482085" y="8310881"/>
              <a:ext cx="14937967" cy="7144614"/>
            </a:xfrm>
            <a:prstGeom prst="rect">
              <a:avLst/>
            </a:prstGeom>
            <a:solidFill>
              <a:srgbClr val="2E414D"/>
            </a:solidFill>
          </p:spPr>
        </p:sp>
      </p:grpSp>
      <p:sp>
        <p:nvSpPr>
          <p:cNvPr id="5" name="TextBox 5"/>
          <p:cNvSpPr txBox="1"/>
          <p:nvPr/>
        </p:nvSpPr>
        <p:spPr>
          <a:xfrm>
            <a:off x="1028700" y="184439"/>
            <a:ext cx="14100893" cy="6954148"/>
          </a:xfrm>
          <a:prstGeom prst="rect">
            <a:avLst/>
          </a:prstGeom>
        </p:spPr>
        <p:txBody>
          <a:bodyPr lIns="0" tIns="0" rIns="0" bIns="0" rtlCol="0" anchor="t">
            <a:spAutoFit/>
          </a:bodyPr>
          <a:lstStyle/>
          <a:p>
            <a:pPr algn="ctr" rtl="1">
              <a:lnSpc>
                <a:spcPts val="7255"/>
              </a:lnSpc>
            </a:pPr>
            <a:r>
              <a:rPr lang="ar-EG" sz="6046" b="1" spc="60" dirty="0">
                <a:solidFill>
                  <a:srgbClr val="2E414D"/>
                </a:solidFill>
                <a:latin typeface="Cooper Hewitt Heavy"/>
                <a:ea typeface="Cooper Hewitt Heavy"/>
                <a:cs typeface="+mj-cs"/>
                <a:sym typeface="Cooper Hewitt Heavy"/>
                <a:rtl/>
              </a:rPr>
              <a:t>يأتي مع الكتاب ملحق صغير يسمى </a:t>
            </a:r>
          </a:p>
          <a:p>
            <a:pPr algn="ctr">
              <a:lnSpc>
                <a:spcPts val="7255"/>
              </a:lnSpc>
            </a:pPr>
            <a:r>
              <a:rPr lang="en-US" sz="6046" b="1" spc="60" dirty="0">
                <a:solidFill>
                  <a:srgbClr val="2E414D"/>
                </a:solidFill>
                <a:latin typeface="Cooper Hewitt Heavy"/>
                <a:ea typeface="Cooper Hewitt Heavy"/>
                <a:cs typeface="+mj-cs"/>
                <a:sym typeface="Cooper Hewitt Heavy"/>
              </a:rPr>
              <a:t>" </a:t>
            </a:r>
            <a:r>
              <a:rPr lang="ar-EG" sz="6046" b="1" spc="60" dirty="0">
                <a:solidFill>
                  <a:srgbClr val="2E414D"/>
                </a:solidFill>
                <a:latin typeface="Cooper Hewitt Heavy"/>
                <a:ea typeface="Cooper Hewitt Heavy"/>
                <a:cs typeface="+mj-cs"/>
                <a:sym typeface="Cooper Hewitt Heavy"/>
                <a:rtl/>
              </a:rPr>
              <a:t>المراجعة النهائية </a:t>
            </a:r>
            <a:r>
              <a:rPr lang="ar-EG" sz="6046" b="1" spc="60" dirty="0" err="1">
                <a:solidFill>
                  <a:srgbClr val="2E414D"/>
                </a:solidFill>
                <a:latin typeface="Cooper Hewitt Heavy"/>
                <a:ea typeface="Cooper Hewitt Heavy"/>
                <a:cs typeface="+mj-cs"/>
                <a:sym typeface="Cooper Hewitt Heavy"/>
                <a:rtl/>
              </a:rPr>
              <a:t>ماقبل</a:t>
            </a:r>
            <a:r>
              <a:rPr lang="ar-EG" sz="6046" b="1" spc="60" dirty="0">
                <a:solidFill>
                  <a:srgbClr val="2E414D"/>
                </a:solidFill>
                <a:latin typeface="Cooper Hewitt Heavy"/>
                <a:ea typeface="Cooper Hewitt Heavy"/>
                <a:cs typeface="+mj-cs"/>
                <a:sym typeface="Cooper Hewitt Heavy"/>
                <a:rtl/>
              </a:rPr>
              <a:t> الاختبار</a:t>
            </a:r>
            <a:r>
              <a:rPr lang="en-US" sz="6046" b="1" spc="60" dirty="0">
                <a:solidFill>
                  <a:srgbClr val="2E414D"/>
                </a:solidFill>
                <a:latin typeface="Cooper Hewitt Heavy"/>
                <a:ea typeface="Cooper Hewitt Heavy"/>
                <a:cs typeface="+mj-cs"/>
                <a:sym typeface="Cooper Hewitt Heavy"/>
              </a:rPr>
              <a:t> "</a:t>
            </a:r>
          </a:p>
          <a:p>
            <a:pPr algn="ctr">
              <a:lnSpc>
                <a:spcPts val="7255"/>
              </a:lnSpc>
            </a:pPr>
            <a:r>
              <a:rPr lang="ar-EG" sz="6046" b="1" spc="60" dirty="0">
                <a:solidFill>
                  <a:srgbClr val="2E414D"/>
                </a:solidFill>
                <a:latin typeface="Cooper Hewitt Heavy"/>
                <a:ea typeface="Cooper Hewitt Heavy"/>
                <a:cs typeface="+mj-cs"/>
                <a:sym typeface="Cooper Hewitt Heavy"/>
                <a:rtl/>
              </a:rPr>
              <a:t>الملحق يتضمن اهم القوانين والمفردات ملخصة على شكل خرائط مفاهيم ومثلثات بيانية</a:t>
            </a:r>
            <a:r>
              <a:rPr lang="en-US" sz="6046" b="1" spc="60" dirty="0">
                <a:solidFill>
                  <a:srgbClr val="2E414D"/>
                </a:solidFill>
                <a:latin typeface="Cooper Hewitt Heavy"/>
                <a:ea typeface="Cooper Hewitt Heavy"/>
                <a:cs typeface="+mj-cs"/>
                <a:sym typeface="Cooper Hewitt Heavy"/>
              </a:rPr>
              <a:t> </a:t>
            </a:r>
          </a:p>
          <a:p>
            <a:pPr algn="ctr">
              <a:lnSpc>
                <a:spcPts val="8459"/>
              </a:lnSpc>
            </a:pPr>
            <a:r>
              <a:rPr lang="ar-EG" sz="7049" b="1" spc="70" dirty="0">
                <a:solidFill>
                  <a:srgbClr val="2E414D"/>
                </a:solidFill>
                <a:latin typeface="Cooper Hewitt Heavy"/>
                <a:ea typeface="Cooper Hewitt Heavy"/>
                <a:cs typeface="+mj-cs"/>
                <a:sym typeface="Cooper Hewitt Heavy"/>
                <a:rtl/>
              </a:rPr>
              <a:t>وايضًا يتضمن الملحق اهم الاسئلة والافكار المتكررة بكل سنة والتي لا بد من تواجدها بكل اختبار تحصيلي</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9326448">
            <a:off x="6337846" y="-2618449"/>
            <a:ext cx="13811418" cy="5624787"/>
          </a:xfrm>
          <a:prstGeom prst="rect">
            <a:avLst/>
          </a:prstGeom>
          <a:solidFill>
            <a:srgbClr val="FAFEFF"/>
          </a:solidFill>
        </p:spPr>
      </p:sp>
      <p:sp>
        <p:nvSpPr>
          <p:cNvPr id="3" name="AutoShape 3"/>
          <p:cNvSpPr/>
          <p:nvPr/>
        </p:nvSpPr>
        <p:spPr>
          <a:xfrm rot="10600917">
            <a:off x="-955975" y="5446475"/>
            <a:ext cx="20433402" cy="7449749"/>
          </a:xfrm>
          <a:prstGeom prst="rect">
            <a:avLst/>
          </a:prstGeom>
          <a:solidFill>
            <a:srgbClr val="C3EBE2"/>
          </a:solidFill>
        </p:spPr>
      </p:sp>
      <p:sp>
        <p:nvSpPr>
          <p:cNvPr id="4" name="AutoShape 4"/>
          <p:cNvSpPr/>
          <p:nvPr/>
        </p:nvSpPr>
        <p:spPr>
          <a:xfrm>
            <a:off x="15211225" y="4764898"/>
            <a:ext cx="571500" cy="571500"/>
          </a:xfrm>
          <a:prstGeom prst="rect">
            <a:avLst/>
          </a:prstGeom>
          <a:solidFill>
            <a:srgbClr val="FAFEFF"/>
          </a:solidFill>
        </p:spPr>
      </p:sp>
      <p:sp>
        <p:nvSpPr>
          <p:cNvPr id="5" name="AutoShape 5"/>
          <p:cNvSpPr/>
          <p:nvPr/>
        </p:nvSpPr>
        <p:spPr>
          <a:xfrm>
            <a:off x="10975908" y="5050648"/>
            <a:ext cx="571500" cy="571500"/>
          </a:xfrm>
          <a:prstGeom prst="rect">
            <a:avLst/>
          </a:prstGeom>
          <a:solidFill>
            <a:srgbClr val="FAFEFF"/>
          </a:solidFill>
        </p:spPr>
      </p:sp>
      <p:sp>
        <p:nvSpPr>
          <p:cNvPr id="6" name="AutoShape 6"/>
          <p:cNvSpPr/>
          <p:nvPr/>
        </p:nvSpPr>
        <p:spPr>
          <a:xfrm>
            <a:off x="6740592" y="5336398"/>
            <a:ext cx="571500" cy="571500"/>
          </a:xfrm>
          <a:prstGeom prst="rect">
            <a:avLst/>
          </a:prstGeom>
          <a:solidFill>
            <a:srgbClr val="FAFEFF"/>
          </a:solidFill>
        </p:spPr>
      </p:sp>
      <p:sp>
        <p:nvSpPr>
          <p:cNvPr id="7" name="AutoShape 7"/>
          <p:cNvSpPr/>
          <p:nvPr/>
        </p:nvSpPr>
        <p:spPr>
          <a:xfrm>
            <a:off x="2505275" y="5622148"/>
            <a:ext cx="571500" cy="571500"/>
          </a:xfrm>
          <a:prstGeom prst="rect">
            <a:avLst/>
          </a:prstGeom>
          <a:solidFill>
            <a:srgbClr val="FAFEFF"/>
          </a:solidFill>
        </p:spPr>
      </p:sp>
      <p:grpSp>
        <p:nvGrpSpPr>
          <p:cNvPr id="8" name="Group 8"/>
          <p:cNvGrpSpPr/>
          <p:nvPr/>
        </p:nvGrpSpPr>
        <p:grpSpPr>
          <a:xfrm>
            <a:off x="1573704" y="5807886"/>
            <a:ext cx="16714296" cy="3512892"/>
            <a:chOff x="0" y="-133349"/>
            <a:chExt cx="22285729" cy="4683856"/>
          </a:xfrm>
        </p:grpSpPr>
        <p:sp>
          <p:nvSpPr>
            <p:cNvPr id="9" name="TextBox 9"/>
            <p:cNvSpPr txBox="1"/>
            <p:nvPr/>
          </p:nvSpPr>
          <p:spPr>
            <a:xfrm>
              <a:off x="0" y="3868715"/>
              <a:ext cx="22285729" cy="681792"/>
            </a:xfrm>
            <a:prstGeom prst="rect">
              <a:avLst/>
            </a:prstGeom>
          </p:spPr>
          <p:txBody>
            <a:bodyPr lIns="0" tIns="0" rIns="0" bIns="0" rtlCol="0" anchor="t">
              <a:spAutoFit/>
            </a:bodyPr>
            <a:lstStyle/>
            <a:p>
              <a:pPr algn="ctr">
                <a:lnSpc>
                  <a:spcPts val="3968"/>
                </a:lnSpc>
              </a:pPr>
              <a:endParaRPr/>
            </a:p>
          </p:txBody>
        </p:sp>
        <p:sp>
          <p:nvSpPr>
            <p:cNvPr id="10" name="TextBox 10"/>
            <p:cNvSpPr txBox="1"/>
            <p:nvPr/>
          </p:nvSpPr>
          <p:spPr>
            <a:xfrm>
              <a:off x="0" y="-133349"/>
              <a:ext cx="22285729" cy="3025444"/>
            </a:xfrm>
            <a:prstGeom prst="rect">
              <a:avLst/>
            </a:prstGeom>
          </p:spPr>
          <p:txBody>
            <a:bodyPr lIns="0" tIns="0" rIns="0" bIns="0" rtlCol="0" anchor="t">
              <a:spAutoFit/>
            </a:bodyPr>
            <a:lstStyle/>
            <a:p>
              <a:pPr algn="ctr" rtl="1">
                <a:lnSpc>
                  <a:spcPts val="4545"/>
                </a:lnSpc>
              </a:pPr>
              <a:endParaRPr dirty="0">
                <a:cs typeface="+mj-cs"/>
              </a:endParaRPr>
            </a:p>
            <a:p>
              <a:pPr algn="ctr">
                <a:lnSpc>
                  <a:spcPts val="4545"/>
                </a:lnSpc>
              </a:pPr>
              <a:r>
                <a:rPr lang="en-US" sz="3496" b="1" dirty="0">
                  <a:solidFill>
                    <a:srgbClr val="2E414D"/>
                  </a:solidFill>
                  <a:latin typeface="Cooper Hewitt Bold"/>
                  <a:ea typeface="Cooper Hewitt Bold"/>
                  <a:cs typeface="+mj-cs"/>
                  <a:sym typeface="Cooper Hewitt Bold"/>
                </a:rPr>
                <a:t>١</a:t>
              </a:r>
              <a:r>
                <a:rPr lang="ar-EG" sz="3496" b="1" dirty="0">
                  <a:solidFill>
                    <a:srgbClr val="2E414D"/>
                  </a:solidFill>
                  <a:latin typeface="Cooper Hewitt Bold"/>
                  <a:ea typeface="Cooper Hewitt Bold"/>
                  <a:cs typeface="+mj-cs"/>
                  <a:sym typeface="Cooper Hewitt Bold"/>
                  <a:rtl/>
                </a:rPr>
                <a:t>- لا داعي لتضيعه الوقت والرجوع للمناهج الدراسية</a:t>
              </a:r>
              <a:r>
                <a:rPr lang="en-US" sz="3496" b="1" dirty="0">
                  <a:solidFill>
                    <a:srgbClr val="2E414D"/>
                  </a:solidFill>
                  <a:latin typeface="Cooper Hewitt Bold"/>
                  <a:ea typeface="Cooper Hewitt Bold"/>
                  <a:cs typeface="+mj-cs"/>
                  <a:sym typeface="Cooper Hewitt Bold"/>
                </a:rPr>
                <a:t> </a:t>
              </a:r>
            </a:p>
            <a:p>
              <a:pPr algn="ctr">
                <a:lnSpc>
                  <a:spcPts val="4545"/>
                </a:lnSpc>
              </a:pPr>
              <a:r>
                <a:rPr lang="ar-EG" sz="3496" b="1" dirty="0">
                  <a:solidFill>
                    <a:srgbClr val="2E414D"/>
                  </a:solidFill>
                  <a:latin typeface="Cooper Hewitt Bold"/>
                  <a:ea typeface="Cooper Hewitt Bold"/>
                  <a:cs typeface="+mj-cs"/>
                  <a:sym typeface="Cooper Hewitt Bold"/>
                  <a:rtl/>
                </a:rPr>
                <a:t>الرجوع للمناهج الدراسية يتطلب وقت وجهد وتلخيص </a:t>
              </a:r>
              <a:r>
                <a:rPr lang="ar-EG" sz="3496" b="1" dirty="0" err="1">
                  <a:solidFill>
                    <a:srgbClr val="2E414D"/>
                  </a:solidFill>
                  <a:latin typeface="Cooper Hewitt Bold"/>
                  <a:ea typeface="Cooper Hewitt Bold"/>
                  <a:cs typeface="+mj-cs"/>
                  <a:sym typeface="Cooper Hewitt Bold"/>
                  <a:rtl/>
                </a:rPr>
                <a:t>لإستخراج</a:t>
              </a:r>
              <a:r>
                <a:rPr lang="ar-EG" sz="3496" b="1" dirty="0">
                  <a:solidFill>
                    <a:srgbClr val="2E414D"/>
                  </a:solidFill>
                  <a:latin typeface="Cooper Hewitt Bold"/>
                  <a:ea typeface="Cooper Hewitt Bold"/>
                  <a:cs typeface="+mj-cs"/>
                  <a:sym typeface="Cooper Hewitt Bold"/>
                  <a:rtl/>
                </a:rPr>
                <a:t> اهم المواضيع</a:t>
              </a:r>
              <a:r>
                <a:rPr lang="en-US" sz="3496" b="1" dirty="0">
                  <a:solidFill>
                    <a:srgbClr val="2E414D"/>
                  </a:solidFill>
                  <a:latin typeface="Cooper Hewitt Bold"/>
                  <a:ea typeface="Cooper Hewitt Bold"/>
                  <a:cs typeface="+mj-cs"/>
                  <a:sym typeface="Cooper Hewitt Bold"/>
                </a:rPr>
                <a:t> </a:t>
              </a:r>
            </a:p>
            <a:p>
              <a:pPr algn="ctr">
                <a:lnSpc>
                  <a:spcPts val="4545"/>
                </a:lnSpc>
              </a:pPr>
              <a:r>
                <a:rPr lang="ar-EG" sz="3496" b="1" dirty="0">
                  <a:solidFill>
                    <a:srgbClr val="2E414D"/>
                  </a:solidFill>
                  <a:latin typeface="Cooper Hewitt Bold"/>
                  <a:ea typeface="Cooper Hewitt Bold"/>
                  <a:cs typeface="+mj-cs"/>
                  <a:sym typeface="Cooper Hewitt Bold"/>
                  <a:rtl/>
                </a:rPr>
                <a:t>نكتفي بالكتب التجارية وان كان هنالك لبس او شك تجاه معلومة معينه لا مانع من الرجوع لها للتأكد</a:t>
              </a:r>
            </a:p>
          </p:txBody>
        </p:sp>
      </p:grpSp>
      <p:sp>
        <p:nvSpPr>
          <p:cNvPr id="11" name="TextBox 11"/>
          <p:cNvSpPr txBox="1"/>
          <p:nvPr/>
        </p:nvSpPr>
        <p:spPr>
          <a:xfrm>
            <a:off x="1028700" y="1858189"/>
            <a:ext cx="8287146" cy="1231106"/>
          </a:xfrm>
          <a:prstGeom prst="rect">
            <a:avLst/>
          </a:prstGeom>
        </p:spPr>
        <p:txBody>
          <a:bodyPr lIns="0" tIns="0" rIns="0" bIns="0" rtlCol="0" anchor="t">
            <a:spAutoFit/>
          </a:bodyPr>
          <a:lstStyle/>
          <a:p>
            <a:pPr algn="r" rtl="1">
              <a:lnSpc>
                <a:spcPts val="9600"/>
              </a:lnSpc>
            </a:pPr>
            <a:r>
              <a:rPr lang="ar-EG" sz="8000" dirty="0">
                <a:solidFill>
                  <a:srgbClr val="C3EBE2"/>
                </a:solidFill>
                <a:latin typeface="Cooper Hewitt Heavy"/>
                <a:ea typeface="Cooper Hewitt Heavy"/>
                <a:cs typeface="+mj-cs"/>
                <a:sym typeface="Cooper Hewitt Heavy"/>
                <a:rtl/>
              </a:rPr>
              <a:t>اخطاء لا نقع فيها </a:t>
            </a:r>
            <a:r>
              <a:rPr lang="ar-EG" sz="8000" dirty="0">
                <a:solidFill>
                  <a:srgbClr val="C3EBE2"/>
                </a:solidFill>
                <a:latin typeface="Cooper Hewitt Heavy"/>
                <a:ea typeface="Cooper Hewitt Heavy"/>
                <a:cs typeface="Cooper Hewitt Heavy"/>
                <a:sym typeface="Cooper Hewitt Heavy"/>
                <a:rtl/>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9326448">
            <a:off x="7570522" y="-3475699"/>
            <a:ext cx="13811418" cy="5624787"/>
          </a:xfrm>
          <a:prstGeom prst="rect">
            <a:avLst/>
          </a:prstGeom>
          <a:solidFill>
            <a:srgbClr val="FAFEFF"/>
          </a:solidFill>
        </p:spPr>
      </p:sp>
      <p:sp>
        <p:nvSpPr>
          <p:cNvPr id="3" name="AutoShape 3"/>
          <p:cNvSpPr/>
          <p:nvPr/>
        </p:nvSpPr>
        <p:spPr>
          <a:xfrm rot="10600917">
            <a:off x="-1072701" y="2468774"/>
            <a:ext cx="20433402" cy="7449749"/>
          </a:xfrm>
          <a:prstGeom prst="rect">
            <a:avLst/>
          </a:prstGeom>
          <a:solidFill>
            <a:srgbClr val="C3EBE2"/>
          </a:solidFill>
        </p:spPr>
      </p:sp>
      <p:sp>
        <p:nvSpPr>
          <p:cNvPr id="4" name="AutoShape 4"/>
          <p:cNvSpPr/>
          <p:nvPr/>
        </p:nvSpPr>
        <p:spPr>
          <a:xfrm>
            <a:off x="14813660" y="3025550"/>
            <a:ext cx="571500" cy="571500"/>
          </a:xfrm>
          <a:prstGeom prst="rect">
            <a:avLst/>
          </a:prstGeom>
          <a:solidFill>
            <a:srgbClr val="FAFEFF"/>
          </a:solidFill>
        </p:spPr>
      </p:sp>
      <p:sp>
        <p:nvSpPr>
          <p:cNvPr id="5" name="AutoShape 5"/>
          <p:cNvSpPr/>
          <p:nvPr/>
        </p:nvSpPr>
        <p:spPr>
          <a:xfrm>
            <a:off x="11572256" y="2739800"/>
            <a:ext cx="571500" cy="571500"/>
          </a:xfrm>
          <a:prstGeom prst="rect">
            <a:avLst/>
          </a:prstGeom>
          <a:solidFill>
            <a:srgbClr val="FAFEFF"/>
          </a:solidFill>
        </p:spPr>
      </p:sp>
      <p:sp>
        <p:nvSpPr>
          <p:cNvPr id="6" name="AutoShape 6"/>
          <p:cNvSpPr/>
          <p:nvPr/>
        </p:nvSpPr>
        <p:spPr>
          <a:xfrm>
            <a:off x="7026342" y="2739800"/>
            <a:ext cx="571500" cy="571500"/>
          </a:xfrm>
          <a:prstGeom prst="rect">
            <a:avLst/>
          </a:prstGeom>
          <a:solidFill>
            <a:srgbClr val="FAFEFF"/>
          </a:solidFill>
        </p:spPr>
      </p:sp>
      <p:sp>
        <p:nvSpPr>
          <p:cNvPr id="7" name="AutoShape 7"/>
          <p:cNvSpPr/>
          <p:nvPr/>
        </p:nvSpPr>
        <p:spPr>
          <a:xfrm>
            <a:off x="1475961" y="3025550"/>
            <a:ext cx="571500" cy="571500"/>
          </a:xfrm>
          <a:prstGeom prst="rect">
            <a:avLst/>
          </a:prstGeom>
          <a:solidFill>
            <a:srgbClr val="FAFEFF"/>
          </a:solidFill>
        </p:spPr>
      </p:sp>
      <p:grpSp>
        <p:nvGrpSpPr>
          <p:cNvPr id="8" name="Group 8"/>
          <p:cNvGrpSpPr/>
          <p:nvPr/>
        </p:nvGrpSpPr>
        <p:grpSpPr>
          <a:xfrm>
            <a:off x="514350" y="3497038"/>
            <a:ext cx="17458083" cy="6393118"/>
            <a:chOff x="0" y="-133349"/>
            <a:chExt cx="23277443" cy="8524157"/>
          </a:xfrm>
        </p:grpSpPr>
        <p:sp>
          <p:nvSpPr>
            <p:cNvPr id="9" name="TextBox 9"/>
            <p:cNvSpPr txBox="1"/>
            <p:nvPr/>
          </p:nvSpPr>
          <p:spPr>
            <a:xfrm>
              <a:off x="0" y="7709016"/>
              <a:ext cx="23277443" cy="681792"/>
            </a:xfrm>
            <a:prstGeom prst="rect">
              <a:avLst/>
            </a:prstGeom>
          </p:spPr>
          <p:txBody>
            <a:bodyPr lIns="0" tIns="0" rIns="0" bIns="0" rtlCol="0" anchor="t">
              <a:spAutoFit/>
            </a:bodyPr>
            <a:lstStyle/>
            <a:p>
              <a:pPr algn="ctr">
                <a:lnSpc>
                  <a:spcPts val="3968"/>
                </a:lnSpc>
              </a:pPr>
              <a:endParaRPr/>
            </a:p>
          </p:txBody>
        </p:sp>
        <p:sp>
          <p:nvSpPr>
            <p:cNvPr id="10" name="TextBox 10"/>
            <p:cNvSpPr txBox="1"/>
            <p:nvPr/>
          </p:nvSpPr>
          <p:spPr>
            <a:xfrm>
              <a:off x="0" y="-133349"/>
              <a:ext cx="23277443" cy="6123044"/>
            </a:xfrm>
            <a:prstGeom prst="rect">
              <a:avLst/>
            </a:prstGeom>
          </p:spPr>
          <p:txBody>
            <a:bodyPr lIns="0" tIns="0" rIns="0" bIns="0" rtlCol="0" anchor="t">
              <a:spAutoFit/>
            </a:bodyPr>
            <a:lstStyle/>
            <a:p>
              <a:pPr algn="ctr" rtl="1">
                <a:lnSpc>
                  <a:spcPts val="4545"/>
                </a:lnSpc>
              </a:pPr>
              <a:endParaRPr dirty="0">
                <a:cs typeface="+mj-cs"/>
              </a:endParaRPr>
            </a:p>
            <a:p>
              <a:pPr algn="ctr" rtl="1">
                <a:lnSpc>
                  <a:spcPts val="4545"/>
                </a:lnSpc>
              </a:pPr>
              <a:r>
                <a:rPr lang="en-US" sz="3496" b="1" dirty="0">
                  <a:solidFill>
                    <a:srgbClr val="2E414D"/>
                  </a:solidFill>
                  <a:latin typeface="Cooper Hewitt Bold"/>
                  <a:ea typeface="Cooper Hewitt Bold"/>
                  <a:cs typeface="+mj-cs"/>
                  <a:sym typeface="Cooper Hewitt Bold"/>
                </a:rPr>
                <a:t>٢</a:t>
              </a:r>
              <a:r>
                <a:rPr lang="ar-EG" sz="3496" b="1" dirty="0">
                  <a:solidFill>
                    <a:srgbClr val="2E414D"/>
                  </a:solidFill>
                  <a:latin typeface="Cooper Hewitt Bold"/>
                  <a:ea typeface="Cooper Hewitt Bold"/>
                  <a:cs typeface="+mj-cs"/>
                  <a:sym typeface="Cooper Hewitt Bold"/>
                  <a:rtl/>
                </a:rPr>
                <a:t>- نسيان بعض المعلومات التي قد تم </a:t>
              </a:r>
              <a:r>
                <a:rPr lang="ar-EG" sz="3496" b="1" dirty="0" err="1">
                  <a:solidFill>
                    <a:srgbClr val="2E414D"/>
                  </a:solidFill>
                  <a:latin typeface="Cooper Hewitt Bold"/>
                  <a:ea typeface="Cooper Hewitt Bold"/>
                  <a:cs typeface="+mj-cs"/>
                  <a:sym typeface="Cooper Hewitt Bold"/>
                  <a:rtl/>
                </a:rPr>
                <a:t>استذاكرها</a:t>
              </a:r>
              <a:r>
                <a:rPr lang="ar-EG" sz="3496" b="1" dirty="0">
                  <a:solidFill>
                    <a:srgbClr val="2E414D"/>
                  </a:solidFill>
                  <a:latin typeface="Cooper Hewitt Bold"/>
                  <a:ea typeface="Cooper Hewitt Bold"/>
                  <a:cs typeface="+mj-cs"/>
                  <a:sym typeface="Cooper Hewitt Bold"/>
                  <a:rtl/>
                </a:rPr>
                <a:t> وارد جدًا لا داعي للقلق خصوصًا ان كنّا بمرحله المذاكرة ولم ننتهِ من </a:t>
              </a:r>
              <a:r>
                <a:rPr lang="ar-EG" sz="3496" b="1" dirty="0" err="1">
                  <a:solidFill>
                    <a:srgbClr val="2E414D"/>
                  </a:solidFill>
                  <a:latin typeface="Cooper Hewitt Bold"/>
                  <a:ea typeface="Cooper Hewitt Bold"/>
                  <a:cs typeface="+mj-cs"/>
                  <a:sym typeface="Cooper Hewitt Bold"/>
                  <a:rtl/>
                </a:rPr>
                <a:t>مذاكره</a:t>
              </a:r>
              <a:r>
                <a:rPr lang="ar-EG" sz="3496" b="1" dirty="0">
                  <a:solidFill>
                    <a:srgbClr val="2E414D"/>
                  </a:solidFill>
                  <a:latin typeface="Cooper Hewitt Bold"/>
                  <a:ea typeface="Cooper Hewitt Bold"/>
                  <a:cs typeface="+mj-cs"/>
                  <a:sym typeface="Cooper Hewitt Bold"/>
                  <a:rtl/>
                </a:rPr>
                <a:t> المواد الاربع</a:t>
              </a:r>
            </a:p>
            <a:p>
              <a:pPr algn="ctr">
                <a:lnSpc>
                  <a:spcPts val="4545"/>
                </a:lnSpc>
              </a:pPr>
              <a:r>
                <a:rPr lang="ar-EG" sz="3496" b="1" dirty="0">
                  <a:solidFill>
                    <a:srgbClr val="2E414D"/>
                  </a:solidFill>
                  <a:latin typeface="Cooper Hewitt Bold"/>
                  <a:ea typeface="Cooper Hewitt Bold"/>
                  <a:cs typeface="+mj-cs"/>
                  <a:sym typeface="Cooper Hewitt Bold"/>
                  <a:rtl/>
                </a:rPr>
                <a:t>لا داعي للرجوع ومذاكرة الدروس التي قد تم </a:t>
              </a:r>
              <a:r>
                <a:rPr lang="ar-EG" sz="3496" b="1" dirty="0" err="1">
                  <a:solidFill>
                    <a:srgbClr val="2E414D"/>
                  </a:solidFill>
                  <a:latin typeface="Cooper Hewitt Bold"/>
                  <a:ea typeface="Cooper Hewitt Bold"/>
                  <a:cs typeface="+mj-cs"/>
                  <a:sym typeface="Cooper Hewitt Bold"/>
                  <a:rtl/>
                </a:rPr>
                <a:t>استذاكرها</a:t>
              </a:r>
              <a:r>
                <a:rPr lang="ar-EG" sz="3496" b="1" dirty="0">
                  <a:solidFill>
                    <a:srgbClr val="2E414D"/>
                  </a:solidFill>
                  <a:latin typeface="Cooper Hewitt Bold"/>
                  <a:ea typeface="Cooper Hewitt Bold"/>
                  <a:cs typeface="+mj-cs"/>
                  <a:sym typeface="Cooper Hewitt Bold"/>
                  <a:rtl/>
                </a:rPr>
                <a:t> مجددًا ، نكتفي فقط بمراجعه الدروس التي تم استذكارها سابقًا بالتدرب عليها بملحقات الكتب والمراجعة السريعة</a:t>
              </a:r>
              <a:r>
                <a:rPr lang="en-US" sz="3496" b="1" dirty="0">
                  <a:solidFill>
                    <a:srgbClr val="2E414D"/>
                  </a:solidFill>
                  <a:latin typeface="Cooper Hewitt Bold"/>
                  <a:ea typeface="Cooper Hewitt Bold"/>
                  <a:cs typeface="+mj-cs"/>
                  <a:sym typeface="Cooper Hewitt Bold"/>
                </a:rPr>
                <a:t> .</a:t>
              </a:r>
            </a:p>
            <a:p>
              <a:pPr algn="ctr">
                <a:lnSpc>
                  <a:spcPts val="4545"/>
                </a:lnSpc>
              </a:pPr>
              <a:r>
                <a:rPr lang="ar-EG" sz="3496" b="1" dirty="0">
                  <a:solidFill>
                    <a:srgbClr val="2E414D"/>
                  </a:solidFill>
                  <a:latin typeface="Cooper Hewitt Bold"/>
                  <a:ea typeface="Cooper Hewitt Bold"/>
                  <a:cs typeface="+mj-cs"/>
                  <a:sym typeface="Cooper Hewitt Bold"/>
                  <a:rtl/>
                </a:rPr>
                <a:t>وقت البدء بالتجميعات سنلاحظ اننا قد نحتاج للعودة لمصدر </a:t>
              </a:r>
              <a:r>
                <a:rPr lang="ar-EG" sz="3496" b="1" dirty="0" err="1">
                  <a:solidFill>
                    <a:srgbClr val="2E414D"/>
                  </a:solidFill>
                  <a:latin typeface="Cooper Hewitt Bold"/>
                  <a:ea typeface="Cooper Hewitt Bold"/>
                  <a:cs typeface="+mj-cs"/>
                  <a:sym typeface="Cooper Hewitt Bold"/>
                  <a:rtl/>
                </a:rPr>
                <a:t>المذاكره</a:t>
              </a:r>
              <a:r>
                <a:rPr lang="ar-EG" sz="3496" b="1" dirty="0">
                  <a:solidFill>
                    <a:srgbClr val="2E414D"/>
                  </a:solidFill>
                  <a:latin typeface="Cooper Hewitt Bold"/>
                  <a:ea typeface="Cooper Hewitt Bold"/>
                  <a:cs typeface="+mj-cs"/>
                  <a:sym typeface="Cooper Hewitt Bold"/>
                  <a:rtl/>
                </a:rPr>
                <a:t> </a:t>
              </a:r>
              <a:r>
                <a:rPr lang="ar-EG" sz="3496" b="1" dirty="0" err="1">
                  <a:solidFill>
                    <a:srgbClr val="2E414D"/>
                  </a:solidFill>
                  <a:latin typeface="Cooper Hewitt Bold"/>
                  <a:ea typeface="Cooper Hewitt Bold"/>
                  <a:cs typeface="+mj-cs"/>
                  <a:sym typeface="Cooper Hewitt Bold"/>
                  <a:rtl/>
                </a:rPr>
                <a:t>لإستذكار</a:t>
              </a:r>
              <a:r>
                <a:rPr lang="ar-EG" sz="3496" b="1" dirty="0">
                  <a:solidFill>
                    <a:srgbClr val="2E414D"/>
                  </a:solidFill>
                  <a:latin typeface="Cooper Hewitt Bold"/>
                  <a:ea typeface="Cooper Hewitt Bold"/>
                  <a:cs typeface="+mj-cs"/>
                  <a:sym typeface="Cooper Hewitt Bold"/>
                  <a:rtl/>
                </a:rPr>
                <a:t> بعض القوانين والمفردات وهذا امر طبيعي ومع </a:t>
              </a:r>
              <a:r>
                <a:rPr lang="ar-EG" sz="3496" b="1" dirty="0" err="1">
                  <a:solidFill>
                    <a:srgbClr val="2E414D"/>
                  </a:solidFill>
                  <a:latin typeface="Cooper Hewitt Bold"/>
                  <a:ea typeface="Cooper Hewitt Bold"/>
                  <a:cs typeface="+mj-cs"/>
                  <a:sym typeface="Cooper Hewitt Bold"/>
                  <a:rtl/>
                </a:rPr>
                <a:t>الممارسه</a:t>
              </a:r>
              <a:r>
                <a:rPr lang="ar-EG" sz="3496" b="1" dirty="0">
                  <a:solidFill>
                    <a:srgbClr val="2E414D"/>
                  </a:solidFill>
                  <a:latin typeface="Cooper Hewitt Bold"/>
                  <a:ea typeface="Cooper Hewitt Bold"/>
                  <a:cs typeface="+mj-cs"/>
                  <a:sym typeface="Cooper Hewitt Bold"/>
                  <a:rtl/>
                </a:rPr>
                <a:t> والتدرب على حل الاسئلة سنلاحظ اننا شملنا اكبر قدر ممكن من الاسئلة والمفردات والقوانين</a:t>
              </a:r>
            </a:p>
            <a:p>
              <a:pPr algn="ctr">
                <a:lnSpc>
                  <a:spcPts val="4545"/>
                </a:lnSpc>
              </a:pPr>
              <a:r>
                <a:rPr lang="ar-EG" sz="3496" b="1" dirty="0">
                  <a:solidFill>
                    <a:srgbClr val="2E414D"/>
                  </a:solidFill>
                  <a:latin typeface="Cooper Hewitt Bold"/>
                  <a:ea typeface="Cooper Hewitt Bold"/>
                  <a:cs typeface="+mj-cs"/>
                  <a:sym typeface="Cooper Hewitt Bold"/>
                  <a:rtl/>
                </a:rPr>
                <a:t>كلما تكثف التدريب على التجميعات كان افضل</a:t>
              </a:r>
              <a:r>
                <a:rPr lang="en-US" sz="3496" b="1" dirty="0">
                  <a:solidFill>
                    <a:srgbClr val="2E414D"/>
                  </a:solidFill>
                  <a:latin typeface="Cooper Hewitt Bold"/>
                  <a:ea typeface="Cooper Hewitt Bold"/>
                  <a:cs typeface="+mj-cs"/>
                  <a:sym typeface="Cooper Hewitt Bold"/>
                </a:rPr>
                <a:t> </a:t>
              </a:r>
              <a:r>
                <a:rPr lang="en-US" sz="3496" b="1" spc="262" dirty="0">
                  <a:solidFill>
                    <a:srgbClr val="2E414D"/>
                  </a:solidFill>
                  <a:latin typeface="Cooper Hewitt Bold"/>
                  <a:ea typeface="Cooper Hewitt Bold"/>
                  <a:cs typeface="Cooper Hewitt Bold"/>
                  <a:sym typeface="Cooper Hewitt Bold"/>
                </a:rPr>
                <a:t>.</a:t>
              </a:r>
            </a:p>
          </p:txBody>
        </p:sp>
      </p:grpSp>
      <p:sp>
        <p:nvSpPr>
          <p:cNvPr id="11" name="TextBox 11"/>
          <p:cNvSpPr txBox="1"/>
          <p:nvPr/>
        </p:nvSpPr>
        <p:spPr>
          <a:xfrm>
            <a:off x="856854" y="790575"/>
            <a:ext cx="8287146" cy="1231106"/>
          </a:xfrm>
          <a:prstGeom prst="rect">
            <a:avLst/>
          </a:prstGeom>
        </p:spPr>
        <p:txBody>
          <a:bodyPr lIns="0" tIns="0" rIns="0" bIns="0" rtlCol="0" anchor="t">
            <a:spAutoFit/>
          </a:bodyPr>
          <a:lstStyle/>
          <a:p>
            <a:pPr algn="r" rtl="1">
              <a:lnSpc>
                <a:spcPts val="9600"/>
              </a:lnSpc>
            </a:pPr>
            <a:r>
              <a:rPr lang="ar-EG" sz="8000" dirty="0">
                <a:solidFill>
                  <a:srgbClr val="C3EBE2"/>
                </a:solidFill>
                <a:latin typeface="Cooper Hewitt Heavy"/>
                <a:ea typeface="Cooper Hewitt Heavy"/>
                <a:cs typeface="+mj-cs"/>
                <a:sym typeface="Cooper Hewitt Heavy"/>
                <a:rtl/>
              </a:rPr>
              <a:t>اخطاء لا نقع فيها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3EBE2"/>
        </a:solidFill>
        <a:effectLst/>
      </p:bgPr>
    </p:bg>
    <p:spTree>
      <p:nvGrpSpPr>
        <p:cNvPr id="1" name=""/>
        <p:cNvGrpSpPr/>
        <p:nvPr/>
      </p:nvGrpSpPr>
      <p:grpSpPr>
        <a:xfrm>
          <a:off x="0" y="0"/>
          <a:ext cx="0" cy="0"/>
          <a:chOff x="0" y="0"/>
          <a:chExt cx="0" cy="0"/>
        </a:xfrm>
      </p:grpSpPr>
      <p:grpSp>
        <p:nvGrpSpPr>
          <p:cNvPr id="2" name="Group 2"/>
          <p:cNvGrpSpPr/>
          <p:nvPr/>
        </p:nvGrpSpPr>
        <p:grpSpPr>
          <a:xfrm>
            <a:off x="14496246" y="-2453003"/>
            <a:ext cx="8980348" cy="15100011"/>
            <a:chOff x="0" y="0"/>
            <a:chExt cx="11973797" cy="20133348"/>
          </a:xfrm>
        </p:grpSpPr>
        <p:sp>
          <p:nvSpPr>
            <p:cNvPr id="3" name="AutoShape 3"/>
            <p:cNvSpPr/>
            <p:nvPr/>
          </p:nvSpPr>
          <p:spPr>
            <a:xfrm rot="4388310">
              <a:off x="-1616649" y="4113567"/>
              <a:ext cx="12746201" cy="5593553"/>
            </a:xfrm>
            <a:prstGeom prst="rect">
              <a:avLst/>
            </a:prstGeom>
            <a:solidFill>
              <a:srgbClr val="FAFEFF"/>
            </a:solidFill>
          </p:spPr>
        </p:sp>
        <p:sp>
          <p:nvSpPr>
            <p:cNvPr id="4" name="AutoShape 4"/>
            <p:cNvSpPr/>
            <p:nvPr/>
          </p:nvSpPr>
          <p:spPr>
            <a:xfrm rot="6645069">
              <a:off x="-1482085" y="8310881"/>
              <a:ext cx="14937967" cy="7144614"/>
            </a:xfrm>
            <a:prstGeom prst="rect">
              <a:avLst/>
            </a:prstGeom>
            <a:solidFill>
              <a:srgbClr val="2E414D"/>
            </a:solidFill>
          </p:spPr>
        </p:sp>
      </p:grpSp>
      <p:sp>
        <p:nvSpPr>
          <p:cNvPr id="5" name="TextBox 5"/>
          <p:cNvSpPr txBox="1"/>
          <p:nvPr/>
        </p:nvSpPr>
        <p:spPr>
          <a:xfrm>
            <a:off x="318868" y="197978"/>
            <a:ext cx="14959812" cy="8519768"/>
          </a:xfrm>
          <a:prstGeom prst="rect">
            <a:avLst/>
          </a:prstGeom>
        </p:spPr>
        <p:txBody>
          <a:bodyPr lIns="0" tIns="0" rIns="0" bIns="0" rtlCol="0" anchor="t">
            <a:spAutoFit/>
          </a:bodyPr>
          <a:lstStyle/>
          <a:p>
            <a:pPr algn="ctr" rtl="1">
              <a:lnSpc>
                <a:spcPts val="6943"/>
              </a:lnSpc>
            </a:pPr>
            <a:r>
              <a:rPr lang="en-US" sz="5786" b="1" spc="57" dirty="0">
                <a:solidFill>
                  <a:srgbClr val="2E414D"/>
                </a:solidFill>
                <a:latin typeface="Cooper Hewitt Heavy"/>
                <a:ea typeface="Cooper Hewitt Heavy"/>
                <a:cs typeface="Cooper Hewitt Heavy"/>
                <a:sym typeface="Cooper Hewitt Heavy"/>
              </a:rPr>
              <a:t>٣</a:t>
            </a:r>
            <a:r>
              <a:rPr lang="ar-EG" sz="5786" b="1" spc="57" dirty="0">
                <a:solidFill>
                  <a:srgbClr val="2E414D"/>
                </a:solidFill>
                <a:latin typeface="Cooper Hewitt Heavy"/>
                <a:ea typeface="Cooper Hewitt Heavy"/>
                <a:cs typeface="+mj-cs"/>
                <a:sym typeface="Cooper Hewitt Heavy"/>
                <a:rtl/>
              </a:rPr>
              <a:t>- لا نهمل اي ماده من المواد او اي درس من الدروس</a:t>
            </a:r>
          </a:p>
          <a:p>
            <a:pPr algn="ctr" rtl="1">
              <a:lnSpc>
                <a:spcPts val="6943"/>
              </a:lnSpc>
            </a:pPr>
            <a:r>
              <a:rPr lang="ar-EG" sz="5786" b="1" spc="57" dirty="0">
                <a:solidFill>
                  <a:srgbClr val="2E414D"/>
                </a:solidFill>
                <a:latin typeface="Cooper Hewitt Heavy"/>
                <a:ea typeface="Cooper Hewitt Heavy"/>
                <a:cs typeface="+mj-cs"/>
                <a:sym typeface="Cooper Hewitt Heavy"/>
                <a:rtl/>
              </a:rPr>
              <a:t>تتوزع الاسئلة بنسب </a:t>
            </a:r>
            <a:r>
              <a:rPr lang="ar-EG" sz="5786" b="1" spc="57" dirty="0" err="1">
                <a:solidFill>
                  <a:srgbClr val="2E414D"/>
                </a:solidFill>
                <a:latin typeface="Cooper Hewitt Heavy"/>
                <a:ea typeface="Cooper Hewitt Heavy"/>
                <a:cs typeface="+mj-cs"/>
                <a:sym typeface="Cooper Hewitt Heavy"/>
                <a:rtl/>
              </a:rPr>
              <a:t>متفاوته</a:t>
            </a:r>
            <a:endParaRPr lang="ar-EG" sz="5786" b="1" spc="57" dirty="0">
              <a:solidFill>
                <a:srgbClr val="2E414D"/>
              </a:solidFill>
              <a:latin typeface="Cooper Hewitt Heavy"/>
              <a:ea typeface="Cooper Hewitt Heavy"/>
              <a:cs typeface="+mj-cs"/>
              <a:sym typeface="Cooper Hewitt Heavy"/>
              <a:rtl/>
            </a:endParaRPr>
          </a:p>
          <a:p>
            <a:pPr algn="ctr" rtl="1">
              <a:lnSpc>
                <a:spcPts val="6943"/>
              </a:lnSpc>
            </a:pPr>
            <a:r>
              <a:rPr lang="ar-EG" sz="5786" b="1" spc="57" dirty="0">
                <a:solidFill>
                  <a:srgbClr val="2E414D"/>
                </a:solidFill>
                <a:latin typeface="Cooper Hewitt Heavy"/>
                <a:ea typeface="Cooper Hewitt Heavy"/>
                <a:cs typeface="+mj-cs"/>
                <a:sym typeface="Cooper Hewitt Heavy"/>
                <a:rtl/>
              </a:rPr>
              <a:t>نعم اغلبيه الطلاب يذكرون ان اغلب الاسئلة من مادتي الاحياء والرياضيات ، ولكن هذا لا يعني ان نهمل قسمي الفيزياء والكيمياء فهمَا مهمين جدًا وتوجد اسئلة كثيرة من الاختبار منهم .</a:t>
            </a:r>
          </a:p>
          <a:p>
            <a:pPr algn="ctr" rtl="1">
              <a:lnSpc>
                <a:spcPts val="6329"/>
              </a:lnSpc>
            </a:pPr>
            <a:endParaRPr lang="ar-EG" sz="5786" b="1" spc="57" dirty="0">
              <a:solidFill>
                <a:srgbClr val="2E414D"/>
              </a:solidFill>
              <a:latin typeface="Cooper Hewitt Heavy"/>
              <a:ea typeface="Cooper Hewitt Heavy"/>
              <a:cs typeface="+mj-cs"/>
              <a:sym typeface="Cooper Hewitt Heavy"/>
              <a:rtl/>
            </a:endParaRPr>
          </a:p>
          <a:p>
            <a:pPr algn="ctr" rtl="1">
              <a:lnSpc>
                <a:spcPts val="6329"/>
              </a:lnSpc>
            </a:pPr>
            <a:r>
              <a:rPr lang="en-US" sz="5274" b="1" spc="52" dirty="0">
                <a:solidFill>
                  <a:srgbClr val="2E414D"/>
                </a:solidFill>
                <a:latin typeface="Cooper Hewitt Heavy"/>
                <a:ea typeface="Cooper Hewitt Heavy"/>
                <a:cs typeface="+mj-cs"/>
                <a:sym typeface="Cooper Hewitt Heavy"/>
              </a:rPr>
              <a:t>٤</a:t>
            </a:r>
            <a:r>
              <a:rPr lang="ar-EG" sz="5274" b="1" spc="52" dirty="0">
                <a:solidFill>
                  <a:srgbClr val="2E414D"/>
                </a:solidFill>
                <a:latin typeface="Cooper Hewitt Heavy"/>
                <a:ea typeface="Cooper Hewitt Heavy"/>
                <a:cs typeface="+mj-cs"/>
                <a:sym typeface="Cooper Hewitt Heavy"/>
                <a:rtl/>
              </a:rPr>
              <a:t>- يفضل البدء بالمذاكرة من بداية الفصل الدراسي الثاني او نهاية الفصل الدراسي الاول كحد اقصى</a:t>
            </a:r>
          </a:p>
          <a:p>
            <a:pPr algn="ctr">
              <a:lnSpc>
                <a:spcPts val="6456"/>
              </a:lnSpc>
            </a:pPr>
            <a:r>
              <a:rPr lang="ar-EG" sz="5380" b="1" spc="53" dirty="0">
                <a:solidFill>
                  <a:srgbClr val="2E414D"/>
                </a:solidFill>
                <a:latin typeface="Cooper Hewitt Heavy"/>
                <a:ea typeface="Cooper Hewitt Heavy"/>
                <a:cs typeface="+mj-cs"/>
                <a:sym typeface="Cooper Hewitt Heavy"/>
                <a:rtl/>
              </a:rPr>
              <a:t>لكي لا يتم نسيان المعلومات</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Freeform 2"/>
          <p:cNvSpPr/>
          <p:nvPr/>
        </p:nvSpPr>
        <p:spPr>
          <a:xfrm>
            <a:off x="1304781" y="2501948"/>
            <a:ext cx="14347098" cy="4357931"/>
          </a:xfrm>
          <a:custGeom>
            <a:avLst/>
            <a:gdLst/>
            <a:ahLst/>
            <a:cxnLst/>
            <a:rect l="l" t="t" r="r" b="b"/>
            <a:pathLst>
              <a:path w="14347098" h="4357931">
                <a:moveTo>
                  <a:pt x="0" y="0"/>
                </a:moveTo>
                <a:lnTo>
                  <a:pt x="14347098" y="0"/>
                </a:lnTo>
                <a:lnTo>
                  <a:pt x="14347098" y="4357931"/>
                </a:lnTo>
                <a:lnTo>
                  <a:pt x="0" y="4357931"/>
                </a:lnTo>
                <a:lnTo>
                  <a:pt x="0" y="0"/>
                </a:lnTo>
                <a:close/>
              </a:path>
            </a:pathLst>
          </a:custGeom>
          <a:blipFill>
            <a:blip r:embed="rId2"/>
            <a:stretch>
              <a:fillRect/>
            </a:stretch>
          </a:blipFill>
        </p:spPr>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33" b="-9333"/>
            </a:stretch>
          </a:blipFill>
        </p:spPr>
      </p:sp>
      <p:grpSp>
        <p:nvGrpSpPr>
          <p:cNvPr id="3" name="Group 3"/>
          <p:cNvGrpSpPr/>
          <p:nvPr/>
        </p:nvGrpSpPr>
        <p:grpSpPr>
          <a:xfrm>
            <a:off x="-1870269" y="5330903"/>
            <a:ext cx="6737726" cy="7234160"/>
            <a:chOff x="0" y="0"/>
            <a:chExt cx="8983635" cy="9645547"/>
          </a:xfrm>
        </p:grpSpPr>
        <p:sp>
          <p:nvSpPr>
            <p:cNvPr id="4" name="AutoShape 4"/>
            <p:cNvSpPr/>
            <p:nvPr/>
          </p:nvSpPr>
          <p:spPr>
            <a:xfrm rot="3790950">
              <a:off x="-917586" y="2706702"/>
              <a:ext cx="7721600" cy="2692400"/>
            </a:xfrm>
            <a:prstGeom prst="rect">
              <a:avLst/>
            </a:prstGeom>
            <a:solidFill>
              <a:srgbClr val="FAFEFF"/>
            </a:solidFill>
          </p:spPr>
        </p:sp>
        <p:sp>
          <p:nvSpPr>
            <p:cNvPr id="5" name="AutoShape 5"/>
            <p:cNvSpPr/>
            <p:nvPr/>
          </p:nvSpPr>
          <p:spPr>
            <a:xfrm rot="1687673">
              <a:off x="1083351" y="5291996"/>
              <a:ext cx="7721600" cy="2692400"/>
            </a:xfrm>
            <a:prstGeom prst="rect">
              <a:avLst/>
            </a:prstGeom>
            <a:solidFill>
              <a:srgbClr val="C3EBE2"/>
            </a:solidFill>
          </p:spPr>
        </p:sp>
      </p:grpSp>
      <p:grpSp>
        <p:nvGrpSpPr>
          <p:cNvPr id="6" name="Group 6"/>
          <p:cNvGrpSpPr/>
          <p:nvPr/>
        </p:nvGrpSpPr>
        <p:grpSpPr>
          <a:xfrm>
            <a:off x="13560433" y="-2031093"/>
            <a:ext cx="6992778" cy="7161721"/>
            <a:chOff x="0" y="0"/>
            <a:chExt cx="9323704" cy="9548961"/>
          </a:xfrm>
        </p:grpSpPr>
        <p:sp>
          <p:nvSpPr>
            <p:cNvPr id="7" name="AutoShape 7"/>
            <p:cNvSpPr/>
            <p:nvPr/>
          </p:nvSpPr>
          <p:spPr>
            <a:xfrm rot="2212923">
              <a:off x="35297" y="2047724"/>
              <a:ext cx="7721600" cy="2692400"/>
            </a:xfrm>
            <a:prstGeom prst="rect">
              <a:avLst/>
            </a:prstGeom>
            <a:solidFill>
              <a:srgbClr val="FAFEFF"/>
            </a:solidFill>
          </p:spPr>
        </p:sp>
        <p:sp>
          <p:nvSpPr>
            <p:cNvPr id="8" name="AutoShape 8"/>
            <p:cNvSpPr/>
            <p:nvPr/>
          </p:nvSpPr>
          <p:spPr>
            <a:xfrm rot="3696239">
              <a:off x="2442623" y="4166283"/>
              <a:ext cx="7721600" cy="2692400"/>
            </a:xfrm>
            <a:prstGeom prst="rect">
              <a:avLst/>
            </a:prstGeom>
            <a:solidFill>
              <a:srgbClr val="C3EBE2"/>
            </a:solidFill>
          </p:spPr>
        </p:sp>
      </p:grpSp>
      <p:sp>
        <p:nvSpPr>
          <p:cNvPr id="9" name="Freeform 9"/>
          <p:cNvSpPr/>
          <p:nvPr/>
        </p:nvSpPr>
        <p:spPr>
          <a:xfrm>
            <a:off x="2830950" y="2274946"/>
            <a:ext cx="11301259" cy="4492250"/>
          </a:xfrm>
          <a:custGeom>
            <a:avLst/>
            <a:gdLst/>
            <a:ahLst/>
            <a:cxnLst/>
            <a:rect l="l" t="t" r="r" b="b"/>
            <a:pathLst>
              <a:path w="11301259" h="4492250">
                <a:moveTo>
                  <a:pt x="0" y="0"/>
                </a:moveTo>
                <a:lnTo>
                  <a:pt x="11301259" y="0"/>
                </a:lnTo>
                <a:lnTo>
                  <a:pt x="11301259" y="4492250"/>
                </a:lnTo>
                <a:lnTo>
                  <a:pt x="0" y="4492250"/>
                </a:lnTo>
                <a:lnTo>
                  <a:pt x="0" y="0"/>
                </a:lnTo>
                <a:close/>
              </a:path>
            </a:pathLst>
          </a:custGeom>
          <a:blipFill>
            <a:blip r:embed="rId3"/>
            <a:stretch>
              <a:fillRect/>
            </a:stretch>
          </a:blipFill>
        </p:spPr>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33" b="-9333"/>
            </a:stretch>
          </a:blipFill>
        </p:spPr>
      </p:sp>
      <p:grpSp>
        <p:nvGrpSpPr>
          <p:cNvPr id="3" name="Group 3"/>
          <p:cNvGrpSpPr/>
          <p:nvPr/>
        </p:nvGrpSpPr>
        <p:grpSpPr>
          <a:xfrm>
            <a:off x="-1870269" y="5330903"/>
            <a:ext cx="6737726" cy="7234160"/>
            <a:chOff x="0" y="0"/>
            <a:chExt cx="8983635" cy="9645547"/>
          </a:xfrm>
        </p:grpSpPr>
        <p:sp>
          <p:nvSpPr>
            <p:cNvPr id="4" name="AutoShape 4"/>
            <p:cNvSpPr/>
            <p:nvPr/>
          </p:nvSpPr>
          <p:spPr>
            <a:xfrm rot="3790950">
              <a:off x="-917586" y="2706702"/>
              <a:ext cx="7721600" cy="2692400"/>
            </a:xfrm>
            <a:prstGeom prst="rect">
              <a:avLst/>
            </a:prstGeom>
            <a:solidFill>
              <a:srgbClr val="FAFEFF"/>
            </a:solidFill>
          </p:spPr>
        </p:sp>
        <p:sp>
          <p:nvSpPr>
            <p:cNvPr id="5" name="AutoShape 5"/>
            <p:cNvSpPr/>
            <p:nvPr/>
          </p:nvSpPr>
          <p:spPr>
            <a:xfrm rot="1687673">
              <a:off x="1083351" y="5291996"/>
              <a:ext cx="7721600" cy="2692400"/>
            </a:xfrm>
            <a:prstGeom prst="rect">
              <a:avLst/>
            </a:prstGeom>
            <a:solidFill>
              <a:srgbClr val="C3EBE2"/>
            </a:solidFill>
          </p:spPr>
        </p:sp>
      </p:grpSp>
      <p:grpSp>
        <p:nvGrpSpPr>
          <p:cNvPr id="6" name="Group 6"/>
          <p:cNvGrpSpPr/>
          <p:nvPr/>
        </p:nvGrpSpPr>
        <p:grpSpPr>
          <a:xfrm>
            <a:off x="13560433" y="-2031093"/>
            <a:ext cx="6992778" cy="7161721"/>
            <a:chOff x="0" y="0"/>
            <a:chExt cx="9323704" cy="9548961"/>
          </a:xfrm>
        </p:grpSpPr>
        <p:sp>
          <p:nvSpPr>
            <p:cNvPr id="7" name="AutoShape 7"/>
            <p:cNvSpPr/>
            <p:nvPr/>
          </p:nvSpPr>
          <p:spPr>
            <a:xfrm rot="2212923">
              <a:off x="35297" y="2047724"/>
              <a:ext cx="7721600" cy="2692400"/>
            </a:xfrm>
            <a:prstGeom prst="rect">
              <a:avLst/>
            </a:prstGeom>
            <a:solidFill>
              <a:srgbClr val="FAFEFF"/>
            </a:solidFill>
          </p:spPr>
        </p:sp>
        <p:sp>
          <p:nvSpPr>
            <p:cNvPr id="8" name="AutoShape 8"/>
            <p:cNvSpPr/>
            <p:nvPr/>
          </p:nvSpPr>
          <p:spPr>
            <a:xfrm rot="3696239">
              <a:off x="2442623" y="4166283"/>
              <a:ext cx="7721600" cy="2692400"/>
            </a:xfrm>
            <a:prstGeom prst="rect">
              <a:avLst/>
            </a:prstGeom>
            <a:solidFill>
              <a:srgbClr val="C3EBE2"/>
            </a:solidFill>
          </p:spPr>
        </p:sp>
      </p:grpSp>
      <p:sp>
        <p:nvSpPr>
          <p:cNvPr id="9" name="Freeform 9"/>
          <p:cNvSpPr/>
          <p:nvPr/>
        </p:nvSpPr>
        <p:spPr>
          <a:xfrm>
            <a:off x="4295529" y="0"/>
            <a:ext cx="8117443" cy="9960053"/>
          </a:xfrm>
          <a:custGeom>
            <a:avLst/>
            <a:gdLst/>
            <a:ahLst/>
            <a:cxnLst/>
            <a:rect l="l" t="t" r="r" b="b"/>
            <a:pathLst>
              <a:path w="8117443" h="9960053">
                <a:moveTo>
                  <a:pt x="0" y="0"/>
                </a:moveTo>
                <a:lnTo>
                  <a:pt x="8117443" y="0"/>
                </a:lnTo>
                <a:lnTo>
                  <a:pt x="8117443" y="9960053"/>
                </a:lnTo>
                <a:lnTo>
                  <a:pt x="0" y="9960053"/>
                </a:lnTo>
                <a:lnTo>
                  <a:pt x="0" y="0"/>
                </a:lnTo>
                <a:close/>
              </a:path>
            </a:pathLst>
          </a:custGeom>
          <a:blipFill>
            <a:blip r:embed="rId3"/>
            <a:stretch>
              <a:fillRect/>
            </a:stretch>
          </a:blipFill>
        </p:spPr>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4331990">
            <a:off x="-5014536" y="638295"/>
            <a:ext cx="11824110" cy="5442705"/>
          </a:xfrm>
          <a:prstGeom prst="rect">
            <a:avLst/>
          </a:prstGeom>
          <a:solidFill>
            <a:srgbClr val="FAFEFF"/>
          </a:solidFill>
        </p:spPr>
      </p:sp>
      <p:sp>
        <p:nvSpPr>
          <p:cNvPr id="3" name="AutoShape 3"/>
          <p:cNvSpPr/>
          <p:nvPr/>
        </p:nvSpPr>
        <p:spPr>
          <a:xfrm rot="-6824472">
            <a:off x="-6159705" y="4415967"/>
            <a:ext cx="11824110" cy="5442705"/>
          </a:xfrm>
          <a:prstGeom prst="rect">
            <a:avLst/>
          </a:prstGeom>
          <a:solidFill>
            <a:srgbClr val="C3EBE2"/>
          </a:solidFill>
        </p:spPr>
      </p:sp>
      <p:sp>
        <p:nvSpPr>
          <p:cNvPr id="4" name="Freeform 4"/>
          <p:cNvSpPr/>
          <p:nvPr/>
        </p:nvSpPr>
        <p:spPr>
          <a:xfrm>
            <a:off x="4126677" y="-447261"/>
            <a:ext cx="14161323" cy="10734261"/>
          </a:xfrm>
          <a:custGeom>
            <a:avLst/>
            <a:gdLst/>
            <a:ahLst/>
            <a:cxnLst/>
            <a:rect l="l" t="t" r="r" b="b"/>
            <a:pathLst>
              <a:path w="14161323" h="10734261">
                <a:moveTo>
                  <a:pt x="0" y="0"/>
                </a:moveTo>
                <a:lnTo>
                  <a:pt x="14161323" y="0"/>
                </a:lnTo>
                <a:lnTo>
                  <a:pt x="14161323" y="10734261"/>
                </a:lnTo>
                <a:lnTo>
                  <a:pt x="0" y="10734261"/>
                </a:lnTo>
                <a:lnTo>
                  <a:pt x="0" y="0"/>
                </a:lnTo>
                <a:close/>
              </a:path>
            </a:pathLst>
          </a:custGeom>
          <a:blipFill>
            <a:blip r:embed="rId2"/>
            <a:stretch>
              <a:fillRect l="-765" t="-3103" r="-765"/>
            </a:stretch>
          </a:blipFill>
        </p:spPr>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999" b="-9000"/>
            </a:stretch>
          </a:blipFill>
        </p:spPr>
      </p:sp>
      <p:grpSp>
        <p:nvGrpSpPr>
          <p:cNvPr id="3" name="Group 3"/>
          <p:cNvGrpSpPr/>
          <p:nvPr/>
        </p:nvGrpSpPr>
        <p:grpSpPr>
          <a:xfrm>
            <a:off x="-5599200" y="-3399474"/>
            <a:ext cx="13255800" cy="19332860"/>
            <a:chOff x="0" y="0"/>
            <a:chExt cx="17674400" cy="25777147"/>
          </a:xfrm>
        </p:grpSpPr>
        <p:sp>
          <p:nvSpPr>
            <p:cNvPr id="4" name="AutoShape 4"/>
            <p:cNvSpPr/>
            <p:nvPr/>
          </p:nvSpPr>
          <p:spPr>
            <a:xfrm rot="-4331990">
              <a:off x="-2018232" y="4986128"/>
              <a:ext cx="15765480" cy="7256940"/>
            </a:xfrm>
            <a:prstGeom prst="rect">
              <a:avLst/>
            </a:prstGeom>
            <a:solidFill>
              <a:srgbClr val="FAFEFF"/>
            </a:solidFill>
          </p:spPr>
        </p:sp>
        <p:sp>
          <p:nvSpPr>
            <p:cNvPr id="5" name="AutoShape 5"/>
            <p:cNvSpPr/>
            <p:nvPr/>
          </p:nvSpPr>
          <p:spPr>
            <a:xfrm rot="-8902182">
              <a:off x="1177002" y="14925223"/>
              <a:ext cx="15765480" cy="7256940"/>
            </a:xfrm>
            <a:prstGeom prst="rect">
              <a:avLst/>
            </a:prstGeom>
            <a:solidFill>
              <a:srgbClr val="C3EBE2"/>
            </a:solidFill>
          </p:spPr>
        </p:sp>
      </p:grpSp>
      <p:grpSp>
        <p:nvGrpSpPr>
          <p:cNvPr id="6" name="Group 6"/>
          <p:cNvGrpSpPr/>
          <p:nvPr/>
        </p:nvGrpSpPr>
        <p:grpSpPr>
          <a:xfrm>
            <a:off x="1884256" y="0"/>
            <a:ext cx="17833638" cy="8533010"/>
            <a:chOff x="0" y="0"/>
            <a:chExt cx="23778185" cy="11377347"/>
          </a:xfrm>
        </p:grpSpPr>
        <p:grpSp>
          <p:nvGrpSpPr>
            <p:cNvPr id="7" name="Group 7"/>
            <p:cNvGrpSpPr/>
            <p:nvPr/>
          </p:nvGrpSpPr>
          <p:grpSpPr>
            <a:xfrm>
              <a:off x="0" y="0"/>
              <a:ext cx="23778185" cy="11377347"/>
              <a:chOff x="0" y="0"/>
              <a:chExt cx="19797638" cy="9472742"/>
            </a:xfrm>
          </p:grpSpPr>
          <p:sp>
            <p:nvSpPr>
              <p:cNvPr id="8" name="Freeform 8"/>
              <p:cNvSpPr/>
              <p:nvPr/>
            </p:nvSpPr>
            <p:spPr>
              <a:xfrm>
                <a:off x="0" y="0"/>
                <a:ext cx="19797638" cy="9472742"/>
              </a:xfrm>
              <a:custGeom>
                <a:avLst/>
                <a:gdLst/>
                <a:ahLst/>
                <a:cxnLst/>
                <a:rect l="l" t="t" r="r" b="b"/>
                <a:pathLst>
                  <a:path w="19797638" h="9472742">
                    <a:moveTo>
                      <a:pt x="0" y="0"/>
                    </a:moveTo>
                    <a:lnTo>
                      <a:pt x="0" y="9472742"/>
                    </a:lnTo>
                    <a:lnTo>
                      <a:pt x="19797638" y="9472742"/>
                    </a:lnTo>
                    <a:lnTo>
                      <a:pt x="19797638" y="0"/>
                    </a:lnTo>
                    <a:lnTo>
                      <a:pt x="0" y="0"/>
                    </a:lnTo>
                    <a:close/>
                    <a:moveTo>
                      <a:pt x="19736677" y="9411781"/>
                    </a:moveTo>
                    <a:lnTo>
                      <a:pt x="59690" y="9411781"/>
                    </a:lnTo>
                    <a:lnTo>
                      <a:pt x="59690" y="59690"/>
                    </a:lnTo>
                    <a:lnTo>
                      <a:pt x="19736677" y="59690"/>
                    </a:lnTo>
                    <a:lnTo>
                      <a:pt x="19736677" y="9411781"/>
                    </a:lnTo>
                    <a:close/>
                  </a:path>
                </a:pathLst>
              </a:custGeom>
              <a:solidFill>
                <a:srgbClr val="FAFEFF"/>
              </a:solidFill>
            </p:spPr>
          </p:sp>
        </p:grpSp>
        <p:sp>
          <p:nvSpPr>
            <p:cNvPr id="9" name="TextBox 9"/>
            <p:cNvSpPr txBox="1"/>
            <p:nvPr/>
          </p:nvSpPr>
          <p:spPr>
            <a:xfrm>
              <a:off x="1394983" y="625396"/>
              <a:ext cx="19529069" cy="9964631"/>
            </a:xfrm>
            <a:prstGeom prst="rect">
              <a:avLst/>
            </a:prstGeom>
          </p:spPr>
          <p:txBody>
            <a:bodyPr lIns="0" tIns="0" rIns="0" bIns="0" rtlCol="0" anchor="t">
              <a:spAutoFit/>
            </a:bodyPr>
            <a:lstStyle/>
            <a:p>
              <a:pPr algn="r">
                <a:lnSpc>
                  <a:spcPts val="5330"/>
                </a:lnSpc>
              </a:pPr>
              <a:endParaRPr/>
            </a:p>
            <a:p>
              <a:pPr algn="r">
                <a:lnSpc>
                  <a:spcPts val="5330"/>
                </a:lnSpc>
              </a:pPr>
              <a:r>
                <a:rPr lang="en-US" sz="4100" spc="41">
                  <a:solidFill>
                    <a:srgbClr val="C3EBE2"/>
                  </a:solidFill>
                  <a:latin typeface="Cooper Hewitt"/>
                  <a:ea typeface="Cooper Hewitt"/>
                  <a:cs typeface="Cooper Hewitt"/>
                  <a:sym typeface="Cooper Hewitt"/>
                </a:rPr>
                <a:t>https://youtube.com/channel/UCkKfdJ77AvfuHRDBJtqvpaw</a:t>
              </a:r>
            </a:p>
            <a:p>
              <a:pPr algn="r">
                <a:lnSpc>
                  <a:spcPts val="5330"/>
                </a:lnSpc>
              </a:pPr>
              <a:endParaRPr lang="en-US" sz="4100" spc="41">
                <a:solidFill>
                  <a:srgbClr val="C3EBE2"/>
                </a:solidFill>
                <a:latin typeface="Cooper Hewitt"/>
                <a:ea typeface="Cooper Hewitt"/>
                <a:cs typeface="Cooper Hewitt"/>
                <a:sym typeface="Cooper Hewitt"/>
              </a:endParaRPr>
            </a:p>
            <a:p>
              <a:pPr algn="r">
                <a:lnSpc>
                  <a:spcPts val="5330"/>
                </a:lnSpc>
              </a:pPr>
              <a:r>
                <a:rPr lang="en-US" sz="4100" spc="41">
                  <a:solidFill>
                    <a:srgbClr val="C3EBE2"/>
                  </a:solidFill>
                  <a:latin typeface="Cooper Hewitt"/>
                  <a:ea typeface="Cooper Hewitt"/>
                  <a:cs typeface="Cooper Hewitt"/>
                  <a:sym typeface="Cooper Hewitt"/>
                </a:rPr>
                <a:t>https://youtube.com/channel/UCHc2wkcwdgfUtPJVvNXquIg</a:t>
              </a:r>
            </a:p>
            <a:p>
              <a:pPr algn="r">
                <a:lnSpc>
                  <a:spcPts val="5330"/>
                </a:lnSpc>
              </a:pPr>
              <a:endParaRPr lang="en-US" sz="4100" spc="41">
                <a:solidFill>
                  <a:srgbClr val="C3EBE2"/>
                </a:solidFill>
                <a:latin typeface="Cooper Hewitt"/>
                <a:ea typeface="Cooper Hewitt"/>
                <a:cs typeface="Cooper Hewitt"/>
                <a:sym typeface="Cooper Hewitt"/>
              </a:endParaRPr>
            </a:p>
            <a:p>
              <a:pPr algn="r">
                <a:lnSpc>
                  <a:spcPts val="5330"/>
                </a:lnSpc>
              </a:pPr>
              <a:r>
                <a:rPr lang="en-US" sz="4100" spc="41">
                  <a:solidFill>
                    <a:srgbClr val="C3EBE2"/>
                  </a:solidFill>
                  <a:latin typeface="Cooper Hewitt"/>
                  <a:ea typeface="Cooper Hewitt"/>
                  <a:cs typeface="Cooper Hewitt"/>
                  <a:sym typeface="Cooper Hewitt"/>
                </a:rPr>
                <a:t>https://youtube.com/channel/UCDGKX5lo7J1ytM168jSPlkw</a:t>
              </a:r>
            </a:p>
            <a:p>
              <a:pPr algn="r">
                <a:lnSpc>
                  <a:spcPts val="5330"/>
                </a:lnSpc>
              </a:pPr>
              <a:endParaRPr lang="en-US" sz="4100" spc="41">
                <a:solidFill>
                  <a:srgbClr val="C3EBE2"/>
                </a:solidFill>
                <a:latin typeface="Cooper Hewitt"/>
                <a:ea typeface="Cooper Hewitt"/>
                <a:cs typeface="Cooper Hewitt"/>
                <a:sym typeface="Cooper Hewitt"/>
              </a:endParaRPr>
            </a:p>
            <a:p>
              <a:pPr algn="r">
                <a:lnSpc>
                  <a:spcPts val="5330"/>
                </a:lnSpc>
              </a:pPr>
              <a:r>
                <a:rPr lang="en-US" sz="4100" spc="41">
                  <a:solidFill>
                    <a:srgbClr val="C3EBE2"/>
                  </a:solidFill>
                  <a:latin typeface="Cooper Hewitt"/>
                  <a:ea typeface="Cooper Hewitt"/>
                  <a:cs typeface="Cooper Hewitt"/>
                  <a:sym typeface="Cooper Hewitt"/>
                </a:rPr>
                <a:t>https://youtube.com/channel/UCWuC-ZUXP2I0fAqYA1b2gfg</a:t>
              </a:r>
            </a:p>
            <a:p>
              <a:pPr algn="r">
                <a:lnSpc>
                  <a:spcPts val="5330"/>
                </a:lnSpc>
              </a:pPr>
              <a:endParaRPr lang="en-US" sz="4100" spc="41">
                <a:solidFill>
                  <a:srgbClr val="C3EBE2"/>
                </a:solidFill>
                <a:latin typeface="Cooper Hewitt"/>
                <a:ea typeface="Cooper Hewitt"/>
                <a:cs typeface="Cooper Hewitt"/>
                <a:sym typeface="Cooper Hewitt"/>
              </a:endParaRPr>
            </a:p>
            <a:p>
              <a:pPr algn="r">
                <a:lnSpc>
                  <a:spcPts val="5330"/>
                </a:lnSpc>
              </a:pPr>
              <a:r>
                <a:rPr lang="en-US" sz="4100" spc="41">
                  <a:solidFill>
                    <a:srgbClr val="C3EBE2"/>
                  </a:solidFill>
                  <a:latin typeface="Cooper Hewitt"/>
                  <a:ea typeface="Cooper Hewitt"/>
                  <a:cs typeface="Cooper Hewitt"/>
                  <a:sym typeface="Cooper Hewitt"/>
                </a:rPr>
                <a:t>https://youtube.com/channel/UCvpn0B-3S8cra6seOpmL6PQ</a:t>
              </a:r>
            </a:p>
            <a:p>
              <a:pPr algn="r">
                <a:lnSpc>
                  <a:spcPts val="5330"/>
                </a:lnSpc>
              </a:pPr>
              <a:endParaRPr lang="en-US" sz="4100" spc="41">
                <a:solidFill>
                  <a:srgbClr val="C3EBE2"/>
                </a:solidFill>
                <a:latin typeface="Cooper Hewitt"/>
                <a:ea typeface="Cooper Hewitt"/>
                <a:cs typeface="Cooper Hewitt"/>
                <a:sym typeface="Cooper Hewitt"/>
              </a:endParaRPr>
            </a:p>
          </p:txBody>
        </p:sp>
      </p:grpSp>
      <p:sp>
        <p:nvSpPr>
          <p:cNvPr id="10" name="Freeform 10"/>
          <p:cNvSpPr/>
          <p:nvPr/>
        </p:nvSpPr>
        <p:spPr>
          <a:xfrm>
            <a:off x="-496128" y="7733472"/>
            <a:ext cx="3049657" cy="3049657"/>
          </a:xfrm>
          <a:custGeom>
            <a:avLst/>
            <a:gdLst/>
            <a:ahLst/>
            <a:cxnLst/>
            <a:rect l="l" t="t" r="r" b="b"/>
            <a:pathLst>
              <a:path w="3049657" h="3049657">
                <a:moveTo>
                  <a:pt x="0" y="0"/>
                </a:moveTo>
                <a:lnTo>
                  <a:pt x="3049656" y="0"/>
                </a:lnTo>
                <a:lnTo>
                  <a:pt x="3049656" y="3049656"/>
                </a:lnTo>
                <a:lnTo>
                  <a:pt x="0" y="304965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33" b="-9333"/>
            </a:stretch>
          </a:blipFill>
        </p:spPr>
      </p:sp>
      <p:grpSp>
        <p:nvGrpSpPr>
          <p:cNvPr id="3" name="Group 3"/>
          <p:cNvGrpSpPr/>
          <p:nvPr/>
        </p:nvGrpSpPr>
        <p:grpSpPr>
          <a:xfrm>
            <a:off x="-1870269" y="5330903"/>
            <a:ext cx="6737726" cy="7234160"/>
            <a:chOff x="0" y="0"/>
            <a:chExt cx="8983635" cy="9645547"/>
          </a:xfrm>
        </p:grpSpPr>
        <p:sp>
          <p:nvSpPr>
            <p:cNvPr id="4" name="AutoShape 4"/>
            <p:cNvSpPr/>
            <p:nvPr/>
          </p:nvSpPr>
          <p:spPr>
            <a:xfrm rot="3790950">
              <a:off x="-917586" y="2706702"/>
              <a:ext cx="7721600" cy="2692400"/>
            </a:xfrm>
            <a:prstGeom prst="rect">
              <a:avLst/>
            </a:prstGeom>
            <a:solidFill>
              <a:srgbClr val="FAFEFF"/>
            </a:solidFill>
          </p:spPr>
        </p:sp>
        <p:sp>
          <p:nvSpPr>
            <p:cNvPr id="5" name="AutoShape 5"/>
            <p:cNvSpPr/>
            <p:nvPr/>
          </p:nvSpPr>
          <p:spPr>
            <a:xfrm rot="1687673">
              <a:off x="1083351" y="5291996"/>
              <a:ext cx="7721600" cy="2692400"/>
            </a:xfrm>
            <a:prstGeom prst="rect">
              <a:avLst/>
            </a:prstGeom>
            <a:solidFill>
              <a:srgbClr val="C3EBE2"/>
            </a:solidFill>
          </p:spPr>
        </p:sp>
      </p:grpSp>
      <p:grpSp>
        <p:nvGrpSpPr>
          <p:cNvPr id="6" name="Group 6"/>
          <p:cNvGrpSpPr/>
          <p:nvPr/>
        </p:nvGrpSpPr>
        <p:grpSpPr>
          <a:xfrm>
            <a:off x="13560433" y="-2031093"/>
            <a:ext cx="6992778" cy="7161721"/>
            <a:chOff x="0" y="0"/>
            <a:chExt cx="9323704" cy="9548961"/>
          </a:xfrm>
        </p:grpSpPr>
        <p:sp>
          <p:nvSpPr>
            <p:cNvPr id="7" name="AutoShape 7"/>
            <p:cNvSpPr/>
            <p:nvPr/>
          </p:nvSpPr>
          <p:spPr>
            <a:xfrm rot="2212923">
              <a:off x="35297" y="2047724"/>
              <a:ext cx="7721600" cy="2692400"/>
            </a:xfrm>
            <a:prstGeom prst="rect">
              <a:avLst/>
            </a:prstGeom>
            <a:solidFill>
              <a:srgbClr val="FAFEFF"/>
            </a:solidFill>
          </p:spPr>
        </p:sp>
        <p:sp>
          <p:nvSpPr>
            <p:cNvPr id="8" name="AutoShape 8"/>
            <p:cNvSpPr/>
            <p:nvPr/>
          </p:nvSpPr>
          <p:spPr>
            <a:xfrm rot="3696239">
              <a:off x="2442623" y="4166283"/>
              <a:ext cx="7721600" cy="2692400"/>
            </a:xfrm>
            <a:prstGeom prst="rect">
              <a:avLst/>
            </a:prstGeom>
            <a:solidFill>
              <a:srgbClr val="C3EBE2"/>
            </a:solidFill>
          </p:spPr>
        </p:sp>
      </p:grpSp>
      <p:grpSp>
        <p:nvGrpSpPr>
          <p:cNvPr id="9" name="Group 9"/>
          <p:cNvGrpSpPr/>
          <p:nvPr/>
        </p:nvGrpSpPr>
        <p:grpSpPr>
          <a:xfrm>
            <a:off x="1379537" y="-168672"/>
            <a:ext cx="15528925" cy="10624344"/>
            <a:chOff x="0" y="0"/>
            <a:chExt cx="20705233" cy="14165792"/>
          </a:xfrm>
        </p:grpSpPr>
        <p:grpSp>
          <p:nvGrpSpPr>
            <p:cNvPr id="10" name="Group 10"/>
            <p:cNvGrpSpPr/>
            <p:nvPr/>
          </p:nvGrpSpPr>
          <p:grpSpPr>
            <a:xfrm>
              <a:off x="0" y="0"/>
              <a:ext cx="20705233" cy="14165792"/>
              <a:chOff x="0" y="0"/>
              <a:chExt cx="17239109" cy="11794391"/>
            </a:xfrm>
          </p:grpSpPr>
          <p:sp>
            <p:nvSpPr>
              <p:cNvPr id="11" name="Freeform 11"/>
              <p:cNvSpPr/>
              <p:nvPr/>
            </p:nvSpPr>
            <p:spPr>
              <a:xfrm>
                <a:off x="0" y="0"/>
                <a:ext cx="17239109" cy="11794392"/>
              </a:xfrm>
              <a:custGeom>
                <a:avLst/>
                <a:gdLst/>
                <a:ahLst/>
                <a:cxnLst/>
                <a:rect l="l" t="t" r="r" b="b"/>
                <a:pathLst>
                  <a:path w="17239109" h="11794392">
                    <a:moveTo>
                      <a:pt x="0" y="0"/>
                    </a:moveTo>
                    <a:lnTo>
                      <a:pt x="0" y="11794392"/>
                    </a:lnTo>
                    <a:lnTo>
                      <a:pt x="17239109" y="11794392"/>
                    </a:lnTo>
                    <a:lnTo>
                      <a:pt x="17239109" y="0"/>
                    </a:lnTo>
                    <a:lnTo>
                      <a:pt x="0" y="0"/>
                    </a:lnTo>
                    <a:close/>
                    <a:moveTo>
                      <a:pt x="17178148" y="11733431"/>
                    </a:moveTo>
                    <a:lnTo>
                      <a:pt x="59690" y="11733431"/>
                    </a:lnTo>
                    <a:lnTo>
                      <a:pt x="59690" y="59690"/>
                    </a:lnTo>
                    <a:lnTo>
                      <a:pt x="17178148" y="59690"/>
                    </a:lnTo>
                    <a:lnTo>
                      <a:pt x="17178148" y="11733431"/>
                    </a:lnTo>
                    <a:close/>
                  </a:path>
                </a:pathLst>
              </a:custGeom>
              <a:solidFill>
                <a:srgbClr val="C3EBE2"/>
              </a:solidFill>
            </p:spPr>
          </p:sp>
        </p:grpSp>
        <p:sp>
          <p:nvSpPr>
            <p:cNvPr id="12" name="TextBox 12"/>
            <p:cNvSpPr txBox="1"/>
            <p:nvPr/>
          </p:nvSpPr>
          <p:spPr>
            <a:xfrm>
              <a:off x="1449650" y="749726"/>
              <a:ext cx="17805933" cy="11229499"/>
            </a:xfrm>
            <a:prstGeom prst="rect">
              <a:avLst/>
            </a:prstGeom>
          </p:spPr>
          <p:txBody>
            <a:bodyPr lIns="0" tIns="0" rIns="0" bIns="0" rtlCol="0" anchor="t">
              <a:spAutoFit/>
            </a:bodyPr>
            <a:lstStyle/>
            <a:p>
              <a:pPr algn="ctr" rtl="1">
                <a:lnSpc>
                  <a:spcPts val="9360"/>
                </a:lnSpc>
              </a:pPr>
              <a:r>
                <a:rPr lang="en-US" sz="7200" spc="72">
                  <a:solidFill>
                    <a:srgbClr val="C3EBE2"/>
                  </a:solidFill>
                  <a:latin typeface="Cooper Hewitt"/>
                  <a:ea typeface="Cooper Hewitt"/>
                  <a:cs typeface="Cooper Hewitt"/>
                  <a:sym typeface="Cooper Hewitt"/>
                </a:rPr>
                <a:t>٠</a:t>
              </a:r>
              <a:r>
                <a:rPr lang="ar-EG" sz="7200" spc="72">
                  <a:solidFill>
                    <a:srgbClr val="C3EBE2"/>
                  </a:solidFill>
                  <a:latin typeface="Cooper Hewitt"/>
                  <a:ea typeface="Cooper Hewitt"/>
                  <a:cs typeface="Cooper Hewitt"/>
                  <a:sym typeface="Cooper Hewitt"/>
                  <a:rtl/>
                </a:rPr>
                <a:t>- تجميعات السنين السابقة : </a:t>
              </a:r>
            </a:p>
            <a:p>
              <a:pPr algn="ctr">
                <a:lnSpc>
                  <a:spcPts val="9360"/>
                </a:lnSpc>
              </a:pPr>
              <a:r>
                <a:rPr lang="ar-EG" sz="7200" spc="72">
                  <a:solidFill>
                    <a:srgbClr val="C3EBE2"/>
                  </a:solidFill>
                  <a:latin typeface="Cooper Hewitt"/>
                  <a:ea typeface="Cooper Hewitt"/>
                  <a:cs typeface="Cooper Hewitt"/>
                  <a:sym typeface="Cooper Hewitt"/>
                  <a:rtl/>
                </a:rPr>
                <a:t>تجميعات الحوت</a:t>
              </a:r>
            </a:p>
            <a:p>
              <a:pPr algn="ctr">
                <a:lnSpc>
                  <a:spcPts val="9360"/>
                </a:lnSpc>
              </a:pPr>
              <a:r>
                <a:rPr lang="ar-EG" sz="7200" spc="72">
                  <a:solidFill>
                    <a:srgbClr val="C3EBE2"/>
                  </a:solidFill>
                  <a:latin typeface="Cooper Hewitt"/>
                  <a:ea typeface="Cooper Hewitt"/>
                  <a:cs typeface="Cooper Hewitt"/>
                  <a:sym typeface="Cooper Hewitt"/>
                  <a:rtl/>
                </a:rPr>
                <a:t>تجميعات غشام</a:t>
              </a:r>
            </a:p>
            <a:p>
              <a:pPr algn="ctr">
                <a:lnSpc>
                  <a:spcPts val="9360"/>
                </a:lnSpc>
              </a:pPr>
              <a:r>
                <a:rPr lang="ar-EG" sz="7200" spc="72">
                  <a:solidFill>
                    <a:srgbClr val="C3EBE2"/>
                  </a:solidFill>
                  <a:latin typeface="Cooper Hewitt"/>
                  <a:ea typeface="Cooper Hewitt"/>
                  <a:cs typeface="Cooper Hewitt"/>
                  <a:sym typeface="Cooper Hewitt"/>
                  <a:rtl/>
                </a:rPr>
                <a:t>تجميعات ابدع بقدراتك</a:t>
              </a:r>
            </a:p>
            <a:p>
              <a:pPr algn="ctr">
                <a:lnSpc>
                  <a:spcPts val="9360"/>
                </a:lnSpc>
              </a:pPr>
              <a:r>
                <a:rPr lang="ar-EG" sz="7200" spc="72">
                  <a:solidFill>
                    <a:srgbClr val="C3EBE2"/>
                  </a:solidFill>
                  <a:latin typeface="Cooper Hewitt"/>
                  <a:ea typeface="Cooper Hewitt"/>
                  <a:cs typeface="Cooper Hewitt"/>
                  <a:sym typeface="Cooper Hewitt"/>
                  <a:rtl/>
                </a:rPr>
                <a:t>تجميعات جهاد</a:t>
              </a:r>
              <a:r>
                <a:rPr lang="en-US" sz="7200" spc="72">
                  <a:solidFill>
                    <a:srgbClr val="C3EBE2"/>
                  </a:solidFill>
                  <a:latin typeface="Cooper Hewitt"/>
                  <a:ea typeface="Cooper Hewitt"/>
                  <a:cs typeface="Cooper Hewitt"/>
                  <a:sym typeface="Cooper Hewitt"/>
                </a:rPr>
                <a:t> </a:t>
              </a:r>
            </a:p>
            <a:p>
              <a:pPr algn="ctr">
                <a:lnSpc>
                  <a:spcPts val="9359"/>
                </a:lnSpc>
              </a:pPr>
              <a:r>
                <a:rPr lang="ar-EG" sz="7199" spc="71">
                  <a:solidFill>
                    <a:srgbClr val="C3EBE2"/>
                  </a:solidFill>
                  <a:latin typeface="Cooper Hewitt"/>
                  <a:ea typeface="Cooper Hewitt"/>
                  <a:cs typeface="Cooper Hewitt"/>
                  <a:sym typeface="Cooper Hewitt"/>
                  <a:rtl/>
                </a:rPr>
                <a:t>مهم جدًا لتدرب جدًا على التجميعات بشكل مكثف والاطلاع عليها</a:t>
              </a:r>
            </a:p>
          </p:txBody>
        </p:sp>
        <p:sp>
          <p:nvSpPr>
            <p:cNvPr id="13" name="TextBox 13"/>
            <p:cNvSpPr txBox="1"/>
            <p:nvPr/>
          </p:nvSpPr>
          <p:spPr>
            <a:xfrm>
              <a:off x="5107250" y="12420704"/>
              <a:ext cx="10490733" cy="728663"/>
            </a:xfrm>
            <a:prstGeom prst="rect">
              <a:avLst/>
            </a:prstGeom>
          </p:spPr>
          <p:txBody>
            <a:bodyPr lIns="0" tIns="0" rIns="0" bIns="0" rtlCol="0" anchor="t">
              <a:spAutoFit/>
            </a:bodyPr>
            <a:lstStyle/>
            <a:p>
              <a:pPr algn="ctr">
                <a:lnSpc>
                  <a:spcPts val="3839"/>
                </a:lnSpc>
              </a:pP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Freeform 2"/>
          <p:cNvSpPr/>
          <p:nvPr/>
        </p:nvSpPr>
        <p:spPr>
          <a:xfrm>
            <a:off x="-216420" y="7143750"/>
            <a:ext cx="13376535" cy="3333750"/>
          </a:xfrm>
          <a:custGeom>
            <a:avLst/>
            <a:gdLst/>
            <a:ahLst/>
            <a:cxnLst/>
            <a:rect l="l" t="t" r="r" b="b"/>
            <a:pathLst>
              <a:path w="13376535" h="3333750">
                <a:moveTo>
                  <a:pt x="0" y="0"/>
                </a:moveTo>
                <a:lnTo>
                  <a:pt x="13376535" y="0"/>
                </a:lnTo>
                <a:lnTo>
                  <a:pt x="13376535" y="3333750"/>
                </a:lnTo>
                <a:lnTo>
                  <a:pt x="0" y="3333750"/>
                </a:lnTo>
                <a:lnTo>
                  <a:pt x="0" y="0"/>
                </a:lnTo>
                <a:close/>
              </a:path>
            </a:pathLst>
          </a:custGeom>
          <a:blipFill>
            <a:blip r:embed="rId2"/>
            <a:stretch>
              <a:fillRect t="-41223" b="-84477"/>
            </a:stretch>
          </a:blipFill>
        </p:spPr>
      </p:sp>
      <p:sp>
        <p:nvSpPr>
          <p:cNvPr id="3" name="Freeform 3"/>
          <p:cNvSpPr/>
          <p:nvPr/>
        </p:nvSpPr>
        <p:spPr>
          <a:xfrm>
            <a:off x="7917930" y="-228600"/>
            <a:ext cx="5242185" cy="3371850"/>
          </a:xfrm>
          <a:custGeom>
            <a:avLst/>
            <a:gdLst/>
            <a:ahLst/>
            <a:cxnLst/>
            <a:rect l="l" t="t" r="r" b="b"/>
            <a:pathLst>
              <a:path w="5242185" h="3371850">
                <a:moveTo>
                  <a:pt x="0" y="0"/>
                </a:moveTo>
                <a:lnTo>
                  <a:pt x="5242185" y="0"/>
                </a:lnTo>
                <a:lnTo>
                  <a:pt x="5242185" y="3371850"/>
                </a:lnTo>
                <a:lnTo>
                  <a:pt x="0" y="3371850"/>
                </a:lnTo>
                <a:lnTo>
                  <a:pt x="0" y="0"/>
                </a:lnTo>
                <a:close/>
              </a:path>
            </a:pathLst>
          </a:custGeom>
          <a:blipFill>
            <a:blip r:embed="rId3"/>
            <a:stretch>
              <a:fillRect l="-2058" r="-23446"/>
            </a:stretch>
          </a:blipFill>
        </p:spPr>
      </p:sp>
      <p:sp>
        <p:nvSpPr>
          <p:cNvPr id="4" name="Freeform 4"/>
          <p:cNvSpPr/>
          <p:nvPr/>
        </p:nvSpPr>
        <p:spPr>
          <a:xfrm>
            <a:off x="-238906" y="-209550"/>
            <a:ext cx="7966335" cy="3352800"/>
          </a:xfrm>
          <a:custGeom>
            <a:avLst/>
            <a:gdLst/>
            <a:ahLst/>
            <a:cxnLst/>
            <a:rect l="l" t="t" r="r" b="b"/>
            <a:pathLst>
              <a:path w="7966335" h="3352800">
                <a:moveTo>
                  <a:pt x="0" y="0"/>
                </a:moveTo>
                <a:lnTo>
                  <a:pt x="7966336" y="0"/>
                </a:lnTo>
                <a:lnTo>
                  <a:pt x="7966336" y="3352800"/>
                </a:lnTo>
                <a:lnTo>
                  <a:pt x="0" y="3352800"/>
                </a:lnTo>
                <a:lnTo>
                  <a:pt x="0" y="0"/>
                </a:lnTo>
                <a:close/>
              </a:path>
            </a:pathLst>
          </a:custGeom>
          <a:blipFill>
            <a:blip r:embed="rId4"/>
            <a:stretch>
              <a:fillRect t="-29299" b="-29299"/>
            </a:stretch>
          </a:blipFill>
        </p:spPr>
      </p:sp>
      <p:sp>
        <p:nvSpPr>
          <p:cNvPr id="5" name="Freeform 5"/>
          <p:cNvSpPr/>
          <p:nvPr/>
        </p:nvSpPr>
        <p:spPr>
          <a:xfrm>
            <a:off x="13350615" y="-209550"/>
            <a:ext cx="3908685" cy="10687050"/>
          </a:xfrm>
          <a:custGeom>
            <a:avLst/>
            <a:gdLst/>
            <a:ahLst/>
            <a:cxnLst/>
            <a:rect l="l" t="t" r="r" b="b"/>
            <a:pathLst>
              <a:path w="3908685" h="10687050">
                <a:moveTo>
                  <a:pt x="0" y="0"/>
                </a:moveTo>
                <a:lnTo>
                  <a:pt x="3908685" y="0"/>
                </a:lnTo>
                <a:lnTo>
                  <a:pt x="3908685" y="10687050"/>
                </a:lnTo>
                <a:lnTo>
                  <a:pt x="0" y="10687050"/>
                </a:lnTo>
                <a:lnTo>
                  <a:pt x="0" y="0"/>
                </a:lnTo>
                <a:close/>
              </a:path>
            </a:pathLst>
          </a:custGeom>
          <a:blipFill>
            <a:blip r:embed="rId5"/>
            <a:stretch>
              <a:fillRect l="-177366" r="-76572"/>
            </a:stretch>
          </a:blipFill>
        </p:spPr>
      </p:sp>
      <p:grpSp>
        <p:nvGrpSpPr>
          <p:cNvPr id="6" name="Group 6"/>
          <p:cNvGrpSpPr/>
          <p:nvPr/>
        </p:nvGrpSpPr>
        <p:grpSpPr>
          <a:xfrm>
            <a:off x="15304957" y="-2133051"/>
            <a:ext cx="6099784" cy="13623103"/>
            <a:chOff x="0" y="0"/>
            <a:chExt cx="8133045" cy="18164137"/>
          </a:xfrm>
        </p:grpSpPr>
        <p:sp>
          <p:nvSpPr>
            <p:cNvPr id="7" name="AutoShape 7"/>
            <p:cNvSpPr/>
            <p:nvPr/>
          </p:nvSpPr>
          <p:spPr>
            <a:xfrm rot="4561478">
              <a:off x="-2977744" y="4733571"/>
              <a:ext cx="12746201" cy="3825688"/>
            </a:xfrm>
            <a:prstGeom prst="rect">
              <a:avLst/>
            </a:prstGeom>
            <a:solidFill>
              <a:srgbClr val="FAFEFF"/>
            </a:solidFill>
          </p:spPr>
        </p:sp>
        <p:sp>
          <p:nvSpPr>
            <p:cNvPr id="8" name="AutoShape 8"/>
            <p:cNvSpPr/>
            <p:nvPr/>
          </p:nvSpPr>
          <p:spPr>
            <a:xfrm rot="6311844">
              <a:off x="-2947967" y="8793027"/>
              <a:ext cx="14937967" cy="3428019"/>
            </a:xfrm>
            <a:prstGeom prst="rect">
              <a:avLst/>
            </a:prstGeom>
            <a:solidFill>
              <a:srgbClr val="C3EBE2"/>
            </a:solidFill>
          </p:spPr>
        </p:sp>
      </p:grpSp>
      <p:sp>
        <p:nvSpPr>
          <p:cNvPr id="9" name="TextBox 9"/>
          <p:cNvSpPr txBox="1"/>
          <p:nvPr/>
        </p:nvSpPr>
        <p:spPr>
          <a:xfrm>
            <a:off x="994772" y="4430256"/>
            <a:ext cx="10954150" cy="1255038"/>
          </a:xfrm>
          <a:prstGeom prst="rect">
            <a:avLst/>
          </a:prstGeom>
        </p:spPr>
        <p:txBody>
          <a:bodyPr lIns="0" tIns="0" rIns="0" bIns="0" rtlCol="0" anchor="t">
            <a:spAutoFit/>
          </a:bodyPr>
          <a:lstStyle/>
          <a:p>
            <a:pPr algn="ctr">
              <a:lnSpc>
                <a:spcPts val="4799"/>
              </a:lnSpc>
            </a:pPr>
            <a:r>
              <a:rPr lang="en-US" sz="3199" spc="31">
                <a:solidFill>
                  <a:srgbClr val="FAFEFF"/>
                </a:solidFill>
                <a:latin typeface="Cooper Hewitt"/>
                <a:ea typeface="Cooper Hewitt"/>
                <a:cs typeface="Cooper Hewitt"/>
                <a:sym typeface="Cooper Hewitt"/>
              </a:rPr>
              <a:t>https://drive.google.com/drive/folders/1-QczzK7CJwg7o6n-Zx6QoWTabt_fTzDv</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7409" t="-8142" r="-8457"/>
            </a:stretch>
          </a:blipFill>
        </p:spPr>
      </p:sp>
      <p:grpSp>
        <p:nvGrpSpPr>
          <p:cNvPr id="3" name="Group 3"/>
          <p:cNvGrpSpPr/>
          <p:nvPr/>
        </p:nvGrpSpPr>
        <p:grpSpPr>
          <a:xfrm>
            <a:off x="1216695" y="94943"/>
            <a:ext cx="15402839" cy="10137748"/>
            <a:chOff x="0" y="0"/>
            <a:chExt cx="5210343" cy="3429312"/>
          </a:xfrm>
        </p:grpSpPr>
        <p:sp>
          <p:nvSpPr>
            <p:cNvPr id="4" name="Freeform 4"/>
            <p:cNvSpPr/>
            <p:nvPr/>
          </p:nvSpPr>
          <p:spPr>
            <a:xfrm>
              <a:off x="0" y="0"/>
              <a:ext cx="5210343" cy="3429313"/>
            </a:xfrm>
            <a:custGeom>
              <a:avLst/>
              <a:gdLst/>
              <a:ahLst/>
              <a:cxnLst/>
              <a:rect l="l" t="t" r="r" b="b"/>
              <a:pathLst>
                <a:path w="5210343" h="3429313">
                  <a:moveTo>
                    <a:pt x="5085883" y="3429312"/>
                  </a:moveTo>
                  <a:lnTo>
                    <a:pt x="124460" y="3429312"/>
                  </a:lnTo>
                  <a:cubicBezTo>
                    <a:pt x="55880" y="3429312"/>
                    <a:pt x="0" y="3373432"/>
                    <a:pt x="0" y="3304852"/>
                  </a:cubicBezTo>
                  <a:lnTo>
                    <a:pt x="0" y="124460"/>
                  </a:lnTo>
                  <a:cubicBezTo>
                    <a:pt x="0" y="55880"/>
                    <a:pt x="55880" y="0"/>
                    <a:pt x="124460" y="0"/>
                  </a:cubicBezTo>
                  <a:lnTo>
                    <a:pt x="5085883" y="0"/>
                  </a:lnTo>
                  <a:cubicBezTo>
                    <a:pt x="5154463" y="0"/>
                    <a:pt x="5210343" y="55880"/>
                    <a:pt x="5210343" y="124460"/>
                  </a:cubicBezTo>
                  <a:lnTo>
                    <a:pt x="5210343" y="3304853"/>
                  </a:lnTo>
                  <a:cubicBezTo>
                    <a:pt x="5210343" y="3373432"/>
                    <a:pt x="5154463" y="3429313"/>
                    <a:pt x="5085883" y="3429313"/>
                  </a:cubicBezTo>
                  <a:close/>
                </a:path>
              </a:pathLst>
            </a:custGeom>
            <a:solidFill>
              <a:srgbClr val="345C72"/>
            </a:solidFill>
          </p:spPr>
        </p:sp>
      </p:grpSp>
      <p:grpSp>
        <p:nvGrpSpPr>
          <p:cNvPr id="5" name="Group 5"/>
          <p:cNvGrpSpPr/>
          <p:nvPr/>
        </p:nvGrpSpPr>
        <p:grpSpPr>
          <a:xfrm rot="-5400000">
            <a:off x="15129668" y="426874"/>
            <a:ext cx="1982042" cy="1901232"/>
            <a:chOff x="0" y="0"/>
            <a:chExt cx="6323330" cy="6065520"/>
          </a:xfrm>
        </p:grpSpPr>
        <p:sp>
          <p:nvSpPr>
            <p:cNvPr id="6" name="Freeform 6"/>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7" name="Group 7"/>
          <p:cNvGrpSpPr/>
          <p:nvPr/>
        </p:nvGrpSpPr>
        <p:grpSpPr>
          <a:xfrm rot="-5400000">
            <a:off x="15129668" y="2315288"/>
            <a:ext cx="1982042" cy="1901232"/>
            <a:chOff x="0" y="0"/>
            <a:chExt cx="6323330" cy="6065520"/>
          </a:xfrm>
        </p:grpSpPr>
        <p:sp>
          <p:nvSpPr>
            <p:cNvPr id="8" name="Freeform 8"/>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9" name="Group 9"/>
          <p:cNvGrpSpPr/>
          <p:nvPr/>
        </p:nvGrpSpPr>
        <p:grpSpPr>
          <a:xfrm rot="-5400000">
            <a:off x="15129668" y="4210880"/>
            <a:ext cx="1982042" cy="1901232"/>
            <a:chOff x="0" y="0"/>
            <a:chExt cx="6323330" cy="6065520"/>
          </a:xfrm>
        </p:grpSpPr>
        <p:sp>
          <p:nvSpPr>
            <p:cNvPr id="10" name="Freeform 10"/>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11" name="Group 11"/>
          <p:cNvGrpSpPr/>
          <p:nvPr/>
        </p:nvGrpSpPr>
        <p:grpSpPr>
          <a:xfrm rot="-5400000">
            <a:off x="15129668" y="6106472"/>
            <a:ext cx="1982042" cy="1901232"/>
            <a:chOff x="0" y="0"/>
            <a:chExt cx="6323330" cy="6065520"/>
          </a:xfrm>
        </p:grpSpPr>
        <p:sp>
          <p:nvSpPr>
            <p:cNvPr id="12" name="Freeform 12"/>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grpSp>
        <p:nvGrpSpPr>
          <p:cNvPr id="13" name="Group 13"/>
          <p:cNvGrpSpPr/>
          <p:nvPr/>
        </p:nvGrpSpPr>
        <p:grpSpPr>
          <a:xfrm rot="-5400000">
            <a:off x="15129668" y="8002064"/>
            <a:ext cx="1982042" cy="1901232"/>
            <a:chOff x="0" y="0"/>
            <a:chExt cx="6323330" cy="6065520"/>
          </a:xfrm>
        </p:grpSpPr>
        <p:sp>
          <p:nvSpPr>
            <p:cNvPr id="14" name="Freeform 14"/>
            <p:cNvSpPr/>
            <p:nvPr/>
          </p:nvSpPr>
          <p:spPr>
            <a:xfrm>
              <a:off x="132" y="0"/>
              <a:ext cx="6323066" cy="6066790"/>
            </a:xfrm>
            <a:custGeom>
              <a:avLst/>
              <a:gdLst/>
              <a:ahLst/>
              <a:cxnLst/>
              <a:rect l="l" t="t" r="r" b="b"/>
              <a:pathLst>
                <a:path w="6323066" h="6066790">
                  <a:moveTo>
                    <a:pt x="1641978" y="0"/>
                  </a:moveTo>
                  <a:lnTo>
                    <a:pt x="1641978" y="6065520"/>
                  </a:lnTo>
                  <a:cubicBezTo>
                    <a:pt x="1659758" y="6066790"/>
                    <a:pt x="1677538" y="6066790"/>
                    <a:pt x="1695318" y="6066790"/>
                  </a:cubicBezTo>
                  <a:lnTo>
                    <a:pt x="4617588" y="6066790"/>
                  </a:lnTo>
                  <a:lnTo>
                    <a:pt x="4617588" y="0"/>
                  </a:lnTo>
                  <a:lnTo>
                    <a:pt x="1641978" y="0"/>
                  </a:lnTo>
                  <a:close/>
                  <a:moveTo>
                    <a:pt x="5074788" y="0"/>
                  </a:moveTo>
                  <a:lnTo>
                    <a:pt x="4617588" y="0"/>
                  </a:lnTo>
                  <a:lnTo>
                    <a:pt x="4617588" y="6065520"/>
                  </a:lnTo>
                  <a:lnTo>
                    <a:pt x="4627748" y="6065520"/>
                  </a:lnTo>
                  <a:cubicBezTo>
                    <a:pt x="5366888" y="6065520"/>
                    <a:pt x="6015858" y="5462270"/>
                    <a:pt x="6069198" y="4725670"/>
                  </a:cubicBezTo>
                  <a:lnTo>
                    <a:pt x="6319388" y="1338580"/>
                  </a:lnTo>
                  <a:cubicBezTo>
                    <a:pt x="6373998" y="603250"/>
                    <a:pt x="5813928" y="0"/>
                    <a:pt x="5074788" y="0"/>
                  </a:cubicBezTo>
                  <a:close/>
                  <a:moveTo>
                    <a:pt x="1248278" y="0"/>
                  </a:moveTo>
                  <a:cubicBezTo>
                    <a:pt x="509138" y="0"/>
                    <a:pt x="-50932" y="603250"/>
                    <a:pt x="3678" y="1339850"/>
                  </a:cubicBezTo>
                  <a:lnTo>
                    <a:pt x="253868" y="4726940"/>
                  </a:lnTo>
                  <a:cubicBezTo>
                    <a:pt x="307208" y="5445760"/>
                    <a:pt x="926968" y="6037580"/>
                    <a:pt x="1643248" y="6065520"/>
                  </a:cubicBezTo>
                  <a:lnTo>
                    <a:pt x="1643248" y="0"/>
                  </a:lnTo>
                  <a:lnTo>
                    <a:pt x="1248278" y="0"/>
                  </a:lnTo>
                  <a:close/>
                </a:path>
              </a:pathLst>
            </a:custGeom>
            <a:solidFill>
              <a:srgbClr val="B1E4D3"/>
            </a:solidFill>
          </p:spPr>
        </p:sp>
      </p:grpSp>
      <p:sp>
        <p:nvSpPr>
          <p:cNvPr id="15" name="Freeform 15"/>
          <p:cNvSpPr/>
          <p:nvPr/>
        </p:nvSpPr>
        <p:spPr>
          <a:xfrm>
            <a:off x="1525854" y="355434"/>
            <a:ext cx="14760891" cy="9626707"/>
          </a:xfrm>
          <a:custGeom>
            <a:avLst/>
            <a:gdLst/>
            <a:ahLst/>
            <a:cxnLst/>
            <a:rect l="l" t="t" r="r" b="b"/>
            <a:pathLst>
              <a:path w="14760891" h="9626707">
                <a:moveTo>
                  <a:pt x="0" y="0"/>
                </a:moveTo>
                <a:lnTo>
                  <a:pt x="14760891" y="0"/>
                </a:lnTo>
                <a:lnTo>
                  <a:pt x="14760891" y="9626707"/>
                </a:lnTo>
                <a:lnTo>
                  <a:pt x="0" y="9626707"/>
                </a:lnTo>
                <a:lnTo>
                  <a:pt x="0" y="0"/>
                </a:lnTo>
                <a:close/>
              </a:path>
            </a:pathLst>
          </a:custGeom>
          <a:blipFill>
            <a:blip r:embed="rId3"/>
            <a:stretch>
              <a:fillRect l="-10299" t="-14216" r="-10299" b="-15109"/>
            </a:stretch>
          </a:blipFill>
        </p:spPr>
      </p:sp>
      <p:sp>
        <p:nvSpPr>
          <p:cNvPr id="16" name="TextBox 16"/>
          <p:cNvSpPr txBox="1"/>
          <p:nvPr/>
        </p:nvSpPr>
        <p:spPr>
          <a:xfrm rot="5400000">
            <a:off x="15813063" y="1173871"/>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1</a:t>
            </a:r>
          </a:p>
        </p:txBody>
      </p:sp>
      <p:sp>
        <p:nvSpPr>
          <p:cNvPr id="17" name="TextBox 17"/>
          <p:cNvSpPr txBox="1"/>
          <p:nvPr/>
        </p:nvSpPr>
        <p:spPr>
          <a:xfrm rot="5400000">
            <a:off x="15813063" y="4988174"/>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3</a:t>
            </a:r>
          </a:p>
        </p:txBody>
      </p:sp>
      <p:sp>
        <p:nvSpPr>
          <p:cNvPr id="18" name="TextBox 18"/>
          <p:cNvSpPr txBox="1"/>
          <p:nvPr/>
        </p:nvSpPr>
        <p:spPr>
          <a:xfrm rot="5400000">
            <a:off x="15813063" y="6884178"/>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4</a:t>
            </a:r>
          </a:p>
        </p:txBody>
      </p:sp>
      <p:sp>
        <p:nvSpPr>
          <p:cNvPr id="19" name="TextBox 19"/>
          <p:cNvSpPr txBox="1"/>
          <p:nvPr/>
        </p:nvSpPr>
        <p:spPr>
          <a:xfrm rot="5400000">
            <a:off x="15813063" y="8750918"/>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5</a:t>
            </a:r>
          </a:p>
        </p:txBody>
      </p:sp>
      <p:sp>
        <p:nvSpPr>
          <p:cNvPr id="20" name="TextBox 20"/>
          <p:cNvSpPr txBox="1"/>
          <p:nvPr/>
        </p:nvSpPr>
        <p:spPr>
          <a:xfrm rot="5400000">
            <a:off x="15813063" y="3074845"/>
            <a:ext cx="1632818" cy="356235"/>
          </a:xfrm>
          <a:prstGeom prst="rect">
            <a:avLst/>
          </a:prstGeom>
        </p:spPr>
        <p:txBody>
          <a:bodyPr lIns="0" tIns="0" rIns="0" bIns="0" rtlCol="0" anchor="t">
            <a:spAutoFit/>
          </a:bodyPr>
          <a:lstStyle/>
          <a:p>
            <a:pPr algn="ctr">
              <a:lnSpc>
                <a:spcPts val="2939"/>
              </a:lnSpc>
            </a:pPr>
            <a:r>
              <a:rPr lang="en-US" sz="2099">
                <a:solidFill>
                  <a:srgbClr val="000000"/>
                </a:solidFill>
                <a:latin typeface="Now"/>
                <a:ea typeface="Now"/>
                <a:cs typeface="Now"/>
                <a:sym typeface="Now"/>
              </a:rPr>
              <a:t>section 2</a:t>
            </a:r>
          </a:p>
        </p:txBody>
      </p:sp>
      <p:grpSp>
        <p:nvGrpSpPr>
          <p:cNvPr id="21" name="Group 21"/>
          <p:cNvGrpSpPr/>
          <p:nvPr/>
        </p:nvGrpSpPr>
        <p:grpSpPr>
          <a:xfrm>
            <a:off x="1731044" y="1300901"/>
            <a:ext cx="6382633" cy="3833438"/>
            <a:chOff x="0" y="0"/>
            <a:chExt cx="8180758" cy="4913400"/>
          </a:xfrm>
        </p:grpSpPr>
        <p:sp>
          <p:nvSpPr>
            <p:cNvPr id="22" name="Freeform 22"/>
            <p:cNvSpPr/>
            <p:nvPr/>
          </p:nvSpPr>
          <p:spPr>
            <a:xfrm>
              <a:off x="0" y="0"/>
              <a:ext cx="8180758" cy="4913400"/>
            </a:xfrm>
            <a:custGeom>
              <a:avLst/>
              <a:gdLst/>
              <a:ahLst/>
              <a:cxnLst/>
              <a:rect l="l" t="t" r="r" b="b"/>
              <a:pathLst>
                <a:path w="8180758" h="4913400">
                  <a:moveTo>
                    <a:pt x="8180758" y="279400"/>
                  </a:moveTo>
                  <a:lnTo>
                    <a:pt x="8180758" y="0"/>
                  </a:lnTo>
                  <a:lnTo>
                    <a:pt x="0" y="0"/>
                  </a:lnTo>
                  <a:lnTo>
                    <a:pt x="0" y="4913400"/>
                  </a:lnTo>
                  <a:lnTo>
                    <a:pt x="8180758" y="4913400"/>
                  </a:lnTo>
                  <a:lnTo>
                    <a:pt x="8180758" y="279400"/>
                  </a:lnTo>
                  <a:close/>
                  <a:moveTo>
                    <a:pt x="8102018" y="279400"/>
                  </a:moveTo>
                  <a:lnTo>
                    <a:pt x="8102018" y="4834660"/>
                  </a:lnTo>
                  <a:lnTo>
                    <a:pt x="78740" y="4834660"/>
                  </a:lnTo>
                  <a:lnTo>
                    <a:pt x="78740" y="78740"/>
                  </a:lnTo>
                  <a:lnTo>
                    <a:pt x="8102019" y="78740"/>
                  </a:lnTo>
                  <a:lnTo>
                    <a:pt x="8102019" y="279400"/>
                  </a:lnTo>
                  <a:close/>
                </a:path>
              </a:pathLst>
            </a:custGeom>
            <a:solidFill>
              <a:srgbClr val="F47F5E"/>
            </a:solidFill>
          </p:spPr>
        </p:sp>
      </p:grpSp>
      <p:grpSp>
        <p:nvGrpSpPr>
          <p:cNvPr id="23" name="Group 23"/>
          <p:cNvGrpSpPr/>
          <p:nvPr/>
        </p:nvGrpSpPr>
        <p:grpSpPr>
          <a:xfrm>
            <a:off x="1731044" y="5591432"/>
            <a:ext cx="6382633" cy="3833438"/>
            <a:chOff x="0" y="0"/>
            <a:chExt cx="8180758" cy="4913400"/>
          </a:xfrm>
        </p:grpSpPr>
        <p:sp>
          <p:nvSpPr>
            <p:cNvPr id="24" name="Freeform 24"/>
            <p:cNvSpPr/>
            <p:nvPr/>
          </p:nvSpPr>
          <p:spPr>
            <a:xfrm>
              <a:off x="0" y="0"/>
              <a:ext cx="8180758" cy="4913400"/>
            </a:xfrm>
            <a:custGeom>
              <a:avLst/>
              <a:gdLst/>
              <a:ahLst/>
              <a:cxnLst/>
              <a:rect l="l" t="t" r="r" b="b"/>
              <a:pathLst>
                <a:path w="8180758" h="4913400">
                  <a:moveTo>
                    <a:pt x="8180758" y="279400"/>
                  </a:moveTo>
                  <a:lnTo>
                    <a:pt x="8180758" y="0"/>
                  </a:lnTo>
                  <a:lnTo>
                    <a:pt x="0" y="0"/>
                  </a:lnTo>
                  <a:lnTo>
                    <a:pt x="0" y="4913400"/>
                  </a:lnTo>
                  <a:lnTo>
                    <a:pt x="8180758" y="4913400"/>
                  </a:lnTo>
                  <a:lnTo>
                    <a:pt x="8180758" y="279400"/>
                  </a:lnTo>
                  <a:close/>
                  <a:moveTo>
                    <a:pt x="8102018" y="279400"/>
                  </a:moveTo>
                  <a:lnTo>
                    <a:pt x="8102018" y="4834660"/>
                  </a:lnTo>
                  <a:lnTo>
                    <a:pt x="78740" y="4834660"/>
                  </a:lnTo>
                  <a:lnTo>
                    <a:pt x="78740" y="78740"/>
                  </a:lnTo>
                  <a:lnTo>
                    <a:pt x="8102019" y="78740"/>
                  </a:lnTo>
                  <a:lnTo>
                    <a:pt x="8102019" y="279400"/>
                  </a:lnTo>
                  <a:close/>
                </a:path>
              </a:pathLst>
            </a:custGeom>
            <a:solidFill>
              <a:srgbClr val="FFD25D"/>
            </a:solidFill>
          </p:spPr>
        </p:sp>
      </p:grpSp>
      <p:sp>
        <p:nvSpPr>
          <p:cNvPr id="25" name="TextBox 25"/>
          <p:cNvSpPr txBox="1"/>
          <p:nvPr/>
        </p:nvSpPr>
        <p:spPr>
          <a:xfrm>
            <a:off x="1994724" y="515049"/>
            <a:ext cx="3714792" cy="647700"/>
          </a:xfrm>
          <a:prstGeom prst="rect">
            <a:avLst/>
          </a:prstGeom>
        </p:spPr>
        <p:txBody>
          <a:bodyPr lIns="0" tIns="0" rIns="0" bIns="0" rtlCol="0" anchor="t">
            <a:spAutoFit/>
          </a:bodyPr>
          <a:lstStyle/>
          <a:p>
            <a:pPr algn="l">
              <a:lnSpc>
                <a:spcPts val="5249"/>
              </a:lnSpc>
            </a:pPr>
            <a:r>
              <a:rPr lang="en-US" sz="3749" u="sng">
                <a:solidFill>
                  <a:srgbClr val="000000"/>
                </a:solidFill>
                <a:latin typeface="Canva Student Font"/>
                <a:ea typeface="Canva Student Font"/>
                <a:cs typeface="Canva Student Font"/>
                <a:sym typeface="Canva Student Font"/>
              </a:rPr>
              <a:t>Add your heading here</a:t>
            </a:r>
          </a:p>
        </p:txBody>
      </p:sp>
      <p:sp>
        <p:nvSpPr>
          <p:cNvPr id="26" name="Freeform 26"/>
          <p:cNvSpPr/>
          <p:nvPr/>
        </p:nvSpPr>
        <p:spPr>
          <a:xfrm>
            <a:off x="6504007" y="481325"/>
            <a:ext cx="1542243" cy="532775"/>
          </a:xfrm>
          <a:custGeom>
            <a:avLst/>
            <a:gdLst/>
            <a:ahLst/>
            <a:cxnLst/>
            <a:rect l="l" t="t" r="r" b="b"/>
            <a:pathLst>
              <a:path w="1542243" h="532775">
                <a:moveTo>
                  <a:pt x="0" y="0"/>
                </a:moveTo>
                <a:lnTo>
                  <a:pt x="1542243" y="0"/>
                </a:lnTo>
                <a:lnTo>
                  <a:pt x="1542243" y="532775"/>
                </a:lnTo>
                <a:lnTo>
                  <a:pt x="0" y="5327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7" name="TextBox 27"/>
          <p:cNvSpPr txBox="1"/>
          <p:nvPr/>
        </p:nvSpPr>
        <p:spPr>
          <a:xfrm>
            <a:off x="1994724" y="1528927"/>
            <a:ext cx="2927636" cy="340807"/>
          </a:xfrm>
          <a:prstGeom prst="rect">
            <a:avLst/>
          </a:prstGeom>
        </p:spPr>
        <p:txBody>
          <a:bodyPr lIns="0" tIns="0" rIns="0" bIns="0" rtlCol="0" anchor="t">
            <a:spAutoFit/>
          </a:bodyPr>
          <a:lstStyle/>
          <a:p>
            <a:pPr algn="l">
              <a:lnSpc>
                <a:spcPts val="2740"/>
              </a:lnSpc>
            </a:pPr>
            <a:r>
              <a:rPr lang="en-US" sz="1957">
                <a:solidFill>
                  <a:srgbClr val="000000"/>
                </a:solidFill>
                <a:latin typeface="Now"/>
                <a:ea typeface="Now"/>
                <a:cs typeface="Now"/>
                <a:sym typeface="Now"/>
              </a:rPr>
              <a:t>Add notes here</a:t>
            </a:r>
          </a:p>
        </p:txBody>
      </p:sp>
      <p:sp>
        <p:nvSpPr>
          <p:cNvPr id="28" name="TextBox 28"/>
          <p:cNvSpPr txBox="1"/>
          <p:nvPr/>
        </p:nvSpPr>
        <p:spPr>
          <a:xfrm>
            <a:off x="9697409" y="673293"/>
            <a:ext cx="2927636" cy="340807"/>
          </a:xfrm>
          <a:prstGeom prst="rect">
            <a:avLst/>
          </a:prstGeom>
        </p:spPr>
        <p:txBody>
          <a:bodyPr lIns="0" tIns="0" rIns="0" bIns="0" rtlCol="0" anchor="t">
            <a:spAutoFit/>
          </a:bodyPr>
          <a:lstStyle/>
          <a:p>
            <a:pPr algn="l">
              <a:lnSpc>
                <a:spcPts val="2740"/>
              </a:lnSpc>
            </a:pPr>
            <a:r>
              <a:rPr lang="en-US" sz="1957">
                <a:solidFill>
                  <a:srgbClr val="000000"/>
                </a:solidFill>
                <a:latin typeface="Now"/>
                <a:ea typeface="Now"/>
                <a:cs typeface="Now"/>
                <a:sym typeface="Now"/>
              </a:rPr>
              <a:t>Add notes here</a:t>
            </a:r>
          </a:p>
        </p:txBody>
      </p:sp>
      <p:sp>
        <p:nvSpPr>
          <p:cNvPr id="29" name="TextBox 29"/>
          <p:cNvSpPr txBox="1"/>
          <p:nvPr/>
        </p:nvSpPr>
        <p:spPr>
          <a:xfrm>
            <a:off x="1994724" y="5835098"/>
            <a:ext cx="2912625" cy="340807"/>
          </a:xfrm>
          <a:prstGeom prst="rect">
            <a:avLst/>
          </a:prstGeom>
        </p:spPr>
        <p:txBody>
          <a:bodyPr lIns="0" tIns="0" rIns="0" bIns="0" rtlCol="0" anchor="t">
            <a:spAutoFit/>
          </a:bodyPr>
          <a:lstStyle/>
          <a:p>
            <a:pPr algn="l">
              <a:lnSpc>
                <a:spcPts val="2740"/>
              </a:lnSpc>
            </a:pPr>
            <a:r>
              <a:rPr lang="en-US" sz="1957">
                <a:solidFill>
                  <a:srgbClr val="000000"/>
                </a:solidFill>
                <a:latin typeface="Now"/>
                <a:ea typeface="Now"/>
                <a:cs typeface="Now"/>
                <a:sym typeface="Now"/>
              </a:rPr>
              <a:t>Add notes here</a:t>
            </a:r>
          </a:p>
        </p:txBody>
      </p:sp>
      <p:sp>
        <p:nvSpPr>
          <p:cNvPr id="30" name="Freeform 30"/>
          <p:cNvSpPr/>
          <p:nvPr/>
        </p:nvSpPr>
        <p:spPr>
          <a:xfrm>
            <a:off x="1994724" y="1377490"/>
            <a:ext cx="6051526" cy="3423035"/>
          </a:xfrm>
          <a:custGeom>
            <a:avLst/>
            <a:gdLst/>
            <a:ahLst/>
            <a:cxnLst/>
            <a:rect l="l" t="t" r="r" b="b"/>
            <a:pathLst>
              <a:path w="6051526" h="3423035">
                <a:moveTo>
                  <a:pt x="0" y="0"/>
                </a:moveTo>
                <a:lnTo>
                  <a:pt x="6051526" y="0"/>
                </a:lnTo>
                <a:lnTo>
                  <a:pt x="6051526" y="3423035"/>
                </a:lnTo>
                <a:lnTo>
                  <a:pt x="0" y="3423035"/>
                </a:lnTo>
                <a:lnTo>
                  <a:pt x="0" y="0"/>
                </a:lnTo>
                <a:close/>
              </a:path>
            </a:pathLst>
          </a:custGeom>
          <a:blipFill>
            <a:blip r:embed="rId6"/>
            <a:stretch>
              <a:fillRect l="-4075" t="-34767" r="-5100"/>
            </a:stretch>
          </a:blipFill>
        </p:spPr>
      </p:sp>
      <p:sp>
        <p:nvSpPr>
          <p:cNvPr id="31" name="Freeform 31"/>
          <p:cNvSpPr/>
          <p:nvPr/>
        </p:nvSpPr>
        <p:spPr>
          <a:xfrm>
            <a:off x="1994724" y="5600660"/>
            <a:ext cx="6051526" cy="3824210"/>
          </a:xfrm>
          <a:custGeom>
            <a:avLst/>
            <a:gdLst/>
            <a:ahLst/>
            <a:cxnLst/>
            <a:rect l="l" t="t" r="r" b="b"/>
            <a:pathLst>
              <a:path w="6051526" h="3824210">
                <a:moveTo>
                  <a:pt x="0" y="0"/>
                </a:moveTo>
                <a:lnTo>
                  <a:pt x="6051526" y="0"/>
                </a:lnTo>
                <a:lnTo>
                  <a:pt x="6051526" y="3824210"/>
                </a:lnTo>
                <a:lnTo>
                  <a:pt x="0" y="3824210"/>
                </a:lnTo>
                <a:lnTo>
                  <a:pt x="0" y="0"/>
                </a:lnTo>
                <a:close/>
              </a:path>
            </a:pathLst>
          </a:custGeom>
          <a:blipFill>
            <a:blip r:embed="rId7"/>
            <a:stretch>
              <a:fillRect l="-1090" t="-5889" b="-5889"/>
            </a:stretch>
          </a:blipFill>
        </p:spPr>
      </p:sp>
      <p:sp>
        <p:nvSpPr>
          <p:cNvPr id="32" name="TextBox 32"/>
          <p:cNvSpPr txBox="1"/>
          <p:nvPr/>
        </p:nvSpPr>
        <p:spPr>
          <a:xfrm>
            <a:off x="11142010" y="1538452"/>
            <a:ext cx="2966070" cy="356235"/>
          </a:xfrm>
          <a:prstGeom prst="rect">
            <a:avLst/>
          </a:prstGeom>
        </p:spPr>
        <p:txBody>
          <a:bodyPr lIns="0" tIns="0" rIns="0" bIns="0" rtlCol="0" anchor="t">
            <a:spAutoFit/>
          </a:bodyPr>
          <a:lstStyle/>
          <a:p>
            <a:pPr algn="ctr" rtl="1">
              <a:lnSpc>
                <a:spcPts val="2940"/>
              </a:lnSpc>
              <a:spcBef>
                <a:spcPct val="0"/>
              </a:spcBef>
            </a:pPr>
            <a:r>
              <a:rPr lang="ar-EG" sz="2100">
                <a:solidFill>
                  <a:srgbClr val="000000"/>
                </a:solidFill>
                <a:latin typeface="Now"/>
                <a:ea typeface="Now"/>
                <a:cs typeface="Now"/>
                <a:sym typeface="Now"/>
                <a:rtl/>
              </a:rPr>
              <a:t>مشاركةالخريجة  ريم العتيبي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pic>
        <p:nvPicPr>
          <p:cNvPr id="2" name="Picture 2">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rcRect l="1855" t="32218" r="1855"/>
          <a:stretch>
            <a:fillRect/>
          </a:stretch>
        </p:blipFill>
        <p:spPr>
          <a:xfrm>
            <a:off x="2619548" y="1028700"/>
            <a:ext cx="11932920" cy="6300008"/>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2"/>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Freeform 2"/>
          <p:cNvSpPr/>
          <p:nvPr/>
        </p:nvSpPr>
        <p:spPr>
          <a:xfrm>
            <a:off x="-216420" y="7143750"/>
            <a:ext cx="13376535" cy="3333750"/>
          </a:xfrm>
          <a:custGeom>
            <a:avLst/>
            <a:gdLst/>
            <a:ahLst/>
            <a:cxnLst/>
            <a:rect l="l" t="t" r="r" b="b"/>
            <a:pathLst>
              <a:path w="13376535" h="3333750">
                <a:moveTo>
                  <a:pt x="0" y="0"/>
                </a:moveTo>
                <a:lnTo>
                  <a:pt x="13376535" y="0"/>
                </a:lnTo>
                <a:lnTo>
                  <a:pt x="13376535" y="3333750"/>
                </a:lnTo>
                <a:lnTo>
                  <a:pt x="0" y="3333750"/>
                </a:lnTo>
                <a:lnTo>
                  <a:pt x="0" y="0"/>
                </a:lnTo>
                <a:close/>
              </a:path>
            </a:pathLst>
          </a:custGeom>
          <a:blipFill>
            <a:blip r:embed="rId4"/>
            <a:stretch>
              <a:fillRect t="-41223" b="-84477"/>
            </a:stretch>
          </a:blipFill>
        </p:spPr>
      </p:sp>
      <p:sp>
        <p:nvSpPr>
          <p:cNvPr id="3" name="Freeform 3"/>
          <p:cNvSpPr/>
          <p:nvPr/>
        </p:nvSpPr>
        <p:spPr>
          <a:xfrm>
            <a:off x="7917930" y="-228600"/>
            <a:ext cx="5242185" cy="3371850"/>
          </a:xfrm>
          <a:custGeom>
            <a:avLst/>
            <a:gdLst/>
            <a:ahLst/>
            <a:cxnLst/>
            <a:rect l="l" t="t" r="r" b="b"/>
            <a:pathLst>
              <a:path w="5242185" h="3371850">
                <a:moveTo>
                  <a:pt x="0" y="0"/>
                </a:moveTo>
                <a:lnTo>
                  <a:pt x="5242185" y="0"/>
                </a:lnTo>
                <a:lnTo>
                  <a:pt x="5242185" y="3371850"/>
                </a:lnTo>
                <a:lnTo>
                  <a:pt x="0" y="3371850"/>
                </a:lnTo>
                <a:lnTo>
                  <a:pt x="0" y="0"/>
                </a:lnTo>
                <a:close/>
              </a:path>
            </a:pathLst>
          </a:custGeom>
          <a:blipFill>
            <a:blip r:embed="rId5"/>
            <a:stretch>
              <a:fillRect l="-2058" r="-23446"/>
            </a:stretch>
          </a:blipFill>
        </p:spPr>
      </p:sp>
      <p:sp>
        <p:nvSpPr>
          <p:cNvPr id="4" name="Freeform 4"/>
          <p:cNvSpPr/>
          <p:nvPr/>
        </p:nvSpPr>
        <p:spPr>
          <a:xfrm>
            <a:off x="-238906" y="-209550"/>
            <a:ext cx="7966335" cy="3352800"/>
          </a:xfrm>
          <a:custGeom>
            <a:avLst/>
            <a:gdLst/>
            <a:ahLst/>
            <a:cxnLst/>
            <a:rect l="l" t="t" r="r" b="b"/>
            <a:pathLst>
              <a:path w="7966335" h="3352800">
                <a:moveTo>
                  <a:pt x="0" y="0"/>
                </a:moveTo>
                <a:lnTo>
                  <a:pt x="7966336" y="0"/>
                </a:lnTo>
                <a:lnTo>
                  <a:pt x="7966336" y="3352800"/>
                </a:lnTo>
                <a:lnTo>
                  <a:pt x="0" y="3352800"/>
                </a:lnTo>
                <a:lnTo>
                  <a:pt x="0" y="0"/>
                </a:lnTo>
                <a:close/>
              </a:path>
            </a:pathLst>
          </a:custGeom>
          <a:blipFill>
            <a:blip r:embed="rId6"/>
            <a:stretch>
              <a:fillRect t="-29299" b="-29299"/>
            </a:stretch>
          </a:blipFill>
        </p:spPr>
      </p:sp>
      <p:sp>
        <p:nvSpPr>
          <p:cNvPr id="5" name="Freeform 5"/>
          <p:cNvSpPr/>
          <p:nvPr/>
        </p:nvSpPr>
        <p:spPr>
          <a:xfrm>
            <a:off x="13350615" y="-209550"/>
            <a:ext cx="3908685" cy="10687050"/>
          </a:xfrm>
          <a:custGeom>
            <a:avLst/>
            <a:gdLst/>
            <a:ahLst/>
            <a:cxnLst/>
            <a:rect l="l" t="t" r="r" b="b"/>
            <a:pathLst>
              <a:path w="3908685" h="10687050">
                <a:moveTo>
                  <a:pt x="0" y="0"/>
                </a:moveTo>
                <a:lnTo>
                  <a:pt x="3908685" y="0"/>
                </a:lnTo>
                <a:lnTo>
                  <a:pt x="3908685" y="10687050"/>
                </a:lnTo>
                <a:lnTo>
                  <a:pt x="0" y="10687050"/>
                </a:lnTo>
                <a:lnTo>
                  <a:pt x="0" y="0"/>
                </a:lnTo>
                <a:close/>
              </a:path>
            </a:pathLst>
          </a:custGeom>
          <a:blipFill>
            <a:blip r:embed="rId7"/>
            <a:stretch>
              <a:fillRect l="-177366" r="-76572"/>
            </a:stretch>
          </a:blipFill>
        </p:spPr>
      </p:sp>
      <p:grpSp>
        <p:nvGrpSpPr>
          <p:cNvPr id="6" name="Group 6"/>
          <p:cNvGrpSpPr/>
          <p:nvPr/>
        </p:nvGrpSpPr>
        <p:grpSpPr>
          <a:xfrm>
            <a:off x="15304957" y="-2133051"/>
            <a:ext cx="6099784" cy="13623103"/>
            <a:chOff x="0" y="0"/>
            <a:chExt cx="8133045" cy="18164137"/>
          </a:xfrm>
        </p:grpSpPr>
        <p:sp>
          <p:nvSpPr>
            <p:cNvPr id="7" name="AutoShape 7"/>
            <p:cNvSpPr/>
            <p:nvPr/>
          </p:nvSpPr>
          <p:spPr>
            <a:xfrm rot="4561478">
              <a:off x="-2977744" y="4733571"/>
              <a:ext cx="12746201" cy="3825688"/>
            </a:xfrm>
            <a:prstGeom prst="rect">
              <a:avLst/>
            </a:prstGeom>
            <a:solidFill>
              <a:srgbClr val="FAFEFF"/>
            </a:solidFill>
          </p:spPr>
        </p:sp>
        <p:sp>
          <p:nvSpPr>
            <p:cNvPr id="8" name="AutoShape 8"/>
            <p:cNvSpPr/>
            <p:nvPr/>
          </p:nvSpPr>
          <p:spPr>
            <a:xfrm rot="6311844">
              <a:off x="-2947967" y="8793027"/>
              <a:ext cx="14937967" cy="3428019"/>
            </a:xfrm>
            <a:prstGeom prst="rect">
              <a:avLst/>
            </a:prstGeom>
            <a:solidFill>
              <a:srgbClr val="C3EBE2"/>
            </a:solidFill>
          </p:spPr>
        </p:sp>
      </p:grpSp>
      <p:pic>
        <p:nvPicPr>
          <p:cNvPr id="9" name="Picture 9">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8"/>
          <a:srcRect/>
          <a:stretch>
            <a:fillRect/>
          </a:stretch>
        </p:blipFill>
        <p:spPr>
          <a:xfrm>
            <a:off x="746336" y="839842"/>
            <a:ext cx="11451021" cy="8588266"/>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9"/>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1024233">
            <a:off x="-1691244" y="-4113140"/>
            <a:ext cx="20592932" cy="7640920"/>
          </a:xfrm>
          <a:prstGeom prst="rect">
            <a:avLst/>
          </a:prstGeom>
          <a:solidFill>
            <a:srgbClr val="C3EBE2"/>
          </a:solidFill>
        </p:spPr>
      </p:sp>
      <p:sp>
        <p:nvSpPr>
          <p:cNvPr id="3" name="AutoShape 3"/>
          <p:cNvSpPr/>
          <p:nvPr/>
        </p:nvSpPr>
        <p:spPr>
          <a:xfrm rot="1211570">
            <a:off x="279275" y="-3867075"/>
            <a:ext cx="22545451" cy="7640920"/>
          </a:xfrm>
          <a:prstGeom prst="rect">
            <a:avLst/>
          </a:prstGeom>
          <a:solidFill>
            <a:srgbClr val="FAFEFF"/>
          </a:solidFill>
        </p:spPr>
      </p:sp>
      <p:pic>
        <p:nvPicPr>
          <p:cNvPr id="4" name="Picture 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rcRect/>
          <a:stretch>
            <a:fillRect/>
          </a:stretch>
        </p:blipFill>
        <p:spPr>
          <a:xfrm>
            <a:off x="3657600" y="1028700"/>
            <a:ext cx="10972800" cy="8229600"/>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4"/>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4331990">
            <a:off x="-5014536" y="638295"/>
            <a:ext cx="11824110" cy="5442705"/>
          </a:xfrm>
          <a:prstGeom prst="rect">
            <a:avLst/>
          </a:prstGeom>
          <a:solidFill>
            <a:srgbClr val="FAFEFF"/>
          </a:solidFill>
        </p:spPr>
      </p:sp>
      <p:sp>
        <p:nvSpPr>
          <p:cNvPr id="3" name="AutoShape 3"/>
          <p:cNvSpPr/>
          <p:nvPr/>
        </p:nvSpPr>
        <p:spPr>
          <a:xfrm rot="-6824472">
            <a:off x="-6159705" y="4415967"/>
            <a:ext cx="11824110" cy="5442705"/>
          </a:xfrm>
          <a:prstGeom prst="rect">
            <a:avLst/>
          </a:prstGeom>
          <a:solidFill>
            <a:srgbClr val="C3EBE2"/>
          </a:solidFill>
        </p:spPr>
      </p:sp>
      <p:pic>
        <p:nvPicPr>
          <p:cNvPr id="4" name="Picture 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rcRect/>
          <a:stretch>
            <a:fillRect/>
          </a:stretch>
        </p:blipFill>
        <p:spPr>
          <a:xfrm>
            <a:off x="3657600" y="1028700"/>
            <a:ext cx="10972800" cy="8229600"/>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4"/>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t="-8999" b="-9000"/>
            </a:stretch>
          </a:blipFill>
        </p:spPr>
      </p:sp>
      <p:grpSp>
        <p:nvGrpSpPr>
          <p:cNvPr id="3" name="Group 3"/>
          <p:cNvGrpSpPr/>
          <p:nvPr/>
        </p:nvGrpSpPr>
        <p:grpSpPr>
          <a:xfrm>
            <a:off x="-3500862" y="-3101300"/>
            <a:ext cx="13255800" cy="19332860"/>
            <a:chOff x="0" y="0"/>
            <a:chExt cx="17674400" cy="25777147"/>
          </a:xfrm>
        </p:grpSpPr>
        <p:sp>
          <p:nvSpPr>
            <p:cNvPr id="4" name="AutoShape 4"/>
            <p:cNvSpPr/>
            <p:nvPr/>
          </p:nvSpPr>
          <p:spPr>
            <a:xfrm rot="-4331990">
              <a:off x="-2018232" y="4986128"/>
              <a:ext cx="15765480" cy="7256940"/>
            </a:xfrm>
            <a:prstGeom prst="rect">
              <a:avLst/>
            </a:prstGeom>
            <a:solidFill>
              <a:srgbClr val="FAFEFF"/>
            </a:solidFill>
          </p:spPr>
        </p:sp>
        <p:sp>
          <p:nvSpPr>
            <p:cNvPr id="5" name="AutoShape 5"/>
            <p:cNvSpPr/>
            <p:nvPr/>
          </p:nvSpPr>
          <p:spPr>
            <a:xfrm rot="-8902182">
              <a:off x="1177002" y="14925223"/>
              <a:ext cx="15765480" cy="7256940"/>
            </a:xfrm>
            <a:prstGeom prst="rect">
              <a:avLst/>
            </a:prstGeom>
            <a:solidFill>
              <a:srgbClr val="C3EBE2"/>
            </a:solidFill>
          </p:spPr>
        </p:sp>
      </p:grpSp>
      <p:sp>
        <p:nvSpPr>
          <p:cNvPr id="6" name="Freeform 6"/>
          <p:cNvSpPr/>
          <p:nvPr/>
        </p:nvSpPr>
        <p:spPr>
          <a:xfrm>
            <a:off x="838200" y="4991100"/>
            <a:ext cx="4267200" cy="4267200"/>
          </a:xfrm>
          <a:custGeom>
            <a:avLst/>
            <a:gdLst/>
            <a:ahLst/>
            <a:cxnLst/>
            <a:rect l="l" t="t" r="r" b="b"/>
            <a:pathLst>
              <a:path w="4267200" h="4267200">
                <a:moveTo>
                  <a:pt x="0" y="0"/>
                </a:moveTo>
                <a:lnTo>
                  <a:pt x="4267200" y="0"/>
                </a:lnTo>
                <a:lnTo>
                  <a:pt x="4267200" y="4267200"/>
                </a:lnTo>
                <a:lnTo>
                  <a:pt x="0" y="42672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pic>
        <p:nvPicPr>
          <p:cNvPr id="7" name="Picture 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rcRect/>
          <a:stretch>
            <a:fillRect/>
          </a:stretch>
        </p:blipFill>
        <p:spPr>
          <a:xfrm>
            <a:off x="3657600" y="1028700"/>
            <a:ext cx="10972800" cy="8229600"/>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7"/>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999" b="-9000"/>
            </a:stretch>
          </a:blipFill>
        </p:spPr>
      </p:sp>
      <p:grpSp>
        <p:nvGrpSpPr>
          <p:cNvPr id="3" name="Group 3"/>
          <p:cNvGrpSpPr/>
          <p:nvPr/>
        </p:nvGrpSpPr>
        <p:grpSpPr>
          <a:xfrm>
            <a:off x="-3500862" y="-3101300"/>
            <a:ext cx="13255800" cy="19332860"/>
            <a:chOff x="0" y="0"/>
            <a:chExt cx="17674400" cy="25777147"/>
          </a:xfrm>
        </p:grpSpPr>
        <p:sp>
          <p:nvSpPr>
            <p:cNvPr id="4" name="AutoShape 4"/>
            <p:cNvSpPr/>
            <p:nvPr/>
          </p:nvSpPr>
          <p:spPr>
            <a:xfrm rot="-4331990">
              <a:off x="-2018232" y="4986128"/>
              <a:ext cx="15765480" cy="7256940"/>
            </a:xfrm>
            <a:prstGeom prst="rect">
              <a:avLst/>
            </a:prstGeom>
            <a:solidFill>
              <a:srgbClr val="FAFEFF"/>
            </a:solidFill>
          </p:spPr>
        </p:sp>
        <p:sp>
          <p:nvSpPr>
            <p:cNvPr id="5" name="AutoShape 5"/>
            <p:cNvSpPr/>
            <p:nvPr/>
          </p:nvSpPr>
          <p:spPr>
            <a:xfrm rot="-8902182">
              <a:off x="1177002" y="14925223"/>
              <a:ext cx="15765480" cy="7256940"/>
            </a:xfrm>
            <a:prstGeom prst="rect">
              <a:avLst/>
            </a:prstGeom>
            <a:solidFill>
              <a:srgbClr val="C3EBE2"/>
            </a:solidFill>
          </p:spPr>
        </p:sp>
      </p:grpSp>
      <p:sp>
        <p:nvSpPr>
          <p:cNvPr id="6" name="Freeform 6"/>
          <p:cNvSpPr/>
          <p:nvPr/>
        </p:nvSpPr>
        <p:spPr>
          <a:xfrm>
            <a:off x="838200" y="4991100"/>
            <a:ext cx="4267200" cy="4267200"/>
          </a:xfrm>
          <a:custGeom>
            <a:avLst/>
            <a:gdLst/>
            <a:ahLst/>
            <a:cxnLst/>
            <a:rect l="l" t="t" r="r" b="b"/>
            <a:pathLst>
              <a:path w="4267200" h="4267200">
                <a:moveTo>
                  <a:pt x="0" y="0"/>
                </a:moveTo>
                <a:lnTo>
                  <a:pt x="4267200" y="0"/>
                </a:lnTo>
                <a:lnTo>
                  <a:pt x="4267200" y="4267200"/>
                </a:lnTo>
                <a:lnTo>
                  <a:pt x="0" y="42672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Freeform 7"/>
          <p:cNvSpPr/>
          <p:nvPr/>
        </p:nvSpPr>
        <p:spPr>
          <a:xfrm>
            <a:off x="6175422" y="-506557"/>
            <a:ext cx="5937157" cy="10793557"/>
          </a:xfrm>
          <a:custGeom>
            <a:avLst/>
            <a:gdLst/>
            <a:ahLst/>
            <a:cxnLst/>
            <a:rect l="l" t="t" r="r" b="b"/>
            <a:pathLst>
              <a:path w="5937157" h="10793557">
                <a:moveTo>
                  <a:pt x="0" y="0"/>
                </a:moveTo>
                <a:lnTo>
                  <a:pt x="5937156" y="0"/>
                </a:lnTo>
                <a:lnTo>
                  <a:pt x="5937156" y="10793557"/>
                </a:lnTo>
                <a:lnTo>
                  <a:pt x="0" y="10793557"/>
                </a:lnTo>
                <a:lnTo>
                  <a:pt x="0" y="0"/>
                </a:lnTo>
                <a:close/>
              </a:path>
            </a:pathLst>
          </a:custGeom>
          <a:blipFill>
            <a:blip r:embed="rId5"/>
            <a:stretch>
              <a:fillRect l="-1130" r="-1130"/>
            </a:stretch>
          </a:blipFill>
        </p:spPr>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Freeform 2"/>
          <p:cNvSpPr/>
          <p:nvPr/>
        </p:nvSpPr>
        <p:spPr>
          <a:xfrm>
            <a:off x="2922443" y="173075"/>
            <a:ext cx="11788853" cy="9940850"/>
          </a:xfrm>
          <a:custGeom>
            <a:avLst/>
            <a:gdLst/>
            <a:ahLst/>
            <a:cxnLst/>
            <a:rect l="l" t="t" r="r" b="b"/>
            <a:pathLst>
              <a:path w="11788853" h="9940850">
                <a:moveTo>
                  <a:pt x="0" y="0"/>
                </a:moveTo>
                <a:lnTo>
                  <a:pt x="11788853" y="0"/>
                </a:lnTo>
                <a:lnTo>
                  <a:pt x="11788853" y="9940850"/>
                </a:lnTo>
                <a:lnTo>
                  <a:pt x="0" y="9940850"/>
                </a:lnTo>
                <a:lnTo>
                  <a:pt x="0" y="0"/>
                </a:lnTo>
                <a:close/>
              </a:path>
            </a:pathLst>
          </a:custGeom>
          <a:blipFill>
            <a:blip r:embed="rId2"/>
            <a:stretch>
              <a:fillRect t="-1957" b="-1957"/>
            </a:stretch>
          </a:blipFill>
        </p:spPr>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33" b="-9333"/>
            </a:stretch>
          </a:blipFill>
        </p:spPr>
      </p:sp>
      <p:grpSp>
        <p:nvGrpSpPr>
          <p:cNvPr id="3" name="Group 3"/>
          <p:cNvGrpSpPr/>
          <p:nvPr/>
        </p:nvGrpSpPr>
        <p:grpSpPr>
          <a:xfrm>
            <a:off x="-1870269" y="5330903"/>
            <a:ext cx="6737726" cy="7234160"/>
            <a:chOff x="0" y="0"/>
            <a:chExt cx="8983635" cy="9645547"/>
          </a:xfrm>
        </p:grpSpPr>
        <p:sp>
          <p:nvSpPr>
            <p:cNvPr id="4" name="AutoShape 4"/>
            <p:cNvSpPr/>
            <p:nvPr/>
          </p:nvSpPr>
          <p:spPr>
            <a:xfrm rot="3790950">
              <a:off x="-917586" y="2706702"/>
              <a:ext cx="7721600" cy="2692400"/>
            </a:xfrm>
            <a:prstGeom prst="rect">
              <a:avLst/>
            </a:prstGeom>
            <a:solidFill>
              <a:srgbClr val="FAFEFF"/>
            </a:solidFill>
          </p:spPr>
        </p:sp>
        <p:sp>
          <p:nvSpPr>
            <p:cNvPr id="5" name="AutoShape 5"/>
            <p:cNvSpPr/>
            <p:nvPr/>
          </p:nvSpPr>
          <p:spPr>
            <a:xfrm rot="1687673">
              <a:off x="1083351" y="5291996"/>
              <a:ext cx="7721600" cy="2692400"/>
            </a:xfrm>
            <a:prstGeom prst="rect">
              <a:avLst/>
            </a:prstGeom>
            <a:solidFill>
              <a:srgbClr val="C3EBE2"/>
            </a:solidFill>
          </p:spPr>
        </p:sp>
      </p:grpSp>
      <p:grpSp>
        <p:nvGrpSpPr>
          <p:cNvPr id="6" name="Group 6"/>
          <p:cNvGrpSpPr/>
          <p:nvPr/>
        </p:nvGrpSpPr>
        <p:grpSpPr>
          <a:xfrm>
            <a:off x="13560433" y="-2031093"/>
            <a:ext cx="6992778" cy="7161721"/>
            <a:chOff x="0" y="0"/>
            <a:chExt cx="9323704" cy="9548961"/>
          </a:xfrm>
        </p:grpSpPr>
        <p:sp>
          <p:nvSpPr>
            <p:cNvPr id="7" name="AutoShape 7"/>
            <p:cNvSpPr/>
            <p:nvPr/>
          </p:nvSpPr>
          <p:spPr>
            <a:xfrm rot="2212923">
              <a:off x="35297" y="2047724"/>
              <a:ext cx="7721600" cy="2692400"/>
            </a:xfrm>
            <a:prstGeom prst="rect">
              <a:avLst/>
            </a:prstGeom>
            <a:solidFill>
              <a:srgbClr val="FAFEFF"/>
            </a:solidFill>
          </p:spPr>
        </p:sp>
        <p:sp>
          <p:nvSpPr>
            <p:cNvPr id="8" name="AutoShape 8"/>
            <p:cNvSpPr/>
            <p:nvPr/>
          </p:nvSpPr>
          <p:spPr>
            <a:xfrm rot="3696239">
              <a:off x="2442623" y="4166283"/>
              <a:ext cx="7721600" cy="2692400"/>
            </a:xfrm>
            <a:prstGeom prst="rect">
              <a:avLst/>
            </a:prstGeom>
            <a:solidFill>
              <a:srgbClr val="C3EBE2"/>
            </a:solidFill>
          </p:spPr>
        </p:sp>
      </p:grpSp>
      <p:sp>
        <p:nvSpPr>
          <p:cNvPr id="9" name="Freeform 9"/>
          <p:cNvSpPr/>
          <p:nvPr/>
        </p:nvSpPr>
        <p:spPr>
          <a:xfrm>
            <a:off x="3786818" y="2768226"/>
            <a:ext cx="10714364" cy="4750547"/>
          </a:xfrm>
          <a:custGeom>
            <a:avLst/>
            <a:gdLst/>
            <a:ahLst/>
            <a:cxnLst/>
            <a:rect l="l" t="t" r="r" b="b"/>
            <a:pathLst>
              <a:path w="10714364" h="4750547">
                <a:moveTo>
                  <a:pt x="0" y="0"/>
                </a:moveTo>
                <a:lnTo>
                  <a:pt x="10714364" y="0"/>
                </a:lnTo>
                <a:lnTo>
                  <a:pt x="10714364" y="4750548"/>
                </a:lnTo>
                <a:lnTo>
                  <a:pt x="0" y="4750548"/>
                </a:lnTo>
                <a:lnTo>
                  <a:pt x="0" y="0"/>
                </a:lnTo>
                <a:close/>
              </a:path>
            </a:pathLst>
          </a:custGeom>
          <a:blipFill>
            <a:blip r:embed="rId3"/>
            <a:stretch>
              <a:fillRect/>
            </a:stretch>
          </a:blipFill>
        </p:spPr>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Freeform 2"/>
          <p:cNvSpPr/>
          <p:nvPr/>
        </p:nvSpPr>
        <p:spPr>
          <a:xfrm>
            <a:off x="4248650" y="2407502"/>
            <a:ext cx="9790700" cy="5471995"/>
          </a:xfrm>
          <a:custGeom>
            <a:avLst/>
            <a:gdLst/>
            <a:ahLst/>
            <a:cxnLst/>
            <a:rect l="l" t="t" r="r" b="b"/>
            <a:pathLst>
              <a:path w="9790700" h="5471995">
                <a:moveTo>
                  <a:pt x="0" y="0"/>
                </a:moveTo>
                <a:lnTo>
                  <a:pt x="9790700" y="0"/>
                </a:lnTo>
                <a:lnTo>
                  <a:pt x="9790700" y="5471996"/>
                </a:lnTo>
                <a:lnTo>
                  <a:pt x="0" y="5471996"/>
                </a:lnTo>
                <a:lnTo>
                  <a:pt x="0" y="0"/>
                </a:lnTo>
                <a:close/>
              </a:path>
            </a:pathLst>
          </a:custGeom>
          <a:blipFill>
            <a:blip r:embed="rId2"/>
            <a:stretch>
              <a:fillRect/>
            </a:stretch>
          </a:blipFill>
        </p:spPr>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Freeform 2"/>
          <p:cNvSpPr/>
          <p:nvPr/>
        </p:nvSpPr>
        <p:spPr>
          <a:xfrm>
            <a:off x="3419870" y="1884361"/>
            <a:ext cx="11448260" cy="7104951"/>
          </a:xfrm>
          <a:custGeom>
            <a:avLst/>
            <a:gdLst/>
            <a:ahLst/>
            <a:cxnLst/>
            <a:rect l="l" t="t" r="r" b="b"/>
            <a:pathLst>
              <a:path w="11448260" h="7104951">
                <a:moveTo>
                  <a:pt x="0" y="0"/>
                </a:moveTo>
                <a:lnTo>
                  <a:pt x="11448260" y="0"/>
                </a:lnTo>
                <a:lnTo>
                  <a:pt x="11448260" y="7104951"/>
                </a:lnTo>
                <a:lnTo>
                  <a:pt x="0" y="7104951"/>
                </a:lnTo>
                <a:lnTo>
                  <a:pt x="0" y="0"/>
                </a:lnTo>
                <a:close/>
              </a:path>
            </a:pathLst>
          </a:custGeom>
          <a:blipFill>
            <a:blip r:embed="rId2"/>
            <a:stretch>
              <a:fillRect/>
            </a:stretch>
          </a:blipFill>
        </p:spPr>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3853533">
            <a:off x="9976444" y="3208228"/>
            <a:ext cx="14147724" cy="6623644"/>
          </a:xfrm>
          <a:prstGeom prst="rect">
            <a:avLst/>
          </a:prstGeom>
          <a:solidFill>
            <a:srgbClr val="C3EBE2"/>
          </a:solidFill>
        </p:spPr>
      </p:sp>
      <p:sp>
        <p:nvSpPr>
          <p:cNvPr id="3" name="AutoShape 3"/>
          <p:cNvSpPr/>
          <p:nvPr/>
        </p:nvSpPr>
        <p:spPr>
          <a:xfrm rot="3658010">
            <a:off x="12105690" y="888094"/>
            <a:ext cx="11651355" cy="5375279"/>
          </a:xfrm>
          <a:prstGeom prst="rect">
            <a:avLst/>
          </a:prstGeom>
          <a:solidFill>
            <a:srgbClr val="FAFEFF"/>
          </a:solidFill>
        </p:spPr>
      </p:sp>
      <p:sp>
        <p:nvSpPr>
          <p:cNvPr id="4" name="Freeform 4"/>
          <p:cNvSpPr/>
          <p:nvPr/>
        </p:nvSpPr>
        <p:spPr>
          <a:xfrm>
            <a:off x="0" y="1558636"/>
            <a:ext cx="11731107" cy="5491350"/>
          </a:xfrm>
          <a:custGeom>
            <a:avLst/>
            <a:gdLst/>
            <a:ahLst/>
            <a:cxnLst/>
            <a:rect l="l" t="t" r="r" b="b"/>
            <a:pathLst>
              <a:path w="11731107" h="5491350">
                <a:moveTo>
                  <a:pt x="0" y="0"/>
                </a:moveTo>
                <a:lnTo>
                  <a:pt x="11731107" y="0"/>
                </a:lnTo>
                <a:lnTo>
                  <a:pt x="11731107" y="5491350"/>
                </a:lnTo>
                <a:lnTo>
                  <a:pt x="0" y="5491350"/>
                </a:lnTo>
                <a:lnTo>
                  <a:pt x="0" y="0"/>
                </a:lnTo>
                <a:close/>
              </a:path>
            </a:pathLst>
          </a:custGeom>
          <a:blipFill>
            <a:blip r:embed="rId2"/>
            <a:stretch>
              <a:fillRect b="-19098"/>
            </a:stretch>
          </a:blipFill>
        </p:spPr>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3853533">
            <a:off x="9976444" y="3208228"/>
            <a:ext cx="14147724" cy="6623644"/>
          </a:xfrm>
          <a:prstGeom prst="rect">
            <a:avLst/>
          </a:prstGeom>
          <a:solidFill>
            <a:srgbClr val="C3EBE2"/>
          </a:solidFill>
        </p:spPr>
      </p:sp>
      <p:sp>
        <p:nvSpPr>
          <p:cNvPr id="3" name="AutoShape 3"/>
          <p:cNvSpPr/>
          <p:nvPr/>
        </p:nvSpPr>
        <p:spPr>
          <a:xfrm rot="3658010">
            <a:off x="12105690" y="888094"/>
            <a:ext cx="11651355" cy="5375279"/>
          </a:xfrm>
          <a:prstGeom prst="rect">
            <a:avLst/>
          </a:prstGeom>
          <a:solidFill>
            <a:srgbClr val="FAFEFF"/>
          </a:solidFill>
        </p:spPr>
      </p:sp>
      <p:sp>
        <p:nvSpPr>
          <p:cNvPr id="4" name="Freeform 4"/>
          <p:cNvSpPr/>
          <p:nvPr/>
        </p:nvSpPr>
        <p:spPr>
          <a:xfrm>
            <a:off x="1374926" y="-313295"/>
            <a:ext cx="5885721" cy="10287000"/>
          </a:xfrm>
          <a:custGeom>
            <a:avLst/>
            <a:gdLst/>
            <a:ahLst/>
            <a:cxnLst/>
            <a:rect l="l" t="t" r="r" b="b"/>
            <a:pathLst>
              <a:path w="5885721" h="10287000">
                <a:moveTo>
                  <a:pt x="0" y="0"/>
                </a:moveTo>
                <a:lnTo>
                  <a:pt x="5885722" y="0"/>
                </a:lnTo>
                <a:lnTo>
                  <a:pt x="5885722" y="10287000"/>
                </a:lnTo>
                <a:lnTo>
                  <a:pt x="0" y="10287000"/>
                </a:lnTo>
                <a:lnTo>
                  <a:pt x="0" y="0"/>
                </a:lnTo>
                <a:close/>
              </a:path>
            </a:pathLst>
          </a:custGeom>
          <a:blipFill>
            <a:blip r:embed="rId2"/>
            <a:stretch>
              <a:fillRect t="-909" r="-100" b="-909"/>
            </a:stretch>
          </a:blipFill>
        </p:spPr>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999" b="-9000"/>
            </a:stretch>
          </a:blipFill>
        </p:spPr>
      </p:sp>
      <p:sp>
        <p:nvSpPr>
          <p:cNvPr id="3" name="TextBox 3"/>
          <p:cNvSpPr txBox="1"/>
          <p:nvPr/>
        </p:nvSpPr>
        <p:spPr>
          <a:xfrm>
            <a:off x="1028700" y="438784"/>
            <a:ext cx="15875830" cy="9323706"/>
          </a:xfrm>
          <a:prstGeom prst="rect">
            <a:avLst/>
          </a:prstGeom>
        </p:spPr>
        <p:txBody>
          <a:bodyPr lIns="0" tIns="0" rIns="0" bIns="0" rtlCol="0" anchor="t">
            <a:spAutoFit/>
          </a:bodyPr>
          <a:lstStyle/>
          <a:p>
            <a:pPr algn="ctr" rtl="1">
              <a:lnSpc>
                <a:spcPts val="6719"/>
              </a:lnSpc>
            </a:pPr>
            <a:r>
              <a:rPr lang="ar-EG" sz="4799">
                <a:solidFill>
                  <a:srgbClr val="FFFFFF"/>
                </a:solidFill>
                <a:latin typeface="Open Sans Light"/>
                <a:ea typeface="Open Sans Light"/>
                <a:cs typeface="Open Sans Light"/>
                <a:sym typeface="Open Sans Light"/>
                <a:rtl/>
              </a:rPr>
              <a:t>ماهو ؟ </a:t>
            </a:r>
            <a:r>
              <a:rPr lang="en-US" sz="4799">
                <a:solidFill>
                  <a:srgbClr val="FFFFFF"/>
                </a:solidFill>
                <a:latin typeface="Open Sans Light"/>
                <a:ea typeface="Open Sans Light"/>
                <a:cs typeface="Open Sans Light"/>
                <a:sym typeface="Open Sans Light"/>
              </a:rPr>
              <a:t>CPP/CPC</a:t>
            </a:r>
          </a:p>
          <a:p>
            <a:pPr algn="ctr">
              <a:lnSpc>
                <a:spcPts val="6719"/>
              </a:lnSpc>
            </a:pPr>
            <a:r>
              <a:rPr lang="ar-EG" sz="4799">
                <a:solidFill>
                  <a:srgbClr val="FFFFFF"/>
                </a:solidFill>
                <a:latin typeface="Open Sans Light"/>
                <a:ea typeface="Open Sans Light"/>
                <a:cs typeface="Open Sans Light"/>
                <a:sym typeface="Open Sans Light"/>
                <a:rtl/>
              </a:rPr>
              <a:t>برنامج الابتعاث الجامعي لغير الموظفين في أرامكو السعودية هو برنامج مختار بعناية لخريجي وخريجات المرحلة الثانوية من السعوديين. ويعتبر هذا البرنامج كأحد المصادر الأساسية لشغل كثير من الوظائف المهنية والتقنية في الشركة. ففي كل عام، تستقطب أرامكو السعودية المتميزين من خريجي وخريجات المرحلة الثانوية من القسم العلمي لابتعاثهم للحصول على درجة البكالوريوس في أحد التخصصات التي تحتاجها الشركة بعد استيفائهم لمتطلبات القبول</a:t>
            </a:r>
            <a:r>
              <a:rPr lang="en-US" sz="4799">
                <a:solidFill>
                  <a:srgbClr val="FFFFFF"/>
                </a:solidFill>
                <a:latin typeface="Open Sans Light"/>
                <a:ea typeface="Open Sans Light"/>
                <a:cs typeface="Open Sans Light"/>
                <a:sym typeface="Open Sans Light"/>
              </a:rPr>
              <a:t>. </a:t>
            </a:r>
          </a:p>
          <a:p>
            <a:pPr algn="ctr">
              <a:lnSpc>
                <a:spcPts val="6719"/>
              </a:lnSpc>
            </a:pPr>
            <a:endParaRPr lang="en-US" sz="4799">
              <a:solidFill>
                <a:srgbClr val="FFFFFF"/>
              </a:solidFill>
              <a:latin typeface="Open Sans Light"/>
              <a:ea typeface="Open Sans Light"/>
              <a:cs typeface="Open Sans Light"/>
              <a:sym typeface="Open Sans Light"/>
            </a:endParaRPr>
          </a:p>
          <a:p>
            <a:pPr algn="ctr">
              <a:lnSpc>
                <a:spcPts val="6719"/>
              </a:lnSpc>
            </a:pPr>
            <a:endParaRPr lang="en-US" sz="4799">
              <a:solidFill>
                <a:srgbClr val="FFFFFF"/>
              </a:solidFill>
              <a:latin typeface="Open Sans Light"/>
              <a:ea typeface="Open Sans Light"/>
              <a:cs typeface="Open Sans Light"/>
              <a:sym typeface="Open Sans Ligh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999" b="-9000"/>
            </a:stretch>
          </a:blipFill>
        </p:spPr>
      </p:sp>
      <p:sp>
        <p:nvSpPr>
          <p:cNvPr id="3" name="AutoShape 3"/>
          <p:cNvSpPr/>
          <p:nvPr/>
        </p:nvSpPr>
        <p:spPr>
          <a:xfrm rot="-4331990">
            <a:off x="-5014536" y="638295"/>
            <a:ext cx="11824110" cy="5442705"/>
          </a:xfrm>
          <a:prstGeom prst="rect">
            <a:avLst/>
          </a:prstGeom>
          <a:solidFill>
            <a:srgbClr val="FAFEFF"/>
          </a:solidFill>
        </p:spPr>
      </p:sp>
      <p:sp>
        <p:nvSpPr>
          <p:cNvPr id="4" name="TextBox 4"/>
          <p:cNvSpPr txBox="1"/>
          <p:nvPr/>
        </p:nvSpPr>
        <p:spPr>
          <a:xfrm>
            <a:off x="4584989" y="-66675"/>
            <a:ext cx="13031319" cy="10172066"/>
          </a:xfrm>
          <a:prstGeom prst="rect">
            <a:avLst/>
          </a:prstGeom>
        </p:spPr>
        <p:txBody>
          <a:bodyPr lIns="0" tIns="0" rIns="0" bIns="0" rtlCol="0" anchor="t">
            <a:spAutoFit/>
          </a:bodyPr>
          <a:lstStyle/>
          <a:p>
            <a:pPr algn="ctr" rtl="1">
              <a:lnSpc>
                <a:spcPts val="4759"/>
              </a:lnSpc>
            </a:pPr>
            <a:endParaRPr/>
          </a:p>
          <a:p>
            <a:pPr algn="ctr" rtl="1">
              <a:lnSpc>
                <a:spcPts val="5319"/>
              </a:lnSpc>
            </a:pPr>
            <a:r>
              <a:rPr lang="ar-EG" sz="3799" b="1">
                <a:solidFill>
                  <a:srgbClr val="FFFFFF"/>
                </a:solidFill>
                <a:latin typeface="Open Sans Light Bold"/>
                <a:ea typeface="Open Sans Light Bold"/>
                <a:cs typeface="Open Sans Light Bold"/>
                <a:sym typeface="Open Sans Light Bold"/>
                <a:rtl/>
              </a:rPr>
              <a:t>المتطلبات</a:t>
            </a:r>
          </a:p>
          <a:p>
            <a:pPr algn="ctr">
              <a:lnSpc>
                <a:spcPts val="5319"/>
              </a:lnSpc>
            </a:pPr>
            <a:r>
              <a:rPr lang="en-US" sz="3799" b="1">
                <a:solidFill>
                  <a:srgbClr val="FFFFFF"/>
                </a:solidFill>
                <a:latin typeface="Open Sans Light Bold"/>
                <a:ea typeface="Open Sans Light Bold"/>
                <a:cs typeface="Open Sans Light Bold"/>
                <a:sym typeface="Open Sans Light Bold"/>
              </a:rPr>
              <a:t>* </a:t>
            </a:r>
            <a:r>
              <a:rPr lang="ar-EG" sz="3799" b="1">
                <a:solidFill>
                  <a:srgbClr val="FFFFFF"/>
                </a:solidFill>
                <a:latin typeface="Open Sans Light Bold"/>
                <a:ea typeface="Open Sans Light Bold"/>
                <a:cs typeface="Open Sans Light Bold"/>
                <a:sym typeface="Open Sans Light Bold"/>
                <a:rtl/>
              </a:rPr>
              <a:t>أن يكون الطالب أو الطالبة منتظماً / منتظمة في الفصل الدراسي الثاني للصف الثالث ثانوي من القسم العلمي لهذا العام الدراسي </a:t>
            </a:r>
            <a:r>
              <a:rPr lang="en-US" sz="3799" b="1">
                <a:solidFill>
                  <a:srgbClr val="FFFFFF"/>
                </a:solidFill>
                <a:latin typeface="Open Sans Light Bold"/>
                <a:ea typeface="Open Sans Light Bold"/>
                <a:cs typeface="Open Sans Light Bold"/>
                <a:sym typeface="Open Sans Light Bold"/>
              </a:rPr>
              <a:t>1441/1442</a:t>
            </a:r>
            <a:r>
              <a:rPr lang="ar-EG" sz="3799" b="1">
                <a:solidFill>
                  <a:srgbClr val="FFFFFF"/>
                </a:solidFill>
                <a:latin typeface="Open Sans Light Bold"/>
                <a:ea typeface="Open Sans Light Bold"/>
                <a:cs typeface="Open Sans Light Bold"/>
                <a:sym typeface="Open Sans Light Bold"/>
                <a:rtl/>
              </a:rPr>
              <a:t>هـ أو حديث / حديثة التخرج من مدرسة ثانوية من القسم العلمي لهذا العام الدراسي </a:t>
            </a:r>
            <a:r>
              <a:rPr lang="en-US" sz="3799" b="1">
                <a:solidFill>
                  <a:srgbClr val="FFFFFF"/>
                </a:solidFill>
                <a:latin typeface="Open Sans Light Bold"/>
                <a:ea typeface="Open Sans Light Bold"/>
                <a:cs typeface="Open Sans Light Bold"/>
                <a:sym typeface="Open Sans Light Bold"/>
              </a:rPr>
              <a:t>1441/1442</a:t>
            </a:r>
            <a:r>
              <a:rPr lang="ar-EG" sz="3799" b="1">
                <a:solidFill>
                  <a:srgbClr val="FFFFFF"/>
                </a:solidFill>
                <a:latin typeface="Open Sans Light Bold"/>
                <a:ea typeface="Open Sans Light Bold"/>
                <a:cs typeface="Open Sans Light Bold"/>
                <a:sym typeface="Open Sans Light Bold"/>
                <a:rtl/>
              </a:rPr>
              <a:t>هـ</a:t>
            </a:r>
            <a:r>
              <a:rPr lang="en-US" sz="3799" b="1">
                <a:solidFill>
                  <a:srgbClr val="FFFFFF"/>
                </a:solidFill>
                <a:latin typeface="Open Sans Light Bold"/>
                <a:ea typeface="Open Sans Light Bold"/>
                <a:cs typeface="Open Sans Light Bold"/>
                <a:sym typeface="Open Sans Light Bold"/>
              </a:rPr>
              <a:t>.</a:t>
            </a:r>
          </a:p>
          <a:p>
            <a:pPr algn="ctr">
              <a:lnSpc>
                <a:spcPts val="5459"/>
              </a:lnSpc>
            </a:pPr>
            <a:r>
              <a:rPr lang="en-US" sz="3899" b="1">
                <a:solidFill>
                  <a:srgbClr val="FFFFFF"/>
                </a:solidFill>
                <a:latin typeface="Open Sans Light Bold"/>
                <a:ea typeface="Open Sans Light Bold"/>
                <a:cs typeface="Open Sans Light Bold"/>
                <a:sym typeface="Open Sans Light Bold"/>
              </a:rPr>
              <a:t>* </a:t>
            </a:r>
            <a:r>
              <a:rPr lang="ar-EG" sz="3899" b="1">
                <a:solidFill>
                  <a:srgbClr val="FFFFFF"/>
                </a:solidFill>
                <a:latin typeface="Open Sans Light Bold"/>
                <a:ea typeface="Open Sans Light Bold"/>
                <a:cs typeface="Open Sans Light Bold"/>
                <a:sym typeface="Open Sans Light Bold"/>
                <a:rtl/>
              </a:rPr>
              <a:t>في حال حصول الطالب أو الطالبة على معدل تراكمي قدره </a:t>
            </a:r>
            <a:r>
              <a:rPr lang="en-US" sz="3899" b="1">
                <a:solidFill>
                  <a:srgbClr val="FFFFFF"/>
                </a:solidFill>
                <a:latin typeface="Open Sans Light Bold"/>
                <a:ea typeface="Open Sans Light Bold"/>
                <a:cs typeface="Open Sans Light Bold"/>
                <a:sym typeface="Open Sans Light Bold"/>
              </a:rPr>
              <a:t>90</a:t>
            </a:r>
            <a:r>
              <a:rPr lang="ar-EG" sz="3899" b="1">
                <a:solidFill>
                  <a:srgbClr val="FFFFFF"/>
                </a:solidFill>
                <a:latin typeface="Open Sans Light Bold"/>
                <a:ea typeface="Open Sans Light Bold"/>
                <a:cs typeface="Open Sans Light Bold"/>
                <a:sym typeface="Open Sans Light Bold"/>
                <a:rtl/>
              </a:rPr>
              <a:t>% أو أكثر للصفوف الأول ثانوي والثاني ثانوي والفصل الدراسي الأول للثالث ثانوي و معدل تراكمي قدره </a:t>
            </a:r>
            <a:r>
              <a:rPr lang="en-US" sz="3899" b="1">
                <a:solidFill>
                  <a:srgbClr val="FFFFFF"/>
                </a:solidFill>
                <a:latin typeface="Open Sans Light Bold"/>
                <a:ea typeface="Open Sans Light Bold"/>
                <a:cs typeface="Open Sans Light Bold"/>
                <a:sym typeface="Open Sans Light Bold"/>
              </a:rPr>
              <a:t>90</a:t>
            </a:r>
            <a:r>
              <a:rPr lang="ar-EG" sz="3899" b="1">
                <a:solidFill>
                  <a:srgbClr val="FFFFFF"/>
                </a:solidFill>
                <a:latin typeface="Open Sans Light Bold"/>
                <a:ea typeface="Open Sans Light Bold"/>
                <a:cs typeface="Open Sans Light Bold"/>
                <a:sym typeface="Open Sans Light Bold"/>
                <a:rtl/>
              </a:rPr>
              <a:t>% أو أكثر في المواد العلمية (المواد العلمية تشمل: الرياضيات والفيزياء والكيمياء والأحياء) لصفوف الأول ثانوي والثاني ثانوي والفصل الدراسي الأول للثالث ثانوي. يتوجب على الطالب أو الطالبة الحصول على </a:t>
            </a:r>
            <a:r>
              <a:rPr lang="en-US" sz="3899" b="1">
                <a:solidFill>
                  <a:srgbClr val="FFFFFF"/>
                </a:solidFill>
                <a:latin typeface="Open Sans Light Bold"/>
                <a:ea typeface="Open Sans Light Bold"/>
                <a:cs typeface="Open Sans Light Bold"/>
                <a:sym typeface="Open Sans Light Bold"/>
              </a:rPr>
              <a:t>85</a:t>
            </a:r>
            <a:r>
              <a:rPr lang="ar-EG" sz="3899" b="1">
                <a:solidFill>
                  <a:srgbClr val="FFFFFF"/>
                </a:solidFill>
                <a:latin typeface="Open Sans Light Bold"/>
                <a:ea typeface="Open Sans Light Bold"/>
                <a:cs typeface="Open Sans Light Bold"/>
                <a:sym typeface="Open Sans Light Bold"/>
                <a:rtl/>
              </a:rPr>
              <a:t> درجة أو أكثر في اختبار القدرات العامة (القياس) (يقدمه المركز الوطني للقياس والتقويم في التعليم العالي)</a:t>
            </a:r>
            <a:r>
              <a:rPr lang="en-US" sz="3899" b="1">
                <a:solidFill>
                  <a:srgbClr val="FFFFFF"/>
                </a:solidFill>
                <a:latin typeface="Open Sans Light Bold"/>
                <a:ea typeface="Open Sans Light Bold"/>
                <a:cs typeface="Open Sans Light Bold"/>
                <a:sym typeface="Open Sans Light Bold"/>
              </a:rPr>
              <a: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999" b="-9000"/>
            </a:stretch>
          </a:blipFill>
        </p:spPr>
      </p:sp>
      <p:grpSp>
        <p:nvGrpSpPr>
          <p:cNvPr id="3" name="Group 3"/>
          <p:cNvGrpSpPr/>
          <p:nvPr/>
        </p:nvGrpSpPr>
        <p:grpSpPr>
          <a:xfrm>
            <a:off x="-7709180" y="-7231687"/>
            <a:ext cx="13255800" cy="19332860"/>
            <a:chOff x="0" y="0"/>
            <a:chExt cx="17674400" cy="25777147"/>
          </a:xfrm>
        </p:grpSpPr>
        <p:sp>
          <p:nvSpPr>
            <p:cNvPr id="4" name="AutoShape 4"/>
            <p:cNvSpPr/>
            <p:nvPr/>
          </p:nvSpPr>
          <p:spPr>
            <a:xfrm rot="-4331990">
              <a:off x="-2018232" y="4986128"/>
              <a:ext cx="15765480" cy="7256940"/>
            </a:xfrm>
            <a:prstGeom prst="rect">
              <a:avLst/>
            </a:prstGeom>
            <a:solidFill>
              <a:srgbClr val="FAFEFF"/>
            </a:solidFill>
          </p:spPr>
        </p:sp>
        <p:sp>
          <p:nvSpPr>
            <p:cNvPr id="5" name="AutoShape 5"/>
            <p:cNvSpPr/>
            <p:nvPr/>
          </p:nvSpPr>
          <p:spPr>
            <a:xfrm rot="-8902182">
              <a:off x="1177002" y="14925223"/>
              <a:ext cx="15765480" cy="7256940"/>
            </a:xfrm>
            <a:prstGeom prst="rect">
              <a:avLst/>
            </a:prstGeom>
            <a:solidFill>
              <a:srgbClr val="C3EBE2"/>
            </a:solidFill>
          </p:spPr>
        </p:sp>
      </p:grpSp>
      <p:sp>
        <p:nvSpPr>
          <p:cNvPr id="6" name="TextBox 6"/>
          <p:cNvSpPr txBox="1"/>
          <p:nvPr/>
        </p:nvSpPr>
        <p:spPr>
          <a:xfrm>
            <a:off x="4935682" y="-884959"/>
            <a:ext cx="12914421" cy="10979786"/>
          </a:xfrm>
          <a:prstGeom prst="rect">
            <a:avLst/>
          </a:prstGeom>
        </p:spPr>
        <p:txBody>
          <a:bodyPr lIns="0" tIns="0" rIns="0" bIns="0" rtlCol="0" anchor="t">
            <a:spAutoFit/>
          </a:bodyPr>
          <a:lstStyle/>
          <a:p>
            <a:pPr algn="ctr" rtl="1">
              <a:lnSpc>
                <a:spcPts val="4759"/>
              </a:lnSpc>
            </a:pPr>
            <a:endParaRPr/>
          </a:p>
          <a:p>
            <a:pPr algn="ctr" rtl="1">
              <a:lnSpc>
                <a:spcPts val="4759"/>
              </a:lnSpc>
            </a:pPr>
            <a:endParaRPr/>
          </a:p>
          <a:p>
            <a:pPr algn="ctr" rtl="1">
              <a:lnSpc>
                <a:spcPts val="5179"/>
              </a:lnSpc>
            </a:pPr>
            <a:r>
              <a:rPr lang="ar-EG" sz="3699">
                <a:solidFill>
                  <a:srgbClr val="FFFFFF"/>
                </a:solidFill>
                <a:latin typeface="Open Sans Light"/>
                <a:ea typeface="Open Sans Light"/>
                <a:cs typeface="Open Sans Light"/>
                <a:sym typeface="Open Sans Light"/>
                <a:rtl/>
              </a:rPr>
              <a:t>* في حال حصول الطالب أو الطالبة على معدل تراكمي بين (</a:t>
            </a:r>
            <a:r>
              <a:rPr lang="en-US" sz="3699">
                <a:solidFill>
                  <a:srgbClr val="FFFFFF"/>
                </a:solidFill>
                <a:latin typeface="Open Sans Light"/>
                <a:ea typeface="Open Sans Light"/>
                <a:cs typeface="Open Sans Light"/>
                <a:sym typeface="Open Sans Light"/>
              </a:rPr>
              <a:t>85</a:t>
            </a:r>
            <a:r>
              <a:rPr lang="ar-EG" sz="3699">
                <a:solidFill>
                  <a:srgbClr val="FFFFFF"/>
                </a:solidFill>
                <a:latin typeface="Open Sans Light"/>
                <a:ea typeface="Open Sans Light"/>
                <a:cs typeface="Open Sans Light"/>
                <a:sym typeface="Open Sans Light"/>
                <a:rtl/>
              </a:rPr>
              <a:t>% - </a:t>
            </a:r>
            <a:r>
              <a:rPr lang="en-US" sz="3699">
                <a:solidFill>
                  <a:srgbClr val="FFFFFF"/>
                </a:solidFill>
                <a:latin typeface="Open Sans Light"/>
                <a:ea typeface="Open Sans Light"/>
                <a:cs typeface="Open Sans Light"/>
                <a:sym typeface="Open Sans Light"/>
              </a:rPr>
              <a:t>89.99</a:t>
            </a:r>
            <a:r>
              <a:rPr lang="ar-EG" sz="3699">
                <a:solidFill>
                  <a:srgbClr val="FFFFFF"/>
                </a:solidFill>
                <a:latin typeface="Open Sans Light"/>
                <a:ea typeface="Open Sans Light"/>
                <a:cs typeface="Open Sans Light"/>
                <a:sym typeface="Open Sans Light"/>
                <a:rtl/>
              </a:rPr>
              <a:t>%) للصفوف الأول ثانوي والثاني ثانوي والفصل الدراسي الأول للثالث ثانوي و معدل تراكمي بين (</a:t>
            </a:r>
            <a:r>
              <a:rPr lang="en-US" sz="3699">
                <a:solidFill>
                  <a:srgbClr val="FFFFFF"/>
                </a:solidFill>
                <a:latin typeface="Open Sans Light"/>
                <a:ea typeface="Open Sans Light"/>
                <a:cs typeface="Open Sans Light"/>
                <a:sym typeface="Open Sans Light"/>
              </a:rPr>
              <a:t>85</a:t>
            </a:r>
            <a:r>
              <a:rPr lang="ar-EG" sz="3699">
                <a:solidFill>
                  <a:srgbClr val="FFFFFF"/>
                </a:solidFill>
                <a:latin typeface="Open Sans Light"/>
                <a:ea typeface="Open Sans Light"/>
                <a:cs typeface="Open Sans Light"/>
                <a:sym typeface="Open Sans Light"/>
                <a:rtl/>
              </a:rPr>
              <a:t>% - </a:t>
            </a:r>
            <a:r>
              <a:rPr lang="en-US" sz="3699">
                <a:solidFill>
                  <a:srgbClr val="FFFFFF"/>
                </a:solidFill>
                <a:latin typeface="Open Sans Light"/>
                <a:ea typeface="Open Sans Light"/>
                <a:cs typeface="Open Sans Light"/>
                <a:sym typeface="Open Sans Light"/>
              </a:rPr>
              <a:t>89.99</a:t>
            </a:r>
            <a:r>
              <a:rPr lang="ar-EG" sz="3699">
                <a:solidFill>
                  <a:srgbClr val="FFFFFF"/>
                </a:solidFill>
                <a:latin typeface="Open Sans Light"/>
                <a:ea typeface="Open Sans Light"/>
                <a:cs typeface="Open Sans Light"/>
                <a:sym typeface="Open Sans Light"/>
                <a:rtl/>
              </a:rPr>
              <a:t>%) في المواد العلمية (المواد العلمية تشمل: الرياضيات والفيزياء والكيمياء والأحياء) لصفوف الأول ثانوي والثاني ثانوي والفصل الدراسي الأول للثالث ثانوي. يتوجب على الطالب أو الطالبة الحصول على </a:t>
            </a:r>
            <a:r>
              <a:rPr lang="en-US" sz="3699">
                <a:solidFill>
                  <a:srgbClr val="FFFFFF"/>
                </a:solidFill>
                <a:latin typeface="Open Sans Light"/>
                <a:ea typeface="Open Sans Light"/>
                <a:cs typeface="Open Sans Light"/>
                <a:sym typeface="Open Sans Light"/>
              </a:rPr>
              <a:t>90</a:t>
            </a:r>
            <a:r>
              <a:rPr lang="ar-EG" sz="3699">
                <a:solidFill>
                  <a:srgbClr val="FFFFFF"/>
                </a:solidFill>
                <a:latin typeface="Open Sans Light"/>
                <a:ea typeface="Open Sans Light"/>
                <a:cs typeface="Open Sans Light"/>
                <a:sym typeface="Open Sans Light"/>
                <a:rtl/>
              </a:rPr>
              <a:t> درجة أو أكثر في اختبار القدرات العامة (القياس) (يقدمه المركز الوطني للقياس والتقويم في التعليم العالي).</a:t>
            </a:r>
          </a:p>
          <a:p>
            <a:pPr algn="ctr" rtl="1">
              <a:lnSpc>
                <a:spcPts val="5179"/>
              </a:lnSpc>
            </a:pPr>
            <a:r>
              <a:rPr lang="ar-EG" sz="3699">
                <a:solidFill>
                  <a:srgbClr val="FFFFFF"/>
                </a:solidFill>
                <a:latin typeface="Open Sans Light"/>
                <a:ea typeface="Open Sans Light"/>
                <a:cs typeface="Open Sans Light"/>
                <a:sym typeface="Open Sans Light"/>
                <a:rtl/>
              </a:rPr>
              <a:t>* على المتقدم أو المتقدمة إحضار بطاقة أحوال أو جواز سفر ساري المفعول قبل الدخول إلى قاعة اختبارات القبول لبرنامج الابتعاث الجامعي. وعدا ذلك، فلن يسمح له / لها بدخول قاعة الاختبار.</a:t>
            </a:r>
          </a:p>
          <a:p>
            <a:pPr algn="ctr" rtl="1">
              <a:lnSpc>
                <a:spcPts val="5179"/>
              </a:lnSpc>
            </a:pPr>
            <a:r>
              <a:rPr lang="ar-EG" sz="3699">
                <a:solidFill>
                  <a:srgbClr val="FFFFFF"/>
                </a:solidFill>
                <a:latin typeface="Open Sans Light"/>
                <a:ea typeface="Open Sans Light"/>
                <a:cs typeface="Open Sans Light"/>
                <a:sym typeface="Open Sans Light"/>
                <a:rtl/>
              </a:rPr>
              <a:t>* ألاّ يزيد عمر المتقدم أو المتقدمة عن </a:t>
            </a:r>
            <a:r>
              <a:rPr lang="en-US" sz="3699">
                <a:solidFill>
                  <a:srgbClr val="FFFFFF"/>
                </a:solidFill>
                <a:latin typeface="Open Sans Light"/>
                <a:ea typeface="Open Sans Light"/>
                <a:cs typeface="Open Sans Light"/>
                <a:sym typeface="Open Sans Light"/>
              </a:rPr>
              <a:t>22</a:t>
            </a:r>
            <a:r>
              <a:rPr lang="ar-EG" sz="3699">
                <a:solidFill>
                  <a:srgbClr val="FFFFFF"/>
                </a:solidFill>
                <a:latin typeface="Open Sans Light"/>
                <a:ea typeface="Open Sans Light"/>
                <a:cs typeface="Open Sans Light"/>
                <a:sym typeface="Open Sans Light"/>
                <a:rtl/>
              </a:rPr>
              <a:t> سنة هجرية. </a:t>
            </a:r>
          </a:p>
          <a:p>
            <a:pPr algn="ctr" rtl="1">
              <a:lnSpc>
                <a:spcPts val="4759"/>
              </a:lnSpc>
            </a:pPr>
            <a:endParaRPr lang="ar-EG" sz="3699">
              <a:solidFill>
                <a:srgbClr val="FFFFFF"/>
              </a:solidFill>
              <a:latin typeface="Open Sans Light"/>
              <a:ea typeface="Open Sans Light"/>
              <a:cs typeface="Open Sans Light"/>
              <a:sym typeface="Open Sans Light"/>
              <a:rtl/>
            </a:endParaRPr>
          </a:p>
          <a:p>
            <a:pPr algn="ctr">
              <a:lnSpc>
                <a:spcPts val="5319"/>
              </a:lnSpc>
            </a:pPr>
            <a:r>
              <a:rPr lang="ar-EG" sz="3799">
                <a:solidFill>
                  <a:srgbClr val="FFFFFF"/>
                </a:solidFill>
                <a:latin typeface="Open Sans Light"/>
                <a:ea typeface="Open Sans Light"/>
                <a:cs typeface="Open Sans Light"/>
                <a:sym typeface="Open Sans Light"/>
                <a:rtl/>
              </a:rPr>
              <a:t>قبول المرشح ضمن برنامج الابتعاث الجامعي بعد استيفاء كافة معايير الاختيار للبرنامج واجتياز اختبار اللغة الإنجليزية والرياضيات</a:t>
            </a:r>
            <a:r>
              <a:rPr lang="en-US" sz="3799">
                <a:solidFill>
                  <a:srgbClr val="FFFFFF"/>
                </a:solidFill>
                <a:latin typeface="Open Sans Light"/>
                <a:ea typeface="Open Sans Light"/>
                <a:cs typeface="Open Sans Light"/>
                <a:sym typeface="Open Sans Light"/>
              </a:rPr>
              <a:t>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999" b="-9000"/>
            </a:stretch>
          </a:blipFill>
        </p:spPr>
      </p:sp>
      <p:sp>
        <p:nvSpPr>
          <p:cNvPr id="3" name="TextBox 3"/>
          <p:cNvSpPr txBox="1"/>
          <p:nvPr/>
        </p:nvSpPr>
        <p:spPr>
          <a:xfrm>
            <a:off x="0" y="-759929"/>
            <a:ext cx="18264882" cy="11740184"/>
          </a:xfrm>
          <a:prstGeom prst="rect">
            <a:avLst/>
          </a:prstGeom>
        </p:spPr>
        <p:txBody>
          <a:bodyPr lIns="0" tIns="0" rIns="0" bIns="0" rtlCol="0" anchor="t">
            <a:spAutoFit/>
          </a:bodyPr>
          <a:lstStyle/>
          <a:p>
            <a:pPr algn="ctr" rtl="1">
              <a:lnSpc>
                <a:spcPts val="4522"/>
              </a:lnSpc>
            </a:pPr>
            <a:endParaRPr/>
          </a:p>
          <a:p>
            <a:pPr algn="ctr" rtl="1">
              <a:lnSpc>
                <a:spcPts val="4921"/>
              </a:lnSpc>
            </a:pPr>
            <a:endParaRPr/>
          </a:p>
          <a:p>
            <a:pPr algn="ctr" rtl="1">
              <a:lnSpc>
                <a:spcPts val="4921"/>
              </a:lnSpc>
            </a:pPr>
            <a:r>
              <a:rPr lang="ar-EG" sz="3515">
                <a:solidFill>
                  <a:srgbClr val="FFFFFF"/>
                </a:solidFill>
                <a:latin typeface="Open Sans Light"/>
                <a:ea typeface="Open Sans Light"/>
                <a:cs typeface="Open Sans Light"/>
                <a:sym typeface="Open Sans Light"/>
                <a:rtl/>
              </a:rPr>
              <a:t>المزايا</a:t>
            </a:r>
          </a:p>
          <a:p>
            <a:pPr algn="ctr" rtl="1">
              <a:lnSpc>
                <a:spcPts val="4921"/>
              </a:lnSpc>
            </a:pPr>
            <a:r>
              <a:rPr lang="ar-EG" sz="3515">
                <a:solidFill>
                  <a:srgbClr val="FFFFFF"/>
                </a:solidFill>
                <a:latin typeface="Open Sans Light"/>
                <a:ea typeface="Open Sans Light"/>
                <a:cs typeface="Open Sans Light"/>
                <a:sym typeface="Open Sans Light"/>
                <a:rtl/>
              </a:rPr>
              <a:t>أثناء برنامج الإعداد الجامعي</a:t>
            </a:r>
          </a:p>
          <a:p>
            <a:pPr algn="ctr" rtl="1">
              <a:lnSpc>
                <a:spcPts val="4921"/>
              </a:lnSpc>
            </a:pPr>
            <a:r>
              <a:rPr lang="ar-EG" sz="3515">
                <a:solidFill>
                  <a:srgbClr val="FFFFFF"/>
                </a:solidFill>
                <a:latin typeface="Open Sans Light"/>
                <a:ea typeface="Open Sans Light"/>
                <a:cs typeface="Open Sans Light"/>
                <a:sym typeface="Open Sans Light"/>
                <a:rtl/>
              </a:rPr>
              <a:t>بمجرد قبولك في البرنامج، ستوفر لك أرامكو السعودية المزايا التالية:</a:t>
            </a:r>
          </a:p>
          <a:p>
            <a:pPr algn="ctr" rtl="1">
              <a:lnSpc>
                <a:spcPts val="4921"/>
              </a:lnSpc>
            </a:pPr>
            <a:r>
              <a:rPr lang="ar-EG" sz="3515">
                <a:solidFill>
                  <a:srgbClr val="FFFFFF"/>
                </a:solidFill>
                <a:latin typeface="Open Sans Light"/>
                <a:ea typeface="Open Sans Light"/>
                <a:cs typeface="Open Sans Light"/>
                <a:sym typeface="Open Sans Light"/>
                <a:rtl/>
              </a:rPr>
              <a:t>* تجهيز كافة المتطلبات اللازمة لمساعدتك للقبول والتسجيل في أرقى الجامعات العالمية.</a:t>
            </a:r>
          </a:p>
          <a:p>
            <a:pPr algn="ctr" rtl="1">
              <a:lnSpc>
                <a:spcPts val="4921"/>
              </a:lnSpc>
            </a:pPr>
            <a:r>
              <a:rPr lang="ar-EG" sz="3515">
                <a:solidFill>
                  <a:srgbClr val="FFFFFF"/>
                </a:solidFill>
                <a:latin typeface="Open Sans Light"/>
                <a:ea typeface="Open Sans Light"/>
                <a:cs typeface="Open Sans Light"/>
                <a:sym typeface="Open Sans Light"/>
                <a:rtl/>
              </a:rPr>
              <a:t>* متابعة تقدمك في تحصيل المتطلبات العالمية للقبول (مثل اختبارات الـ </a:t>
            </a:r>
            <a:r>
              <a:rPr lang="en-US" sz="3515">
                <a:solidFill>
                  <a:srgbClr val="FFFFFF"/>
                </a:solidFill>
                <a:latin typeface="Open Sans Light"/>
                <a:ea typeface="Open Sans Light"/>
                <a:cs typeface="Open Sans Light"/>
                <a:sym typeface="Open Sans Light"/>
              </a:rPr>
              <a:t>SAT</a:t>
            </a:r>
            <a:r>
              <a:rPr lang="ar-EG" sz="3515">
                <a:solidFill>
                  <a:srgbClr val="FFFFFF"/>
                </a:solidFill>
                <a:latin typeface="Open Sans Light"/>
                <a:ea typeface="Open Sans Light"/>
                <a:cs typeface="Open Sans Light"/>
                <a:sym typeface="Open Sans Light"/>
                <a:rtl/>
              </a:rPr>
              <a:t> والـ </a:t>
            </a:r>
            <a:r>
              <a:rPr lang="en-US" sz="3515">
                <a:solidFill>
                  <a:srgbClr val="FFFFFF"/>
                </a:solidFill>
                <a:latin typeface="Open Sans Light"/>
                <a:ea typeface="Open Sans Light"/>
                <a:cs typeface="Open Sans Light"/>
                <a:sym typeface="Open Sans Light"/>
              </a:rPr>
              <a:t>IELTS</a:t>
            </a:r>
            <a:r>
              <a:rPr lang="ar-EG" sz="3515">
                <a:solidFill>
                  <a:srgbClr val="FFFFFF"/>
                </a:solidFill>
                <a:latin typeface="Open Sans Light"/>
                <a:ea typeface="Open Sans Light"/>
                <a:cs typeface="Open Sans Light"/>
                <a:sym typeface="Open Sans Light"/>
                <a:rtl/>
              </a:rPr>
              <a:t> وكتابة السيرة الذاتية والمقالات الجامعية).</a:t>
            </a:r>
          </a:p>
          <a:p>
            <a:pPr algn="ctr" rtl="1">
              <a:lnSpc>
                <a:spcPts val="4921"/>
              </a:lnSpc>
            </a:pPr>
            <a:r>
              <a:rPr lang="ar-EG" sz="3515">
                <a:solidFill>
                  <a:srgbClr val="FFFFFF"/>
                </a:solidFill>
                <a:latin typeface="Open Sans Light"/>
                <a:ea typeface="Open Sans Light"/>
                <a:cs typeface="Open Sans Light"/>
                <a:sym typeface="Open Sans Light"/>
                <a:rtl/>
              </a:rPr>
              <a:t>* تقديم مبلغ شهري قدره </a:t>
            </a:r>
            <a:r>
              <a:rPr lang="en-US" sz="3515">
                <a:solidFill>
                  <a:srgbClr val="FFFFFF"/>
                </a:solidFill>
                <a:latin typeface="Open Sans Light"/>
                <a:ea typeface="Open Sans Light"/>
                <a:cs typeface="Open Sans Light"/>
                <a:sym typeface="Open Sans Light"/>
              </a:rPr>
              <a:t>3500</a:t>
            </a:r>
            <a:r>
              <a:rPr lang="ar-EG" sz="3515">
                <a:solidFill>
                  <a:srgbClr val="FFFFFF"/>
                </a:solidFill>
                <a:latin typeface="Open Sans Light"/>
                <a:ea typeface="Open Sans Light"/>
                <a:cs typeface="Open Sans Light"/>
                <a:sym typeface="Open Sans Light"/>
                <a:rtl/>
              </a:rPr>
              <a:t> ريال سعودي لكل طالب وطالبة.* توفير السكن بحسب خطة الشركة.</a:t>
            </a:r>
          </a:p>
          <a:p>
            <a:pPr algn="ctr" rtl="1">
              <a:lnSpc>
                <a:spcPts val="4921"/>
              </a:lnSpc>
            </a:pPr>
            <a:r>
              <a:rPr lang="ar-EG" sz="3515">
                <a:solidFill>
                  <a:srgbClr val="FFFFFF"/>
                </a:solidFill>
                <a:latin typeface="Open Sans Light"/>
                <a:ea typeface="Open Sans Light"/>
                <a:cs typeface="Open Sans Light"/>
                <a:sym typeface="Open Sans Light"/>
                <a:rtl/>
              </a:rPr>
              <a:t>* مواصلات مجانية باستخدام حافلات الشركة.* الرعاية الصحية بحسب خطة الشركة.</a:t>
            </a:r>
          </a:p>
          <a:p>
            <a:pPr algn="ctr" rtl="1">
              <a:lnSpc>
                <a:spcPts val="4921"/>
              </a:lnSpc>
            </a:pPr>
            <a:r>
              <a:rPr lang="ar-EG" sz="3515">
                <a:solidFill>
                  <a:srgbClr val="FFFFFF"/>
                </a:solidFill>
                <a:latin typeface="Open Sans Light"/>
                <a:ea typeface="Open Sans Light"/>
                <a:cs typeface="Open Sans Light"/>
                <a:sym typeface="Open Sans Light"/>
                <a:rtl/>
              </a:rPr>
              <a:t>* استخدام خدمات الطيران التابعة للشركة في رحلاتها داخل المملكة.</a:t>
            </a:r>
          </a:p>
          <a:p>
            <a:pPr algn="ctr" rtl="1">
              <a:lnSpc>
                <a:spcPts val="4921"/>
              </a:lnSpc>
            </a:pPr>
            <a:r>
              <a:rPr lang="ar-EG" sz="3515">
                <a:solidFill>
                  <a:srgbClr val="FFFFFF"/>
                </a:solidFill>
                <a:latin typeface="Open Sans Light"/>
                <a:ea typeface="Open Sans Light"/>
                <a:cs typeface="Open Sans Light"/>
                <a:sym typeface="Open Sans Light"/>
                <a:rtl/>
              </a:rPr>
              <a:t>* استخدام المرافق المجانية التابعة للشركة والتي تشمل مرافقَ ترفيهية (المسابح، وصالات اللياقة البدنية (الجيم)، وملاعب كرة القدم، وملاعب كرة السلة، وملاعب التنس، وأنشطة رياضية أخرى) ومرافقَ عامةٍ قريبة من مكان السكن الذي توفره الشركة (المرافق الصحية، والطعام، والتموين، والتسوّق، والبنوك).</a:t>
            </a:r>
          </a:p>
          <a:p>
            <a:pPr algn="ctr" rtl="1">
              <a:lnSpc>
                <a:spcPts val="4921"/>
              </a:lnSpc>
            </a:pPr>
            <a:r>
              <a:rPr lang="ar-EG" sz="3515">
                <a:solidFill>
                  <a:srgbClr val="FFFFFF"/>
                </a:solidFill>
                <a:latin typeface="Open Sans Light"/>
                <a:ea typeface="Open Sans Light"/>
                <a:cs typeface="Open Sans Light"/>
                <a:sym typeface="Open Sans Light"/>
                <a:rtl/>
              </a:rPr>
              <a:t>* الاستفادة من العروض التجارية الكثيرة والتخفيضات المقدمة لموظفي الشركة على منتجات وخدمات عديدة داخل المملكة وحول العالم مثل الفنادق الكبرى وشركات الطيران الدولية وشركات تأجير السيارات ... وغيرها.</a:t>
            </a:r>
          </a:p>
          <a:p>
            <a:pPr algn="ctr" rtl="1">
              <a:lnSpc>
                <a:spcPts val="4921"/>
              </a:lnSpc>
            </a:pPr>
            <a:endParaRPr lang="ar-EG" sz="3515">
              <a:solidFill>
                <a:srgbClr val="FFFFFF"/>
              </a:solidFill>
              <a:latin typeface="Open Sans Light"/>
              <a:ea typeface="Open Sans Light"/>
              <a:cs typeface="Open Sans Light"/>
              <a:sym typeface="Open Sans Light"/>
              <a:rtl/>
            </a:endParaRPr>
          </a:p>
          <a:p>
            <a:pPr algn="ctr" rtl="1">
              <a:lnSpc>
                <a:spcPts val="4921"/>
              </a:lnSpc>
            </a:pPr>
            <a:endParaRPr lang="ar-EG" sz="3515">
              <a:solidFill>
                <a:srgbClr val="FFFFFF"/>
              </a:solidFill>
              <a:latin typeface="Open Sans Light"/>
              <a:ea typeface="Open Sans Light"/>
              <a:cs typeface="Open Sans Light"/>
              <a:sym typeface="Open Sans Light"/>
              <a:rt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999" b="-9000"/>
            </a:stretch>
          </a:blipFill>
        </p:spPr>
      </p:sp>
      <p:sp>
        <p:nvSpPr>
          <p:cNvPr id="3" name="TextBox 3"/>
          <p:cNvSpPr txBox="1"/>
          <p:nvPr/>
        </p:nvSpPr>
        <p:spPr>
          <a:xfrm>
            <a:off x="514350" y="-66675"/>
            <a:ext cx="17259300" cy="8632960"/>
          </a:xfrm>
          <a:prstGeom prst="rect">
            <a:avLst/>
          </a:prstGeom>
        </p:spPr>
        <p:txBody>
          <a:bodyPr lIns="0" tIns="0" rIns="0" bIns="0" rtlCol="0" anchor="t">
            <a:spAutoFit/>
          </a:bodyPr>
          <a:lstStyle/>
          <a:p>
            <a:pPr algn="ctr" rtl="1">
              <a:lnSpc>
                <a:spcPts val="4522"/>
              </a:lnSpc>
            </a:pPr>
            <a:endParaRPr/>
          </a:p>
          <a:p>
            <a:pPr algn="ctr" rtl="1">
              <a:lnSpc>
                <a:spcPts val="4921"/>
              </a:lnSpc>
            </a:pPr>
            <a:endParaRPr/>
          </a:p>
          <a:p>
            <a:pPr algn="ctr" rtl="1">
              <a:lnSpc>
                <a:spcPts val="4921"/>
              </a:lnSpc>
            </a:pPr>
            <a:r>
              <a:rPr lang="ar-EG" sz="3515">
                <a:solidFill>
                  <a:srgbClr val="FFFFFF"/>
                </a:solidFill>
                <a:latin typeface="Open Sans Light"/>
                <a:ea typeface="Open Sans Light"/>
                <a:cs typeface="Open Sans Light"/>
                <a:sym typeface="Open Sans Light"/>
                <a:rtl/>
              </a:rPr>
              <a:t>اثناء الدراسة الجامعية</a:t>
            </a:r>
          </a:p>
          <a:p>
            <a:pPr algn="ctr" rtl="1">
              <a:lnSpc>
                <a:spcPts val="4921"/>
              </a:lnSpc>
            </a:pPr>
            <a:r>
              <a:rPr lang="ar-EG" sz="3515">
                <a:solidFill>
                  <a:srgbClr val="FFFFFF"/>
                </a:solidFill>
                <a:latin typeface="Open Sans Light"/>
                <a:ea typeface="Open Sans Light"/>
                <a:cs typeface="Open Sans Light"/>
                <a:sym typeface="Open Sans Light"/>
                <a:rtl/>
              </a:rPr>
              <a:t>للشركة الحق في تعديل هذه العوائد في أي وقت وهي كالآتي:* تغطية تكاليف الدراسة الجامعية</a:t>
            </a:r>
          </a:p>
          <a:p>
            <a:pPr algn="ctr" rtl="1">
              <a:lnSpc>
                <a:spcPts val="4921"/>
              </a:lnSpc>
            </a:pPr>
            <a:r>
              <a:rPr lang="ar-EG" sz="3515">
                <a:solidFill>
                  <a:srgbClr val="FFFFFF"/>
                </a:solidFill>
                <a:latin typeface="Open Sans Light"/>
                <a:ea typeface="Open Sans Light"/>
                <a:cs typeface="Open Sans Light"/>
                <a:sym typeface="Open Sans Light"/>
                <a:rtl/>
              </a:rPr>
              <a:t>* راتب شهري طوال فترة الدراسة الجامعية حيث يتم تحديد المبلغ حسب مدينة الابتعاث. </a:t>
            </a:r>
          </a:p>
          <a:p>
            <a:pPr algn="ctr" rtl="1">
              <a:lnSpc>
                <a:spcPts val="4921"/>
              </a:lnSpc>
            </a:pPr>
            <a:r>
              <a:rPr lang="ar-EG" sz="3515">
                <a:solidFill>
                  <a:srgbClr val="FFFFFF"/>
                </a:solidFill>
                <a:latin typeface="Open Sans Light"/>
                <a:ea typeface="Open Sans Light"/>
                <a:cs typeface="Open Sans Light"/>
                <a:sym typeface="Open Sans Light"/>
                <a:rtl/>
              </a:rPr>
              <a:t>* مبلغ مقطوع لمرة واحدة لشراء الحاسب الآلي ولوازمه</a:t>
            </a:r>
          </a:p>
          <a:p>
            <a:pPr algn="ctr" rtl="1">
              <a:lnSpc>
                <a:spcPts val="4921"/>
              </a:lnSpc>
            </a:pPr>
            <a:r>
              <a:rPr lang="ar-EG" sz="3515">
                <a:solidFill>
                  <a:srgbClr val="FFFFFF"/>
                </a:solidFill>
                <a:latin typeface="Open Sans Light"/>
                <a:ea typeface="Open Sans Light"/>
                <a:cs typeface="Open Sans Light"/>
                <a:sym typeface="Open Sans Light"/>
                <a:rtl/>
              </a:rPr>
              <a:t>* بدل كتب دراسية لكل سنة أكاديمية جامعية</a:t>
            </a:r>
          </a:p>
          <a:p>
            <a:pPr algn="ctr" rtl="1">
              <a:lnSpc>
                <a:spcPts val="4921"/>
              </a:lnSpc>
            </a:pPr>
            <a:r>
              <a:rPr lang="ar-EG" sz="3515">
                <a:solidFill>
                  <a:srgbClr val="FFFFFF"/>
                </a:solidFill>
                <a:latin typeface="Open Sans Light"/>
                <a:ea typeface="Open Sans Light"/>
                <a:cs typeface="Open Sans Light"/>
                <a:sym typeface="Open Sans Light"/>
                <a:rtl/>
              </a:rPr>
              <a:t>* مكافأة للتفوق بحسب الأداء الأكاديمي للطالب وتصنيف الجامعة بحسب قائمة أرامكو السعودية للجامعات</a:t>
            </a:r>
          </a:p>
          <a:p>
            <a:pPr algn="ctr" rtl="1">
              <a:lnSpc>
                <a:spcPts val="4921"/>
              </a:lnSpc>
            </a:pPr>
            <a:r>
              <a:rPr lang="ar-EG" sz="3515">
                <a:solidFill>
                  <a:srgbClr val="FFFFFF"/>
                </a:solidFill>
                <a:latin typeface="Open Sans Light"/>
                <a:ea typeface="Open Sans Light"/>
                <a:cs typeface="Open Sans Light"/>
                <a:sym typeface="Open Sans Light"/>
                <a:rtl/>
              </a:rPr>
              <a:t>* مبلغ مقطوع لمرة واحدة لتغطية تكاليف الانتقال إلى مدينة الابتعاث</a:t>
            </a:r>
          </a:p>
          <a:p>
            <a:pPr algn="ctr" rtl="1">
              <a:lnSpc>
                <a:spcPts val="4921"/>
              </a:lnSpc>
            </a:pPr>
            <a:r>
              <a:rPr lang="ar-EG" sz="3515">
                <a:solidFill>
                  <a:srgbClr val="FFFFFF"/>
                </a:solidFill>
                <a:latin typeface="Open Sans Light"/>
                <a:ea typeface="Open Sans Light"/>
                <a:cs typeface="Open Sans Light"/>
                <a:sym typeface="Open Sans Light"/>
                <a:rtl/>
              </a:rPr>
              <a:t>* تذكرة سفر ذهاب وعودة لكل عام دراسي في البرنامج عند تحقيق الطالب لمتطلبات البرنامج</a:t>
            </a:r>
          </a:p>
          <a:p>
            <a:pPr algn="ctr" rtl="1">
              <a:lnSpc>
                <a:spcPts val="4921"/>
              </a:lnSpc>
            </a:pPr>
            <a:r>
              <a:rPr lang="ar-EG" sz="3515">
                <a:solidFill>
                  <a:srgbClr val="FFFFFF"/>
                </a:solidFill>
                <a:latin typeface="Open Sans Light"/>
                <a:ea typeface="Open Sans Light"/>
                <a:cs typeface="Open Sans Light"/>
                <a:sym typeface="Open Sans Light"/>
                <a:rtl/>
              </a:rPr>
              <a:t>* علاج طبي بحسب أنظمة الشركة* توجيه أكاديمي من قبل مرشدين أكاديميين متمرسين</a:t>
            </a:r>
          </a:p>
          <a:p>
            <a:pPr algn="ctr" rtl="1">
              <a:lnSpc>
                <a:spcPts val="4921"/>
              </a:lnSpc>
            </a:pPr>
            <a:r>
              <a:rPr lang="ar-EG" sz="3515">
                <a:solidFill>
                  <a:srgbClr val="FFFFFF"/>
                </a:solidFill>
                <a:latin typeface="Open Sans Light"/>
                <a:ea typeface="Open Sans Light"/>
                <a:cs typeface="Open Sans Light"/>
                <a:sym typeface="Open Sans Light"/>
                <a:rtl/>
              </a:rPr>
              <a:t>* برامج تحضيرية لتهيئة الطالب في الظهران وكذلك في مدينة الابتعاث</a:t>
            </a:r>
          </a:p>
          <a:p>
            <a:pPr algn="ctr" rtl="1">
              <a:lnSpc>
                <a:spcPts val="4921"/>
              </a:lnSpc>
            </a:pPr>
            <a:endParaRPr lang="ar-EG" sz="3515">
              <a:solidFill>
                <a:srgbClr val="FFFFFF"/>
              </a:solidFill>
              <a:latin typeface="Open Sans Light"/>
              <a:ea typeface="Open Sans Light"/>
              <a:cs typeface="Open Sans Light"/>
              <a:sym typeface="Open Sans Light"/>
              <a:rt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TextBox 2"/>
          <p:cNvSpPr txBox="1"/>
          <p:nvPr/>
        </p:nvSpPr>
        <p:spPr>
          <a:xfrm>
            <a:off x="-439649" y="-85725"/>
            <a:ext cx="19167298" cy="9480614"/>
          </a:xfrm>
          <a:prstGeom prst="rect">
            <a:avLst/>
          </a:prstGeom>
        </p:spPr>
        <p:txBody>
          <a:bodyPr lIns="0" tIns="0" rIns="0" bIns="0" rtlCol="0" anchor="t">
            <a:spAutoFit/>
          </a:bodyPr>
          <a:lstStyle/>
          <a:p>
            <a:pPr algn="ctr" rtl="1">
              <a:lnSpc>
                <a:spcPts val="6265"/>
              </a:lnSpc>
            </a:pPr>
            <a:r>
              <a:rPr lang="ar-EG" sz="4475">
                <a:solidFill>
                  <a:srgbClr val="FFFFFF"/>
                </a:solidFill>
                <a:latin typeface="Open Sans"/>
                <a:ea typeface="Open Sans"/>
                <a:cs typeface="Open Sans"/>
                <a:sym typeface="Open Sans"/>
                <a:rtl/>
              </a:rPr>
              <a:t>ما بعد التخرج / التوظيف</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راتب شهري لكل شهر ميلادي، بالإضافة إلى راتب إضافي خلال شهر رمضان</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بدل سكن سنوي يعادل ثلاثة أضعاف الراتب الأساسي الشهري</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حوافز إضافية حسب مكان العمل بعد فترة التدريب، وزيادات قد تصل إلى </a:t>
            </a:r>
            <a:r>
              <a:rPr lang="en-US" sz="4475">
                <a:solidFill>
                  <a:srgbClr val="FFFFFF"/>
                </a:solidFill>
                <a:latin typeface="Open Sans"/>
                <a:ea typeface="Open Sans"/>
                <a:cs typeface="Open Sans"/>
                <a:sym typeface="Open Sans"/>
              </a:rPr>
              <a:t>70</a:t>
            </a:r>
            <a:r>
              <a:rPr lang="ar-EG" sz="4475">
                <a:solidFill>
                  <a:srgbClr val="FFFFFF"/>
                </a:solidFill>
                <a:latin typeface="Open Sans"/>
                <a:ea typeface="Open Sans"/>
                <a:cs typeface="Open Sans"/>
                <a:sym typeface="Open Sans"/>
                <a:rtl/>
              </a:rPr>
              <a:t>% من الراتب الأساسي</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إمكانية الحصول على رواتب إضافية سنوية من خلال خطة الحوافز لدى أرامكو السعودية</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الحصول على زيادة الشركة السنوية حسب خطة الشركة</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إجازة سنوية حسب خطة الشركة، بالإضافة إلى الأعياد الرسمية حسب تقويم العمل الخاص بالشركة</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ا</a:t>
            </a:r>
          </a:p>
          <a:p>
            <a:pPr algn="ctr">
              <a:lnSpc>
                <a:spcPts val="6265"/>
              </a:lnSpc>
            </a:pPr>
            <a:endParaRPr lang="ar-EG" sz="4475">
              <a:solidFill>
                <a:srgbClr val="FFFFFF"/>
              </a:solidFill>
              <a:latin typeface="Open Sans"/>
              <a:ea typeface="Open Sans"/>
              <a:cs typeface="Open Sans"/>
              <a:sym typeface="Open Sans"/>
              <a:rt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TextBox 2"/>
          <p:cNvSpPr txBox="1"/>
          <p:nvPr/>
        </p:nvSpPr>
        <p:spPr>
          <a:xfrm>
            <a:off x="286732" y="570065"/>
            <a:ext cx="17714535" cy="8688235"/>
          </a:xfrm>
          <a:prstGeom prst="rect">
            <a:avLst/>
          </a:prstGeom>
        </p:spPr>
        <p:txBody>
          <a:bodyPr lIns="0" tIns="0" rIns="0" bIns="0" rtlCol="0" anchor="t">
            <a:spAutoFit/>
          </a:bodyPr>
          <a:lstStyle/>
          <a:p>
            <a:pPr algn="ctr" rtl="1">
              <a:lnSpc>
                <a:spcPts val="6265"/>
              </a:lnSpc>
            </a:pPr>
            <a:r>
              <a:rPr lang="ar-EG" sz="4475">
                <a:solidFill>
                  <a:srgbClr val="FFFFFF"/>
                </a:solidFill>
                <a:latin typeface="Open Sans"/>
                <a:ea typeface="Open Sans"/>
                <a:cs typeface="Open Sans"/>
                <a:sym typeface="Open Sans"/>
                <a:rtl/>
              </a:rPr>
              <a:t>لرعاية الصحية لك ولوالديك ولزوجتك وأبنائك.</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إتاحة خيار المشاركة في خطة الادخار الخاصة بموظفي الشركة</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إتاحة خيار المشاركة في برنامج تملّك البيوت الخاص بالشركة</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استخدام المرافق الترفيهية التابعة للشركة</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استخدام خدمات الطيران التابعة للشركة داخل المملكة</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مواصلات مجانية باستخدام حافلات الشركة</a:t>
            </a:r>
            <a:r>
              <a:rPr lang="en-US" sz="4475">
                <a:solidFill>
                  <a:srgbClr val="FFFFFF"/>
                </a:solidFill>
                <a:latin typeface="Open Sans"/>
                <a:ea typeface="Open Sans"/>
                <a:cs typeface="Open Sans"/>
                <a:sym typeface="Open Sans"/>
              </a:rPr>
              <a:t>.</a:t>
            </a:r>
          </a:p>
          <a:p>
            <a:pPr algn="ctr">
              <a:lnSpc>
                <a:spcPts val="6265"/>
              </a:lnSpc>
            </a:pPr>
            <a:r>
              <a:rPr lang="en-US" sz="4475">
                <a:solidFill>
                  <a:srgbClr val="FFFFFF"/>
                </a:solidFill>
                <a:latin typeface="Open Sans"/>
                <a:ea typeface="Open Sans"/>
                <a:cs typeface="Open Sans"/>
                <a:sym typeface="Open Sans"/>
              </a:rPr>
              <a:t>* </a:t>
            </a:r>
            <a:r>
              <a:rPr lang="ar-EG" sz="4475">
                <a:solidFill>
                  <a:srgbClr val="FFFFFF"/>
                </a:solidFill>
                <a:latin typeface="Open Sans"/>
                <a:ea typeface="Open Sans"/>
                <a:cs typeface="Open Sans"/>
                <a:sym typeface="Open Sans"/>
                <a:rtl/>
              </a:rPr>
              <a:t>الاستفادة من العروض التجارية الكثيرة والتخفيضات المقدمة لموظفي الشركة على منتجات وخدمات عديدة داخل المملكة وحول العالم مثل الفنادق الكبرى وشركات الطيران الدولية وشركات تأجير السيارات ... وغيره</a:t>
            </a:r>
          </a:p>
          <a:p>
            <a:pPr algn="ctr">
              <a:lnSpc>
                <a:spcPts val="6265"/>
              </a:lnSpc>
            </a:pPr>
            <a:endParaRPr lang="ar-EG" sz="4475">
              <a:solidFill>
                <a:srgbClr val="FFFFFF"/>
              </a:solidFill>
              <a:latin typeface="Open Sans"/>
              <a:ea typeface="Open Sans"/>
              <a:cs typeface="Open Sans"/>
              <a:sym typeface="Open Sans"/>
              <a:rtl/>
            </a:endParaRPr>
          </a:p>
          <a:p>
            <a:pPr algn="ctr">
              <a:lnSpc>
                <a:spcPts val="6265"/>
              </a:lnSpc>
            </a:pPr>
            <a:endParaRPr lang="ar-EG" sz="4475">
              <a:solidFill>
                <a:srgbClr val="FFFFFF"/>
              </a:solidFill>
              <a:latin typeface="Open Sans"/>
              <a:ea typeface="Open Sans"/>
              <a:cs typeface="Open Sans"/>
              <a:sym typeface="Open Sans"/>
              <a:rt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2E414D"/>
        </a:solidFill>
        <a:effectLst/>
      </p:bgPr>
    </p:bg>
    <p:spTree>
      <p:nvGrpSpPr>
        <p:cNvPr id="1" name=""/>
        <p:cNvGrpSpPr/>
        <p:nvPr/>
      </p:nvGrpSpPr>
      <p:grpSpPr>
        <a:xfrm>
          <a:off x="0" y="0"/>
          <a:ext cx="0" cy="0"/>
          <a:chOff x="0" y="0"/>
          <a:chExt cx="0" cy="0"/>
        </a:xfrm>
      </p:grpSpPr>
      <p:sp>
        <p:nvSpPr>
          <p:cNvPr id="2" name="AutoShape 2"/>
          <p:cNvSpPr/>
          <p:nvPr/>
        </p:nvSpPr>
        <p:spPr>
          <a:xfrm rot="-4497567">
            <a:off x="-2959513" y="-472357"/>
            <a:ext cx="13777039" cy="10433352"/>
          </a:xfrm>
          <a:prstGeom prst="rect">
            <a:avLst/>
          </a:prstGeom>
          <a:solidFill>
            <a:srgbClr val="FAFEFF"/>
          </a:solidFill>
        </p:spPr>
      </p:sp>
      <p:pic>
        <p:nvPicPr>
          <p:cNvPr id="3" name="Picture 3">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rcRect t="15897" b="21265"/>
          <a:stretch>
            <a:fillRect/>
          </a:stretch>
        </p:blipFill>
        <p:spPr>
          <a:xfrm>
            <a:off x="1461799" y="366461"/>
            <a:ext cx="8319485" cy="9554078"/>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1676</Words>
  <Application>Microsoft Office PowerPoint</Application>
  <PresentationFormat>مخصص</PresentationFormat>
  <Paragraphs>192</Paragraphs>
  <Slides>52</Slides>
  <Notes>0</Notes>
  <HiddenSlides>0</HiddenSlides>
  <MMClips>14</MMClips>
  <ScaleCrop>false</ScaleCrop>
  <HeadingPairs>
    <vt:vector size="6" baseType="variant">
      <vt:variant>
        <vt:lpstr>الخطوط المستخدمة</vt:lpstr>
      </vt:variant>
      <vt:variant>
        <vt:i4>13</vt:i4>
      </vt:variant>
      <vt:variant>
        <vt:lpstr>نسق</vt:lpstr>
      </vt:variant>
      <vt:variant>
        <vt:i4>1</vt:i4>
      </vt:variant>
      <vt:variant>
        <vt:lpstr>عناوين الشرائح</vt:lpstr>
      </vt:variant>
      <vt:variant>
        <vt:i4>52</vt:i4>
      </vt:variant>
    </vt:vector>
  </HeadingPairs>
  <TitlesOfParts>
    <vt:vector size="66" baseType="lpstr">
      <vt:lpstr>Calibri</vt:lpstr>
      <vt:lpstr>Open Sans Light</vt:lpstr>
      <vt:lpstr>Open Sans Light Bold</vt:lpstr>
      <vt:lpstr>ADLaM Display</vt:lpstr>
      <vt:lpstr>Arial</vt:lpstr>
      <vt:lpstr>Changa</vt:lpstr>
      <vt:lpstr>Cooper Hewitt Heavy</vt:lpstr>
      <vt:lpstr>Cooper Hewitt Bold</vt:lpstr>
      <vt:lpstr>Now</vt:lpstr>
      <vt:lpstr>Open Sans</vt:lpstr>
      <vt:lpstr>Cooper Hewitt</vt:lpstr>
      <vt:lpstr>Times New Roman MT</vt:lpstr>
      <vt:lpstr>Canva Student Font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التحصيلي بين الخبرات والشفرات</dc:title>
  <cp:lastModifiedBy>Amal .</cp:lastModifiedBy>
  <cp:revision>2</cp:revision>
  <dcterms:created xsi:type="dcterms:W3CDTF">2006-08-16T00:00:00Z</dcterms:created>
  <dcterms:modified xsi:type="dcterms:W3CDTF">2026-01-14T11:05:22Z</dcterms:modified>
  <dc:identifier>DAEshnVOarI</dc:identifier>
</cp:coreProperties>
</file>