
<file path=[Content_Types].xml><?xml version="1.0" encoding="utf-8"?>
<Types xmlns="http://schemas.openxmlformats.org/package/2006/content-types">
  <Default Extension="fntdata" ContentType="application/x-fontdata"/>
  <Default Extension="jpeg" ContentType="image/jpeg"/>
  <Default Extension="MOV" ContentType="video/quicktime"/>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82" r:id="rId6"/>
    <p:sldId id="280" r:id="rId7"/>
    <p:sldId id="260" r:id="rId8"/>
    <p:sldId id="261" r:id="rId9"/>
    <p:sldId id="262" r:id="rId10"/>
    <p:sldId id="263" r:id="rId11"/>
    <p:sldId id="264" r:id="rId12"/>
    <p:sldId id="265"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81" r:id="rId26"/>
    <p:sldId id="283" r:id="rId27"/>
    <p:sldId id="279" r:id="rId28"/>
  </p:sldIdLst>
  <p:sldSz cx="18288000" cy="10287000"/>
  <p:notesSz cx="6858000" cy="9144000"/>
  <p:embeddedFontLst>
    <p:embeddedFont>
      <p:font typeface="29LT Azer Bold" panose="020B0604020202020204" charset="-78"/>
      <p:regular r:id="rId29"/>
    </p:embeddedFont>
    <p:embeddedFont>
      <p:font typeface="29LT Riwaya Bold" panose="020B0604020202020204" charset="-78"/>
      <p:regular r:id="rId30"/>
    </p:embeddedFont>
    <p:embeddedFont>
      <p:font typeface="Tek Arabic Condensed Bold" panose="020B0604020202020204" charset="-78"/>
      <p:regular r:id="rId31"/>
    </p:embeddedFont>
    <p:embeddedFont>
      <p:font typeface="Tek Tall Arabic Bold" panose="020B0604020202020204" charset="-78"/>
      <p:regular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00A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1" d="100"/>
          <a:sy n="61" d="100"/>
        </p:scale>
        <p:origin x="78"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2.fntdata"/><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12.svg"/><Relationship Id="rId7" Type="http://schemas.openxmlformats.org/officeDocument/2006/relationships/image" Target="../media/image16.sv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11" Type="http://schemas.openxmlformats.org/officeDocument/2006/relationships/image" Target="../media/image18.svg"/><Relationship Id="rId5" Type="http://schemas.openxmlformats.org/officeDocument/2006/relationships/image" Target="../media/image14.svg"/><Relationship Id="rId10" Type="http://schemas.openxmlformats.org/officeDocument/2006/relationships/image" Target="../media/image17.png"/><Relationship Id="rId4" Type="http://schemas.openxmlformats.org/officeDocument/2006/relationships/image" Target="../media/image13.png"/><Relationship Id="rId9" Type="http://schemas.openxmlformats.org/officeDocument/2006/relationships/image" Target="../media/image2.svg"/></Relationships>
</file>

<file path=ppt/slides/_rels/slide5.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12.svg"/><Relationship Id="rId7" Type="http://schemas.openxmlformats.org/officeDocument/2006/relationships/image" Target="../media/image16.svg"/><Relationship Id="rId12" Type="http://schemas.openxmlformats.org/officeDocument/2006/relationships/image" Target="../media/image19.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11" Type="http://schemas.openxmlformats.org/officeDocument/2006/relationships/image" Target="../media/image18.svg"/><Relationship Id="rId5" Type="http://schemas.openxmlformats.org/officeDocument/2006/relationships/image" Target="../media/image14.svg"/><Relationship Id="rId10" Type="http://schemas.openxmlformats.org/officeDocument/2006/relationships/image" Target="../media/image17.png"/><Relationship Id="rId4" Type="http://schemas.openxmlformats.org/officeDocument/2006/relationships/image" Target="../media/image13.png"/><Relationship Id="rId9" Type="http://schemas.openxmlformats.org/officeDocument/2006/relationships/image" Target="../media/image2.sv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OV"/><Relationship Id="rId1" Type="http://schemas.microsoft.com/office/2007/relationships/media" Target="../media/media1.MOV"/><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2.sv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4.svg"/><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6.sv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6.sv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6.svg"/><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2.sv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2.svg"/><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2.sv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7.xml"/><Relationship Id="rId5" Type="http://schemas.openxmlformats.org/officeDocument/2006/relationships/image" Target="../media/image2.sv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2.svg"/><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7.xml"/><Relationship Id="rId5" Type="http://schemas.openxmlformats.org/officeDocument/2006/relationships/image" Target="../media/image2.svg"/><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7.xml"/><Relationship Id="rId5" Type="http://schemas.openxmlformats.org/officeDocument/2006/relationships/image" Target="../media/image2.sv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7.xml"/><Relationship Id="rId5" Type="http://schemas.openxmlformats.org/officeDocument/2006/relationships/image" Target="../media/image2.sv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7.xml"/><Relationship Id="rId5" Type="http://schemas.openxmlformats.org/officeDocument/2006/relationships/image" Target="../media/image2.sv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5.png"/><Relationship Id="rId1" Type="http://schemas.openxmlformats.org/officeDocument/2006/relationships/slideLayout" Target="../slideLayouts/slideLayout7.xml"/><Relationship Id="rId4" Type="http://schemas.openxmlformats.org/officeDocument/2006/relationships/image" Target="../media/image22.svg"/></Relationships>
</file>

<file path=ppt/slides/_rels/slide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OV"/><Relationship Id="rId1" Type="http://schemas.microsoft.com/office/2007/relationships/media" Target="../media/media2.MOV"/><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image" Target="../media/image44.svg"/><Relationship Id="rId3" Type="http://schemas.openxmlformats.org/officeDocument/2006/relationships/image" Target="../media/image39.svg"/><Relationship Id="rId7" Type="http://schemas.openxmlformats.org/officeDocument/2006/relationships/image" Target="../media/image43.png"/><Relationship Id="rId2" Type="http://schemas.openxmlformats.org/officeDocument/2006/relationships/image" Target="../media/image38.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svg"/><Relationship Id="rId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sp>
        <p:nvSpPr>
          <p:cNvPr id="2" name="Freeform 2"/>
          <p:cNvSpPr/>
          <p:nvPr/>
        </p:nvSpPr>
        <p:spPr>
          <a:xfrm>
            <a:off x="4688038" y="-378343"/>
            <a:ext cx="1407043" cy="1407043"/>
          </a:xfrm>
          <a:custGeom>
            <a:avLst/>
            <a:gdLst/>
            <a:ahLst/>
            <a:cxnLst/>
            <a:rect l="l" t="t" r="r" b="b"/>
            <a:pathLst>
              <a:path w="1407043" h="1407043">
                <a:moveTo>
                  <a:pt x="0" y="0"/>
                </a:moveTo>
                <a:lnTo>
                  <a:pt x="1407043" y="0"/>
                </a:lnTo>
                <a:lnTo>
                  <a:pt x="1407043" y="1407043"/>
                </a:lnTo>
                <a:lnTo>
                  <a:pt x="0" y="140704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4" name="Freeform 4"/>
          <p:cNvSpPr/>
          <p:nvPr/>
        </p:nvSpPr>
        <p:spPr>
          <a:xfrm>
            <a:off x="302328" y="8039727"/>
            <a:ext cx="1407043" cy="1407043"/>
          </a:xfrm>
          <a:custGeom>
            <a:avLst/>
            <a:gdLst/>
            <a:ahLst/>
            <a:cxnLst/>
            <a:rect l="l" t="t" r="r" b="b"/>
            <a:pathLst>
              <a:path w="1407043" h="1407043">
                <a:moveTo>
                  <a:pt x="0" y="0"/>
                </a:moveTo>
                <a:lnTo>
                  <a:pt x="1407043" y="0"/>
                </a:lnTo>
                <a:lnTo>
                  <a:pt x="1407043" y="1407043"/>
                </a:lnTo>
                <a:lnTo>
                  <a:pt x="0" y="140704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5" name="Freeform 5"/>
          <p:cNvSpPr/>
          <p:nvPr/>
        </p:nvSpPr>
        <p:spPr>
          <a:xfrm>
            <a:off x="566736" y="325178"/>
            <a:ext cx="1407043" cy="1407043"/>
          </a:xfrm>
          <a:custGeom>
            <a:avLst/>
            <a:gdLst/>
            <a:ahLst/>
            <a:cxnLst/>
            <a:rect l="l" t="t" r="r" b="b"/>
            <a:pathLst>
              <a:path w="1407043" h="1407043">
                <a:moveTo>
                  <a:pt x="0" y="0"/>
                </a:moveTo>
                <a:lnTo>
                  <a:pt x="1407043" y="0"/>
                </a:lnTo>
                <a:lnTo>
                  <a:pt x="1407043" y="1407044"/>
                </a:lnTo>
                <a:lnTo>
                  <a:pt x="0" y="140704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6" name="Freeform 6"/>
          <p:cNvSpPr/>
          <p:nvPr/>
        </p:nvSpPr>
        <p:spPr>
          <a:xfrm>
            <a:off x="566736" y="3006754"/>
            <a:ext cx="3744773" cy="3758440"/>
          </a:xfrm>
          <a:custGeom>
            <a:avLst/>
            <a:gdLst/>
            <a:ahLst/>
            <a:cxnLst/>
            <a:rect l="l" t="t" r="r" b="b"/>
            <a:pathLst>
              <a:path w="3744773" h="3758440">
                <a:moveTo>
                  <a:pt x="0" y="0"/>
                </a:moveTo>
                <a:lnTo>
                  <a:pt x="3744773" y="0"/>
                </a:lnTo>
                <a:lnTo>
                  <a:pt x="3744773" y="3758440"/>
                </a:lnTo>
                <a:lnTo>
                  <a:pt x="0" y="375844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7" name="Freeform 7"/>
          <p:cNvSpPr/>
          <p:nvPr/>
        </p:nvSpPr>
        <p:spPr>
          <a:xfrm>
            <a:off x="12801807" y="2517279"/>
            <a:ext cx="4623371" cy="4114800"/>
          </a:xfrm>
          <a:custGeom>
            <a:avLst/>
            <a:gdLst/>
            <a:ahLst/>
            <a:cxnLst/>
            <a:rect l="l" t="t" r="r" b="b"/>
            <a:pathLst>
              <a:path w="4623371" h="4114800">
                <a:moveTo>
                  <a:pt x="0" y="0"/>
                </a:moveTo>
                <a:lnTo>
                  <a:pt x="4623371" y="0"/>
                </a:lnTo>
                <a:lnTo>
                  <a:pt x="4623371"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ar-SA"/>
          </a:p>
        </p:txBody>
      </p:sp>
      <p:sp>
        <p:nvSpPr>
          <p:cNvPr id="8" name="TextBox 8"/>
          <p:cNvSpPr txBox="1"/>
          <p:nvPr/>
        </p:nvSpPr>
        <p:spPr>
          <a:xfrm>
            <a:off x="4688038" y="4143828"/>
            <a:ext cx="8642737" cy="1322366"/>
          </a:xfrm>
          <a:prstGeom prst="rect">
            <a:avLst/>
          </a:prstGeom>
        </p:spPr>
        <p:txBody>
          <a:bodyPr lIns="0" tIns="0" rIns="0" bIns="0" rtlCol="0" anchor="t">
            <a:spAutoFit/>
          </a:bodyPr>
          <a:lstStyle/>
          <a:p>
            <a:pPr algn="ctr" rtl="1">
              <a:lnSpc>
                <a:spcPts val="10711"/>
              </a:lnSpc>
            </a:pPr>
            <a:r>
              <a:rPr lang="ar-EG" sz="7650" b="1">
                <a:solidFill>
                  <a:srgbClr val="8E7DE4"/>
                </a:solidFill>
                <a:latin typeface="29LT Azer Bold"/>
                <a:ea typeface="29LT Azer Bold"/>
                <a:cs typeface="29LT Azer Bold"/>
                <a:sym typeface="29LT Azer Bold"/>
                <a:rtl/>
              </a:rPr>
              <a:t>فن إدارة الوقت</a:t>
            </a:r>
          </a:p>
        </p:txBody>
      </p:sp>
      <p:sp>
        <p:nvSpPr>
          <p:cNvPr id="9" name="TextBox 9"/>
          <p:cNvSpPr txBox="1"/>
          <p:nvPr/>
        </p:nvSpPr>
        <p:spPr>
          <a:xfrm>
            <a:off x="4822632" y="2463529"/>
            <a:ext cx="8642737" cy="1320146"/>
          </a:xfrm>
          <a:prstGeom prst="rect">
            <a:avLst/>
          </a:prstGeom>
        </p:spPr>
        <p:txBody>
          <a:bodyPr lIns="0" tIns="0" rIns="0" bIns="0" rtlCol="0" anchor="t">
            <a:spAutoFit/>
          </a:bodyPr>
          <a:lstStyle/>
          <a:p>
            <a:pPr algn="ctr" rtl="1">
              <a:lnSpc>
                <a:spcPts val="10711"/>
              </a:lnSpc>
            </a:pPr>
            <a:r>
              <a:rPr lang="ar-EG" sz="7650" b="1">
                <a:solidFill>
                  <a:srgbClr val="FF66C4"/>
                </a:solidFill>
                <a:latin typeface="29LT Azer Bold"/>
                <a:ea typeface="29LT Azer Bold"/>
                <a:cs typeface="29LT Azer Bold"/>
                <a:sym typeface="29LT Azer Bold"/>
                <a:rtl/>
              </a:rPr>
              <a:t>ورشة عمل</a:t>
            </a:r>
          </a:p>
        </p:txBody>
      </p:sp>
      <p:sp>
        <p:nvSpPr>
          <p:cNvPr id="10" name="TextBox 10"/>
          <p:cNvSpPr txBox="1"/>
          <p:nvPr/>
        </p:nvSpPr>
        <p:spPr>
          <a:xfrm>
            <a:off x="4822632" y="6380117"/>
            <a:ext cx="7602646" cy="987450"/>
          </a:xfrm>
          <a:prstGeom prst="rect">
            <a:avLst/>
          </a:prstGeom>
        </p:spPr>
        <p:txBody>
          <a:bodyPr wrap="square" lIns="0" tIns="0" rIns="0" bIns="0" rtlCol="0" anchor="t">
            <a:spAutoFit/>
          </a:bodyPr>
          <a:lstStyle/>
          <a:p>
            <a:pPr algn="ctr" rtl="1">
              <a:lnSpc>
                <a:spcPts val="7668"/>
              </a:lnSpc>
            </a:pPr>
            <a:r>
              <a:rPr lang="ar-EG" sz="5477" b="1" dirty="0">
                <a:solidFill>
                  <a:srgbClr val="FF66C4"/>
                </a:solidFill>
                <a:latin typeface="29LT Azer Bold"/>
                <a:ea typeface="29LT Azer Bold"/>
                <a:cs typeface="29LT Azer Bold"/>
                <a:sym typeface="29LT Azer Bold"/>
                <a:rtl/>
              </a:rPr>
              <a:t>اعداد وتنفيذ</a:t>
            </a:r>
            <a:r>
              <a:rPr lang="ar-SA" sz="5477" b="1" dirty="0">
                <a:solidFill>
                  <a:srgbClr val="FF66C4"/>
                </a:solidFill>
                <a:latin typeface="29LT Azer Bold"/>
                <a:ea typeface="29LT Azer Bold"/>
                <a:cs typeface="29LT Azer Bold"/>
                <a:sym typeface="29LT Azer Bold"/>
                <a:rtl/>
              </a:rPr>
              <a:t> : </a:t>
            </a:r>
            <a:endParaRPr lang="ar-EG" sz="5477" b="1" dirty="0">
              <a:solidFill>
                <a:schemeClr val="tx2"/>
              </a:solidFill>
              <a:latin typeface="29LT Azer Bold"/>
              <a:ea typeface="29LT Azer Bold"/>
              <a:cs typeface="29LT Azer Bold"/>
              <a:sym typeface="29LT Azer Bold"/>
              <a:rtl/>
            </a:endParaRPr>
          </a:p>
        </p:txBody>
      </p:sp>
      <p:sp>
        <p:nvSpPr>
          <p:cNvPr id="11" name="TextBox 11"/>
          <p:cNvSpPr txBox="1"/>
          <p:nvPr/>
        </p:nvSpPr>
        <p:spPr>
          <a:xfrm>
            <a:off x="5587909" y="6992232"/>
            <a:ext cx="12700091" cy="2962349"/>
          </a:xfrm>
          <a:prstGeom prst="rect">
            <a:avLst/>
          </a:prstGeom>
        </p:spPr>
        <p:txBody>
          <a:bodyPr wrap="square" lIns="0" tIns="0" rIns="0" bIns="0" rtlCol="0" anchor="t">
            <a:spAutoFit/>
          </a:bodyPr>
          <a:lstStyle/>
          <a:p>
            <a:pPr algn="ctr" rtl="1">
              <a:lnSpc>
                <a:spcPts val="7668"/>
              </a:lnSpc>
            </a:pPr>
            <a:r>
              <a:rPr lang="ar-SA" sz="5477" b="1" dirty="0">
                <a:solidFill>
                  <a:schemeClr val="tx2"/>
                </a:solidFill>
                <a:latin typeface="29LT Azer Bold"/>
                <a:ea typeface="29LT Azer Bold"/>
                <a:cs typeface="29LT Azer Bold"/>
                <a:sym typeface="29LT Azer Bold"/>
                <a:rtl/>
              </a:rPr>
              <a:t>المعلمة / </a:t>
            </a:r>
          </a:p>
          <a:p>
            <a:pPr algn="ctr" rtl="1">
              <a:lnSpc>
                <a:spcPts val="7668"/>
              </a:lnSpc>
            </a:pPr>
            <a:r>
              <a:rPr lang="ar-SA" sz="5477" b="1" dirty="0">
                <a:solidFill>
                  <a:schemeClr val="tx2"/>
                </a:solidFill>
                <a:latin typeface="29LT Azer Bold"/>
                <a:ea typeface="29LT Azer Bold"/>
                <a:cs typeface="29LT Azer Bold"/>
                <a:sym typeface="29LT Azer Bold"/>
                <a:rtl/>
              </a:rPr>
              <a:t>الصف / </a:t>
            </a:r>
          </a:p>
          <a:p>
            <a:pPr algn="ctr" rtl="1">
              <a:lnSpc>
                <a:spcPts val="7668"/>
              </a:lnSpc>
            </a:pPr>
            <a:r>
              <a:rPr lang="ar-SA" sz="5477" b="1" dirty="0">
                <a:solidFill>
                  <a:schemeClr val="tx2"/>
                </a:solidFill>
                <a:latin typeface="29LT Azer Bold"/>
                <a:ea typeface="29LT Azer Bold"/>
                <a:cs typeface="29LT Azer Bold"/>
                <a:sym typeface="29LT Azer Bold"/>
                <a:rtl/>
              </a:rPr>
              <a:t>اليوم والتاريخ</a:t>
            </a:r>
            <a:endParaRPr lang="ar-EG" sz="5477" b="1" dirty="0">
              <a:solidFill>
                <a:schemeClr val="tx2"/>
              </a:solidFill>
              <a:latin typeface="29LT Azer Bold"/>
              <a:ea typeface="29LT Azer Bold"/>
              <a:cs typeface="29LT Azer Bold"/>
              <a:sym typeface="29LT Azer Bold"/>
              <a:rtl/>
            </a:endParaRPr>
          </a:p>
        </p:txBody>
      </p:sp>
      <p:pic>
        <p:nvPicPr>
          <p:cNvPr id="3" name="صورة 2">
            <a:extLst>
              <a:ext uri="{FF2B5EF4-FFF2-40B4-BE49-F238E27FC236}">
                <a16:creationId xmlns:a16="http://schemas.microsoft.com/office/drawing/2014/main" id="{58CCB42B-EF2A-691E-C8B2-11C0EBDB8C7C}"/>
              </a:ext>
            </a:extLst>
          </p:cNvPr>
          <p:cNvPicPr>
            <a:picLocks noChangeAspect="1"/>
          </p:cNvPicPr>
          <p:nvPr/>
        </p:nvPicPr>
        <p:blipFill>
          <a:blip r:embed="rId8"/>
          <a:stretch>
            <a:fillRect/>
          </a:stretch>
        </p:blipFill>
        <p:spPr>
          <a:xfrm>
            <a:off x="10464077" y="205312"/>
            <a:ext cx="3758440" cy="37584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sp>
        <p:nvSpPr>
          <p:cNvPr id="2" name="Freeform 2"/>
          <p:cNvSpPr/>
          <p:nvPr/>
        </p:nvSpPr>
        <p:spPr>
          <a:xfrm>
            <a:off x="206927" y="1732583"/>
            <a:ext cx="3314997" cy="3153391"/>
          </a:xfrm>
          <a:custGeom>
            <a:avLst/>
            <a:gdLst/>
            <a:ahLst/>
            <a:cxnLst/>
            <a:rect l="l" t="t" r="r" b="b"/>
            <a:pathLst>
              <a:path w="3314997" h="3153391">
                <a:moveTo>
                  <a:pt x="0" y="0"/>
                </a:moveTo>
                <a:lnTo>
                  <a:pt x="3314997" y="0"/>
                </a:lnTo>
                <a:lnTo>
                  <a:pt x="3314997" y="3153391"/>
                </a:lnTo>
                <a:lnTo>
                  <a:pt x="0" y="3153391"/>
                </a:lnTo>
                <a:lnTo>
                  <a:pt x="0" y="0"/>
                </a:lnTo>
                <a:close/>
              </a:path>
            </a:pathLst>
          </a:custGeom>
          <a:blipFill>
            <a:blip r:embed="rId2"/>
            <a:stretch>
              <a:fillRect/>
            </a:stretch>
          </a:blipFill>
        </p:spPr>
        <p:txBody>
          <a:bodyPr/>
          <a:lstStyle/>
          <a:p>
            <a:endParaRPr lang="ar-SA"/>
          </a:p>
        </p:txBody>
      </p:sp>
      <p:sp>
        <p:nvSpPr>
          <p:cNvPr id="3" name="TextBox 3"/>
          <p:cNvSpPr txBox="1"/>
          <p:nvPr/>
        </p:nvSpPr>
        <p:spPr>
          <a:xfrm>
            <a:off x="4079412" y="2719496"/>
            <a:ext cx="12186058" cy="5815174"/>
          </a:xfrm>
          <a:prstGeom prst="rect">
            <a:avLst/>
          </a:prstGeom>
        </p:spPr>
        <p:txBody>
          <a:bodyPr lIns="0" tIns="0" rIns="0" bIns="0" rtlCol="0" anchor="t">
            <a:spAutoFit/>
          </a:bodyPr>
          <a:lstStyle/>
          <a:p>
            <a:pPr algn="ctr" rtl="1">
              <a:lnSpc>
                <a:spcPts val="5765"/>
              </a:lnSpc>
            </a:pPr>
            <a:r>
              <a:rPr lang="ar-EG" sz="4118" b="1">
                <a:solidFill>
                  <a:srgbClr val="8E7DE4"/>
                </a:solidFill>
                <a:latin typeface="29LT Azer Bold"/>
                <a:ea typeface="29LT Azer Bold"/>
                <a:cs typeface="29LT Azer Bold"/>
                <a:sym typeface="29LT Azer Bold"/>
                <a:rtl/>
              </a:rPr>
              <a:t>الحمدُ للهِ الذي خلقَ الوقت، وجعلَ لنا فيه فرصًا للإنجاز والتعلّم والراحة، والصلاة والسلام على نبينا محمدٍ الذي علّمنا قيمةَ الوقت وأهمية استثماره.</a:t>
            </a:r>
          </a:p>
          <a:p>
            <a:pPr algn="ctr" rtl="1">
              <a:lnSpc>
                <a:spcPts val="5765"/>
              </a:lnSpc>
            </a:pPr>
            <a:r>
              <a:rPr lang="ar-EG" sz="4118" b="1">
                <a:solidFill>
                  <a:srgbClr val="8E7DE4"/>
                </a:solidFill>
                <a:latin typeface="29LT Azer Bold"/>
                <a:ea typeface="29LT Azer Bold"/>
                <a:cs typeface="29LT Azer Bold"/>
                <a:sym typeface="29LT Azer Bold"/>
                <a:rtl/>
              </a:rPr>
              <a:t> بناتي الرائعات…</a:t>
            </a:r>
          </a:p>
          <a:p>
            <a:pPr algn="ctr" rtl="1">
              <a:lnSpc>
                <a:spcPts val="5765"/>
              </a:lnSpc>
            </a:pPr>
            <a:r>
              <a:rPr lang="ar-EG" sz="4118" b="1">
                <a:solidFill>
                  <a:srgbClr val="8E7DE4"/>
                </a:solidFill>
                <a:latin typeface="29LT Azer Bold"/>
                <a:ea typeface="29LT Azer Bold"/>
                <a:cs typeface="29LT Azer Bold"/>
                <a:sym typeface="29LT Azer Bold"/>
                <a:rtl/>
              </a:rPr>
              <a:t> نلتقي اليوم في ورشة جميلة نتعرّف فيها على مهارة مهمّة تساعدنا في النجاح في المدرسة وفي حياتنا اليومية، وهي إدارة الوقت.</a:t>
            </a:r>
          </a:p>
          <a:p>
            <a:pPr algn="ctr" rtl="1">
              <a:lnSpc>
                <a:spcPts val="5765"/>
              </a:lnSpc>
            </a:pPr>
            <a:r>
              <a:rPr lang="ar-EG" sz="4118" b="1">
                <a:solidFill>
                  <a:srgbClr val="8E7DE4"/>
                </a:solidFill>
                <a:latin typeface="29LT Azer Bold"/>
                <a:ea typeface="29LT Azer Bold"/>
                <a:cs typeface="29LT Azer Bold"/>
                <a:sym typeface="29LT Azer Bold"/>
                <a:rtl/>
              </a:rPr>
              <a:t> سنكتشف معًا كيف ننظّم يومنا، وكيف نرتّب مهامنا، وما الطرق التي تجعل وقتنا مباركًا ومليئًا بالإنجاز والسعادة</a:t>
            </a:r>
          </a:p>
        </p:txBody>
      </p:sp>
      <p:sp>
        <p:nvSpPr>
          <p:cNvPr id="4" name="TextBox 4"/>
          <p:cNvSpPr txBox="1"/>
          <p:nvPr/>
        </p:nvSpPr>
        <p:spPr>
          <a:xfrm>
            <a:off x="5851073" y="866775"/>
            <a:ext cx="8642737" cy="1320146"/>
          </a:xfrm>
          <a:prstGeom prst="rect">
            <a:avLst/>
          </a:prstGeom>
        </p:spPr>
        <p:txBody>
          <a:bodyPr lIns="0" tIns="0" rIns="0" bIns="0" rtlCol="0" anchor="t">
            <a:spAutoFit/>
          </a:bodyPr>
          <a:lstStyle/>
          <a:p>
            <a:pPr algn="ctr" rtl="1">
              <a:lnSpc>
                <a:spcPts val="10711"/>
              </a:lnSpc>
            </a:pPr>
            <a:r>
              <a:rPr lang="ar-EG" sz="7650" b="1">
                <a:solidFill>
                  <a:srgbClr val="FF66C4"/>
                </a:solidFill>
                <a:latin typeface="29LT Azer Bold"/>
                <a:ea typeface="29LT Azer Bold"/>
                <a:cs typeface="29LT Azer Bold"/>
                <a:sym typeface="29LT Azer Bold"/>
                <a:rtl/>
              </a:rPr>
              <a:t>مقدمة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sp>
        <p:nvSpPr>
          <p:cNvPr id="2" name="Freeform 2"/>
          <p:cNvSpPr/>
          <p:nvPr/>
        </p:nvSpPr>
        <p:spPr>
          <a:xfrm>
            <a:off x="7689423" y="7016183"/>
            <a:ext cx="4395673" cy="2576963"/>
          </a:xfrm>
          <a:custGeom>
            <a:avLst/>
            <a:gdLst/>
            <a:ahLst/>
            <a:cxnLst/>
            <a:rect l="l" t="t" r="r" b="b"/>
            <a:pathLst>
              <a:path w="4395673" h="2576963">
                <a:moveTo>
                  <a:pt x="0" y="0"/>
                </a:moveTo>
                <a:lnTo>
                  <a:pt x="4395674" y="0"/>
                </a:lnTo>
                <a:lnTo>
                  <a:pt x="4395674" y="2576964"/>
                </a:lnTo>
                <a:lnTo>
                  <a:pt x="0" y="257696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TextBox 3"/>
          <p:cNvSpPr txBox="1"/>
          <p:nvPr/>
        </p:nvSpPr>
        <p:spPr>
          <a:xfrm>
            <a:off x="1114030" y="4068384"/>
            <a:ext cx="16575346" cy="2947799"/>
          </a:xfrm>
          <a:prstGeom prst="rect">
            <a:avLst/>
          </a:prstGeom>
        </p:spPr>
        <p:txBody>
          <a:bodyPr lIns="0" tIns="0" rIns="0" bIns="0" rtlCol="0" anchor="t">
            <a:spAutoFit/>
          </a:bodyPr>
          <a:lstStyle/>
          <a:p>
            <a:pPr algn="ctr" rtl="1">
              <a:lnSpc>
                <a:spcPts val="7842"/>
              </a:lnSpc>
            </a:pPr>
            <a:r>
              <a:rPr lang="ar-EG" sz="5601" b="1">
                <a:solidFill>
                  <a:srgbClr val="8E7DE4"/>
                </a:solidFill>
                <a:latin typeface="29LT Azer Bold"/>
                <a:ea typeface="29LT Azer Bold"/>
                <a:cs typeface="29LT Azer Bold"/>
                <a:sym typeface="29LT Azer Bold"/>
                <a:rtl/>
              </a:rPr>
              <a:t>أن تكتسب الطالبات مهارات بسيطة وعملية تساعدهن على تنظيم يومهن الدراسي والعملي واستخدام الوقت بما يحقق الإنجاز والشعور بالراحة.</a:t>
            </a:r>
          </a:p>
        </p:txBody>
      </p:sp>
      <p:grpSp>
        <p:nvGrpSpPr>
          <p:cNvPr id="4" name="Group 4"/>
          <p:cNvGrpSpPr/>
          <p:nvPr/>
        </p:nvGrpSpPr>
        <p:grpSpPr>
          <a:xfrm>
            <a:off x="6718309" y="1532210"/>
            <a:ext cx="5366788" cy="2074407"/>
            <a:chOff x="0" y="0"/>
            <a:chExt cx="635000" cy="245445"/>
          </a:xfrm>
        </p:grpSpPr>
        <p:sp>
          <p:nvSpPr>
            <p:cNvPr id="5" name="Freeform 5"/>
            <p:cNvSpPr/>
            <p:nvPr/>
          </p:nvSpPr>
          <p:spPr>
            <a:xfrm>
              <a:off x="0" y="0"/>
              <a:ext cx="635000" cy="245445"/>
            </a:xfrm>
            <a:custGeom>
              <a:avLst/>
              <a:gdLst/>
              <a:ahLst/>
              <a:cxnLst/>
              <a:rect l="l" t="t" r="r" b="b"/>
              <a:pathLst>
                <a:path w="635000" h="245445">
                  <a:moveTo>
                    <a:pt x="28175" y="0"/>
                  </a:moveTo>
                  <a:lnTo>
                    <a:pt x="606825" y="0"/>
                  </a:lnTo>
                  <a:cubicBezTo>
                    <a:pt x="622386" y="0"/>
                    <a:pt x="635000" y="12614"/>
                    <a:pt x="635000" y="28175"/>
                  </a:cubicBezTo>
                  <a:lnTo>
                    <a:pt x="635000" y="217270"/>
                  </a:lnTo>
                  <a:cubicBezTo>
                    <a:pt x="635000" y="224742"/>
                    <a:pt x="632032" y="231908"/>
                    <a:pt x="626748" y="237192"/>
                  </a:cubicBezTo>
                  <a:cubicBezTo>
                    <a:pt x="621464" y="242476"/>
                    <a:pt x="614297" y="245445"/>
                    <a:pt x="606825" y="245445"/>
                  </a:cubicBezTo>
                  <a:lnTo>
                    <a:pt x="28175" y="245445"/>
                  </a:lnTo>
                  <a:cubicBezTo>
                    <a:pt x="12614" y="245445"/>
                    <a:pt x="0" y="232830"/>
                    <a:pt x="0" y="217270"/>
                  </a:cubicBezTo>
                  <a:lnTo>
                    <a:pt x="0" y="28175"/>
                  </a:lnTo>
                  <a:cubicBezTo>
                    <a:pt x="0" y="12614"/>
                    <a:pt x="12614" y="0"/>
                    <a:pt x="28175" y="0"/>
                  </a:cubicBezTo>
                  <a:close/>
                </a:path>
              </a:pathLst>
            </a:custGeom>
            <a:solidFill>
              <a:srgbClr val="FFE1C7"/>
            </a:solidFill>
          </p:spPr>
          <p:txBody>
            <a:bodyPr/>
            <a:lstStyle/>
            <a:p>
              <a:endParaRPr lang="ar-SA"/>
            </a:p>
          </p:txBody>
        </p:sp>
        <p:sp>
          <p:nvSpPr>
            <p:cNvPr id="6" name="TextBox 6"/>
            <p:cNvSpPr txBox="1"/>
            <p:nvPr/>
          </p:nvSpPr>
          <p:spPr>
            <a:xfrm>
              <a:off x="0" y="-38100"/>
              <a:ext cx="635000" cy="283545"/>
            </a:xfrm>
            <a:prstGeom prst="rect">
              <a:avLst/>
            </a:prstGeom>
          </p:spPr>
          <p:txBody>
            <a:bodyPr lIns="50800" tIns="50800" rIns="50800" bIns="50800" rtlCol="0" anchor="ctr"/>
            <a:lstStyle/>
            <a:p>
              <a:pPr algn="ctr">
                <a:lnSpc>
                  <a:spcPts val="2659"/>
                </a:lnSpc>
              </a:pPr>
              <a:endParaRPr/>
            </a:p>
          </p:txBody>
        </p:sp>
      </p:grpSp>
      <p:sp>
        <p:nvSpPr>
          <p:cNvPr id="7" name="TextBox 7"/>
          <p:cNvSpPr txBox="1"/>
          <p:nvPr/>
        </p:nvSpPr>
        <p:spPr>
          <a:xfrm>
            <a:off x="5080334" y="1828378"/>
            <a:ext cx="8642737" cy="1320146"/>
          </a:xfrm>
          <a:prstGeom prst="rect">
            <a:avLst/>
          </a:prstGeom>
        </p:spPr>
        <p:txBody>
          <a:bodyPr lIns="0" tIns="0" rIns="0" bIns="0" rtlCol="0" anchor="t">
            <a:spAutoFit/>
          </a:bodyPr>
          <a:lstStyle/>
          <a:p>
            <a:pPr algn="ctr" rtl="1">
              <a:lnSpc>
                <a:spcPts val="10711"/>
              </a:lnSpc>
            </a:pPr>
            <a:r>
              <a:rPr lang="ar-EG" sz="7650" b="1">
                <a:solidFill>
                  <a:srgbClr val="FF66C4"/>
                </a:solidFill>
                <a:latin typeface="29LT Azer Bold"/>
                <a:ea typeface="29LT Azer Bold"/>
                <a:cs typeface="29LT Azer Bold"/>
                <a:sym typeface="29LT Azer Bold"/>
                <a:rtl/>
              </a:rPr>
              <a:t>الهدف العام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grpSp>
        <p:nvGrpSpPr>
          <p:cNvPr id="2" name="Group 2"/>
          <p:cNvGrpSpPr/>
          <p:nvPr/>
        </p:nvGrpSpPr>
        <p:grpSpPr>
          <a:xfrm>
            <a:off x="14674174" y="3240921"/>
            <a:ext cx="866999" cy="866999"/>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4" name="TextBox 4"/>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14674174" y="4653782"/>
            <a:ext cx="866999" cy="866999"/>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7" name="TextBox 7"/>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12903521" y="700902"/>
            <a:ext cx="1335796" cy="1335796"/>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15742101" y="1368800"/>
            <a:ext cx="1335796" cy="1335796"/>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4" name="Group 14"/>
          <p:cNvGrpSpPr/>
          <p:nvPr/>
        </p:nvGrpSpPr>
        <p:grpSpPr>
          <a:xfrm>
            <a:off x="14674174" y="6115397"/>
            <a:ext cx="866999" cy="866999"/>
            <a:chOff x="0" y="0"/>
            <a:chExt cx="812800" cy="812800"/>
          </a:xfrm>
        </p:grpSpPr>
        <p:sp>
          <p:nvSpPr>
            <p:cNvPr id="15" name="Freeform 1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6" name="TextBox 16"/>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sp>
        <p:nvSpPr>
          <p:cNvPr id="17" name="Freeform 17"/>
          <p:cNvSpPr/>
          <p:nvPr/>
        </p:nvSpPr>
        <p:spPr>
          <a:xfrm>
            <a:off x="14748101" y="3131669"/>
            <a:ext cx="719146" cy="1085503"/>
          </a:xfrm>
          <a:custGeom>
            <a:avLst/>
            <a:gdLst/>
            <a:ahLst/>
            <a:cxnLst/>
            <a:rect l="l" t="t" r="r" b="b"/>
            <a:pathLst>
              <a:path w="719146" h="1085503">
                <a:moveTo>
                  <a:pt x="0" y="0"/>
                </a:moveTo>
                <a:lnTo>
                  <a:pt x="719145" y="0"/>
                </a:lnTo>
                <a:lnTo>
                  <a:pt x="719145" y="1085502"/>
                </a:lnTo>
                <a:lnTo>
                  <a:pt x="0" y="108550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18" name="Freeform 18"/>
          <p:cNvSpPr/>
          <p:nvPr/>
        </p:nvSpPr>
        <p:spPr>
          <a:xfrm>
            <a:off x="14748101" y="4598718"/>
            <a:ext cx="793072" cy="933026"/>
          </a:xfrm>
          <a:custGeom>
            <a:avLst/>
            <a:gdLst/>
            <a:ahLst/>
            <a:cxnLst/>
            <a:rect l="l" t="t" r="r" b="b"/>
            <a:pathLst>
              <a:path w="793072" h="933026">
                <a:moveTo>
                  <a:pt x="0" y="0"/>
                </a:moveTo>
                <a:lnTo>
                  <a:pt x="793072" y="0"/>
                </a:lnTo>
                <a:lnTo>
                  <a:pt x="793072" y="933026"/>
                </a:lnTo>
                <a:lnTo>
                  <a:pt x="0" y="93302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9" name="Freeform 19"/>
          <p:cNvSpPr/>
          <p:nvPr/>
        </p:nvSpPr>
        <p:spPr>
          <a:xfrm>
            <a:off x="14717771" y="6115397"/>
            <a:ext cx="779806" cy="779806"/>
          </a:xfrm>
          <a:custGeom>
            <a:avLst/>
            <a:gdLst/>
            <a:ahLst/>
            <a:cxnLst/>
            <a:rect l="l" t="t" r="r" b="b"/>
            <a:pathLst>
              <a:path w="779806" h="779806">
                <a:moveTo>
                  <a:pt x="0" y="0"/>
                </a:moveTo>
                <a:lnTo>
                  <a:pt x="779806" y="0"/>
                </a:lnTo>
                <a:lnTo>
                  <a:pt x="779806" y="779806"/>
                </a:lnTo>
                <a:lnTo>
                  <a:pt x="0" y="77980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ar-SA"/>
          </a:p>
        </p:txBody>
      </p:sp>
      <p:sp>
        <p:nvSpPr>
          <p:cNvPr id="20" name="Freeform 20"/>
          <p:cNvSpPr/>
          <p:nvPr/>
        </p:nvSpPr>
        <p:spPr>
          <a:xfrm>
            <a:off x="15313304" y="7312304"/>
            <a:ext cx="3891993" cy="3891993"/>
          </a:xfrm>
          <a:custGeom>
            <a:avLst/>
            <a:gdLst/>
            <a:ahLst/>
            <a:cxnLst/>
            <a:rect l="l" t="t" r="r" b="b"/>
            <a:pathLst>
              <a:path w="3891993" h="3891993">
                <a:moveTo>
                  <a:pt x="0" y="0"/>
                </a:moveTo>
                <a:lnTo>
                  <a:pt x="3891992" y="0"/>
                </a:lnTo>
                <a:lnTo>
                  <a:pt x="3891992" y="3891992"/>
                </a:lnTo>
                <a:lnTo>
                  <a:pt x="0" y="389199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ar-SA"/>
          </a:p>
        </p:txBody>
      </p:sp>
      <p:sp>
        <p:nvSpPr>
          <p:cNvPr id="21" name="Freeform 21"/>
          <p:cNvSpPr/>
          <p:nvPr/>
        </p:nvSpPr>
        <p:spPr>
          <a:xfrm>
            <a:off x="511989" y="1931212"/>
            <a:ext cx="6679615" cy="6424575"/>
          </a:xfrm>
          <a:custGeom>
            <a:avLst/>
            <a:gdLst/>
            <a:ahLst/>
            <a:cxnLst/>
            <a:rect l="l" t="t" r="r" b="b"/>
            <a:pathLst>
              <a:path w="6679615" h="6424575">
                <a:moveTo>
                  <a:pt x="0" y="0"/>
                </a:moveTo>
                <a:lnTo>
                  <a:pt x="6679615" y="0"/>
                </a:lnTo>
                <a:lnTo>
                  <a:pt x="6679615" y="6424576"/>
                </a:lnTo>
                <a:lnTo>
                  <a:pt x="0" y="642457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ar-SA"/>
          </a:p>
        </p:txBody>
      </p:sp>
      <p:sp>
        <p:nvSpPr>
          <p:cNvPr id="22" name="TextBox 22"/>
          <p:cNvSpPr txBox="1"/>
          <p:nvPr/>
        </p:nvSpPr>
        <p:spPr>
          <a:xfrm>
            <a:off x="9740894" y="1324489"/>
            <a:ext cx="6545266" cy="1149954"/>
          </a:xfrm>
          <a:prstGeom prst="rect">
            <a:avLst/>
          </a:prstGeom>
        </p:spPr>
        <p:txBody>
          <a:bodyPr lIns="0" tIns="0" rIns="0" bIns="0" rtlCol="0" anchor="t">
            <a:spAutoFit/>
          </a:bodyPr>
          <a:lstStyle/>
          <a:p>
            <a:pPr algn="r" rtl="1">
              <a:lnSpc>
                <a:spcPts val="9342"/>
              </a:lnSpc>
            </a:pPr>
            <a:r>
              <a:rPr lang="ar-EG" sz="6673" b="1">
                <a:solidFill>
                  <a:srgbClr val="FF66C4"/>
                </a:solidFill>
                <a:latin typeface="Tek Tall Arabic Bold"/>
                <a:ea typeface="Tek Tall Arabic Bold"/>
                <a:cs typeface="Tek Tall Arabic Bold"/>
                <a:sym typeface="Tek Tall Arabic Bold"/>
                <a:rtl/>
              </a:rPr>
              <a:t>الاهداف التفصيلية </a:t>
            </a:r>
          </a:p>
        </p:txBody>
      </p:sp>
      <p:sp>
        <p:nvSpPr>
          <p:cNvPr id="23" name="TextBox 23"/>
          <p:cNvSpPr txBox="1"/>
          <p:nvPr/>
        </p:nvSpPr>
        <p:spPr>
          <a:xfrm>
            <a:off x="9139743" y="3328161"/>
            <a:ext cx="5205983" cy="616318"/>
          </a:xfrm>
          <a:prstGeom prst="rect">
            <a:avLst/>
          </a:prstGeom>
        </p:spPr>
        <p:txBody>
          <a:bodyPr lIns="0" tIns="0" rIns="0" bIns="0" rtlCol="0" anchor="t">
            <a:spAutoFit/>
          </a:bodyPr>
          <a:lstStyle/>
          <a:p>
            <a:pPr algn="r" rtl="1">
              <a:lnSpc>
                <a:spcPts val="5004"/>
              </a:lnSpc>
            </a:pPr>
            <a:r>
              <a:rPr lang="ar-EG" sz="3574" b="1">
                <a:solidFill>
                  <a:srgbClr val="8E7DE4"/>
                </a:solidFill>
                <a:latin typeface="29LT Riwaya Bold"/>
                <a:ea typeface="29LT Riwaya Bold"/>
                <a:cs typeface="29LT Riwaya Bold"/>
                <a:sym typeface="29LT Riwaya Bold"/>
                <a:rtl/>
              </a:rPr>
              <a:t>فهم أهمية إدارة الوقت</a:t>
            </a:r>
          </a:p>
        </p:txBody>
      </p:sp>
      <p:sp>
        <p:nvSpPr>
          <p:cNvPr id="24" name="TextBox 24"/>
          <p:cNvSpPr txBox="1"/>
          <p:nvPr/>
        </p:nvSpPr>
        <p:spPr>
          <a:xfrm>
            <a:off x="6836496" y="4741023"/>
            <a:ext cx="7509230" cy="616318"/>
          </a:xfrm>
          <a:prstGeom prst="rect">
            <a:avLst/>
          </a:prstGeom>
        </p:spPr>
        <p:txBody>
          <a:bodyPr lIns="0" tIns="0" rIns="0" bIns="0" rtlCol="0" anchor="t">
            <a:spAutoFit/>
          </a:bodyPr>
          <a:lstStyle/>
          <a:p>
            <a:pPr algn="r" rtl="1">
              <a:lnSpc>
                <a:spcPts val="5004"/>
              </a:lnSpc>
            </a:pPr>
            <a:r>
              <a:rPr lang="ar-EG" sz="3574" b="1">
                <a:solidFill>
                  <a:srgbClr val="8E7DE4"/>
                </a:solidFill>
                <a:latin typeface="29LT Riwaya Bold"/>
                <a:ea typeface="29LT Riwaya Bold"/>
                <a:cs typeface="29LT Riwaya Bold"/>
                <a:sym typeface="29LT Riwaya Bold"/>
                <a:rtl/>
              </a:rPr>
              <a:t>تعلم استراتيجيات فعالة لإدارة الوقت</a:t>
            </a:r>
          </a:p>
        </p:txBody>
      </p:sp>
      <p:sp>
        <p:nvSpPr>
          <p:cNvPr id="25" name="TextBox 25"/>
          <p:cNvSpPr txBox="1"/>
          <p:nvPr/>
        </p:nvSpPr>
        <p:spPr>
          <a:xfrm>
            <a:off x="5465051" y="6202638"/>
            <a:ext cx="8880675" cy="616318"/>
          </a:xfrm>
          <a:prstGeom prst="rect">
            <a:avLst/>
          </a:prstGeom>
        </p:spPr>
        <p:txBody>
          <a:bodyPr lIns="0" tIns="0" rIns="0" bIns="0" rtlCol="0" anchor="t">
            <a:spAutoFit/>
          </a:bodyPr>
          <a:lstStyle/>
          <a:p>
            <a:pPr algn="r" rtl="1">
              <a:lnSpc>
                <a:spcPts val="5004"/>
              </a:lnSpc>
            </a:pPr>
            <a:r>
              <a:rPr lang="ar-EG" sz="3574" b="1">
                <a:solidFill>
                  <a:srgbClr val="8E7DE4"/>
                </a:solidFill>
                <a:latin typeface="29LT Riwaya Bold"/>
                <a:ea typeface="29LT Riwaya Bold"/>
                <a:cs typeface="29LT Riwaya Bold"/>
                <a:sym typeface="29LT Riwaya Bold"/>
                <a:rtl/>
              </a:rPr>
              <a:t>تحقيق التوازن بين العمل والحياة الشخصية</a:t>
            </a:r>
          </a:p>
        </p:txBody>
      </p:sp>
      <p:sp>
        <p:nvSpPr>
          <p:cNvPr id="26" name="Freeform 26"/>
          <p:cNvSpPr/>
          <p:nvPr/>
        </p:nvSpPr>
        <p:spPr>
          <a:xfrm>
            <a:off x="9796738" y="7312304"/>
            <a:ext cx="1325192" cy="1325192"/>
          </a:xfrm>
          <a:custGeom>
            <a:avLst/>
            <a:gdLst/>
            <a:ahLst/>
            <a:cxnLst/>
            <a:rect l="l" t="t" r="r" b="b"/>
            <a:pathLst>
              <a:path w="1325192" h="1325192">
                <a:moveTo>
                  <a:pt x="0" y="0"/>
                </a:moveTo>
                <a:lnTo>
                  <a:pt x="1325192" y="0"/>
                </a:lnTo>
                <a:lnTo>
                  <a:pt x="1325192" y="1325191"/>
                </a:lnTo>
                <a:lnTo>
                  <a:pt x="0" y="132519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ar-SA"/>
          </a:p>
        </p:txBody>
      </p:sp>
      <p:sp>
        <p:nvSpPr>
          <p:cNvPr id="27" name="Freeform 27"/>
          <p:cNvSpPr/>
          <p:nvPr/>
        </p:nvSpPr>
        <p:spPr>
          <a:xfrm>
            <a:off x="6173900" y="8637495"/>
            <a:ext cx="2094030" cy="2094030"/>
          </a:xfrm>
          <a:custGeom>
            <a:avLst/>
            <a:gdLst/>
            <a:ahLst/>
            <a:cxnLst/>
            <a:rect l="l" t="t" r="r" b="b"/>
            <a:pathLst>
              <a:path w="2094030" h="2094030">
                <a:moveTo>
                  <a:pt x="0" y="0"/>
                </a:moveTo>
                <a:lnTo>
                  <a:pt x="2094029" y="0"/>
                </a:lnTo>
                <a:lnTo>
                  <a:pt x="2094029" y="2094030"/>
                </a:lnTo>
                <a:lnTo>
                  <a:pt x="0" y="209403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ar-SA"/>
          </a:p>
        </p:txBody>
      </p:sp>
      <p:sp>
        <p:nvSpPr>
          <p:cNvPr id="28" name="Freeform 28"/>
          <p:cNvSpPr/>
          <p:nvPr/>
        </p:nvSpPr>
        <p:spPr>
          <a:xfrm>
            <a:off x="12076517" y="7974899"/>
            <a:ext cx="1874018" cy="1874018"/>
          </a:xfrm>
          <a:custGeom>
            <a:avLst/>
            <a:gdLst/>
            <a:ahLst/>
            <a:cxnLst/>
            <a:rect l="l" t="t" r="r" b="b"/>
            <a:pathLst>
              <a:path w="1874018" h="1874018">
                <a:moveTo>
                  <a:pt x="0" y="0"/>
                </a:moveTo>
                <a:lnTo>
                  <a:pt x="1874018" y="0"/>
                </a:lnTo>
                <a:lnTo>
                  <a:pt x="1874018" y="1874018"/>
                </a:lnTo>
                <a:lnTo>
                  <a:pt x="0" y="187401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ar-S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p:tgtEl>
                                          <p:spTgt spid="23"/>
                                        </p:tgtEl>
                                        <p:attrNameLst>
                                          <p:attrName>ppt_y</p:attrName>
                                        </p:attrNameLst>
                                      </p:cBhvr>
                                      <p:tavLst>
                                        <p:tav tm="0">
                                          <p:val>
                                            <p:strVal val="#ppt_y+#ppt_h*1.125000"/>
                                          </p:val>
                                        </p:tav>
                                        <p:tav tm="100000">
                                          <p:val>
                                            <p:strVal val="#ppt_y"/>
                                          </p:val>
                                        </p:tav>
                                      </p:tavLst>
                                    </p:anim>
                                    <p:animEffect transition="in" filter="wipe(up)">
                                      <p:cBhvr>
                                        <p:cTn id="8" dur="500"/>
                                        <p:tgtEl>
                                          <p:spTgt spid="23"/>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p:tgtEl>
                                          <p:spTgt spid="24"/>
                                        </p:tgtEl>
                                        <p:attrNameLst>
                                          <p:attrName>ppt_y</p:attrName>
                                        </p:attrNameLst>
                                      </p:cBhvr>
                                      <p:tavLst>
                                        <p:tav tm="0">
                                          <p:val>
                                            <p:strVal val="#ppt_y+#ppt_h*1.125000"/>
                                          </p:val>
                                        </p:tav>
                                        <p:tav tm="100000">
                                          <p:val>
                                            <p:strVal val="#ppt_y"/>
                                          </p:val>
                                        </p:tav>
                                      </p:tavLst>
                                    </p:anim>
                                    <p:animEffect transition="in" filter="wipe(up)">
                                      <p:cBhvr>
                                        <p:cTn id="14" dur="500"/>
                                        <p:tgtEl>
                                          <p:spTgt spid="24"/>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p:tgtEl>
                                          <p:spTgt spid="25"/>
                                        </p:tgtEl>
                                        <p:attrNameLst>
                                          <p:attrName>ppt_y</p:attrName>
                                        </p:attrNameLst>
                                      </p:cBhvr>
                                      <p:tavLst>
                                        <p:tav tm="0">
                                          <p:val>
                                            <p:strVal val="#ppt_y+#ppt_h*1.125000"/>
                                          </p:val>
                                        </p:tav>
                                        <p:tav tm="100000">
                                          <p:val>
                                            <p:strVal val="#ppt_y"/>
                                          </p:val>
                                        </p:tav>
                                      </p:tavLst>
                                    </p:anim>
                                    <p:animEffect transition="in" filter="wipe(up)">
                                      <p:cBhvr>
                                        <p:cTn id="2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a:extLst>
            <a:ext uri="{FF2B5EF4-FFF2-40B4-BE49-F238E27FC236}">
              <a16:creationId xmlns:a16="http://schemas.microsoft.com/office/drawing/2014/main" id="{F164ED39-33B5-6A1F-06B1-435EA099B2AC}"/>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E7C90973-3962-1EE0-86DB-B991A2215BEA}"/>
              </a:ext>
            </a:extLst>
          </p:cNvPr>
          <p:cNvGrpSpPr/>
          <p:nvPr/>
        </p:nvGrpSpPr>
        <p:grpSpPr>
          <a:xfrm>
            <a:off x="15871240" y="3131669"/>
            <a:ext cx="866999" cy="866999"/>
            <a:chOff x="0" y="0"/>
            <a:chExt cx="812800" cy="812800"/>
          </a:xfrm>
        </p:grpSpPr>
        <p:sp>
          <p:nvSpPr>
            <p:cNvPr id="3" name="Freeform 3">
              <a:extLst>
                <a:ext uri="{FF2B5EF4-FFF2-40B4-BE49-F238E27FC236}">
                  <a16:creationId xmlns:a16="http://schemas.microsoft.com/office/drawing/2014/main" id="{2BCEC498-599E-5741-D750-DE4AEC50543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4" name="TextBox 4">
              <a:extLst>
                <a:ext uri="{FF2B5EF4-FFF2-40B4-BE49-F238E27FC236}">
                  <a16:creationId xmlns:a16="http://schemas.microsoft.com/office/drawing/2014/main" id="{8DCC3847-3CD4-E4BF-8EE0-ABB09B904E32}"/>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a:extLst>
              <a:ext uri="{FF2B5EF4-FFF2-40B4-BE49-F238E27FC236}">
                <a16:creationId xmlns:a16="http://schemas.microsoft.com/office/drawing/2014/main" id="{FA1395CE-E743-4DFA-D42F-51D9A1996172}"/>
              </a:ext>
            </a:extLst>
          </p:cNvPr>
          <p:cNvGrpSpPr/>
          <p:nvPr/>
        </p:nvGrpSpPr>
        <p:grpSpPr>
          <a:xfrm>
            <a:off x="16275983" y="4395042"/>
            <a:ext cx="866999" cy="866999"/>
            <a:chOff x="0" y="0"/>
            <a:chExt cx="812800" cy="812800"/>
          </a:xfrm>
        </p:grpSpPr>
        <p:sp>
          <p:nvSpPr>
            <p:cNvPr id="6" name="Freeform 6">
              <a:extLst>
                <a:ext uri="{FF2B5EF4-FFF2-40B4-BE49-F238E27FC236}">
                  <a16:creationId xmlns:a16="http://schemas.microsoft.com/office/drawing/2014/main" id="{081BD696-37B0-9B93-0A98-48DE79CAEAB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7" name="TextBox 7">
              <a:extLst>
                <a:ext uri="{FF2B5EF4-FFF2-40B4-BE49-F238E27FC236}">
                  <a16:creationId xmlns:a16="http://schemas.microsoft.com/office/drawing/2014/main" id="{FB3E5E92-9970-3562-BB78-106359BCC86B}"/>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a:extLst>
              <a:ext uri="{FF2B5EF4-FFF2-40B4-BE49-F238E27FC236}">
                <a16:creationId xmlns:a16="http://schemas.microsoft.com/office/drawing/2014/main" id="{F2BFC088-FC8E-4BB5-13E5-B9B9D41C06C7}"/>
              </a:ext>
            </a:extLst>
          </p:cNvPr>
          <p:cNvGrpSpPr/>
          <p:nvPr/>
        </p:nvGrpSpPr>
        <p:grpSpPr>
          <a:xfrm>
            <a:off x="12903521" y="700902"/>
            <a:ext cx="1335796" cy="1335796"/>
            <a:chOff x="0" y="0"/>
            <a:chExt cx="812800" cy="812800"/>
          </a:xfrm>
        </p:grpSpPr>
        <p:sp>
          <p:nvSpPr>
            <p:cNvPr id="9" name="Freeform 9">
              <a:extLst>
                <a:ext uri="{FF2B5EF4-FFF2-40B4-BE49-F238E27FC236}">
                  <a16:creationId xmlns:a16="http://schemas.microsoft.com/office/drawing/2014/main" id="{1DC05BFD-E801-4CCA-279B-A5BFF63B295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0" name="TextBox 10">
              <a:extLst>
                <a:ext uri="{FF2B5EF4-FFF2-40B4-BE49-F238E27FC236}">
                  <a16:creationId xmlns:a16="http://schemas.microsoft.com/office/drawing/2014/main" id="{B4562E45-0CA1-4F28-0EE7-BF3F46941279}"/>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1" name="Group 11">
            <a:extLst>
              <a:ext uri="{FF2B5EF4-FFF2-40B4-BE49-F238E27FC236}">
                <a16:creationId xmlns:a16="http://schemas.microsoft.com/office/drawing/2014/main" id="{097627FC-0165-58B3-1DB7-61D0B6655540}"/>
              </a:ext>
            </a:extLst>
          </p:cNvPr>
          <p:cNvGrpSpPr/>
          <p:nvPr/>
        </p:nvGrpSpPr>
        <p:grpSpPr>
          <a:xfrm>
            <a:off x="15742101" y="1368800"/>
            <a:ext cx="1335796" cy="1335796"/>
            <a:chOff x="0" y="0"/>
            <a:chExt cx="812800" cy="812800"/>
          </a:xfrm>
        </p:grpSpPr>
        <p:sp>
          <p:nvSpPr>
            <p:cNvPr id="12" name="Freeform 12">
              <a:extLst>
                <a:ext uri="{FF2B5EF4-FFF2-40B4-BE49-F238E27FC236}">
                  <a16:creationId xmlns:a16="http://schemas.microsoft.com/office/drawing/2014/main" id="{CC114F22-D65B-4B14-ED0F-FF19683ABC1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3" name="TextBox 13">
              <a:extLst>
                <a:ext uri="{FF2B5EF4-FFF2-40B4-BE49-F238E27FC236}">
                  <a16:creationId xmlns:a16="http://schemas.microsoft.com/office/drawing/2014/main" id="{9369ADBF-9A68-2DF8-BB52-BD7CC84BE5B6}"/>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4" name="Group 14">
            <a:extLst>
              <a:ext uri="{FF2B5EF4-FFF2-40B4-BE49-F238E27FC236}">
                <a16:creationId xmlns:a16="http://schemas.microsoft.com/office/drawing/2014/main" id="{BB827707-1F42-43E3-6F69-135F118A890E}"/>
              </a:ext>
            </a:extLst>
          </p:cNvPr>
          <p:cNvGrpSpPr/>
          <p:nvPr/>
        </p:nvGrpSpPr>
        <p:grpSpPr>
          <a:xfrm>
            <a:off x="16396209" y="5584732"/>
            <a:ext cx="866999" cy="866999"/>
            <a:chOff x="0" y="0"/>
            <a:chExt cx="812800" cy="812800"/>
          </a:xfrm>
        </p:grpSpPr>
        <p:sp>
          <p:nvSpPr>
            <p:cNvPr id="15" name="Freeform 15">
              <a:extLst>
                <a:ext uri="{FF2B5EF4-FFF2-40B4-BE49-F238E27FC236}">
                  <a16:creationId xmlns:a16="http://schemas.microsoft.com/office/drawing/2014/main" id="{EB9CE0DA-C8CB-122E-1A5B-595EBA25549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6" name="TextBox 16">
              <a:extLst>
                <a:ext uri="{FF2B5EF4-FFF2-40B4-BE49-F238E27FC236}">
                  <a16:creationId xmlns:a16="http://schemas.microsoft.com/office/drawing/2014/main" id="{48B9ECCC-6D39-5445-E0CB-0555035B1819}"/>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sp>
        <p:nvSpPr>
          <p:cNvPr id="17" name="Freeform 17">
            <a:extLst>
              <a:ext uri="{FF2B5EF4-FFF2-40B4-BE49-F238E27FC236}">
                <a16:creationId xmlns:a16="http://schemas.microsoft.com/office/drawing/2014/main" id="{FD093F34-E31F-E441-E861-B9AA0EAAFA98}"/>
              </a:ext>
            </a:extLst>
          </p:cNvPr>
          <p:cNvSpPr/>
          <p:nvPr/>
        </p:nvSpPr>
        <p:spPr>
          <a:xfrm>
            <a:off x="15952521" y="3220604"/>
            <a:ext cx="719146" cy="1085503"/>
          </a:xfrm>
          <a:custGeom>
            <a:avLst/>
            <a:gdLst/>
            <a:ahLst/>
            <a:cxnLst/>
            <a:rect l="l" t="t" r="r" b="b"/>
            <a:pathLst>
              <a:path w="719146" h="1085503">
                <a:moveTo>
                  <a:pt x="0" y="0"/>
                </a:moveTo>
                <a:lnTo>
                  <a:pt x="719145" y="0"/>
                </a:lnTo>
                <a:lnTo>
                  <a:pt x="719145" y="1085502"/>
                </a:lnTo>
                <a:lnTo>
                  <a:pt x="0" y="108550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18" name="Freeform 18">
            <a:extLst>
              <a:ext uri="{FF2B5EF4-FFF2-40B4-BE49-F238E27FC236}">
                <a16:creationId xmlns:a16="http://schemas.microsoft.com/office/drawing/2014/main" id="{08CA81AD-AE1A-C637-01C0-65F2ADD84C62}"/>
              </a:ext>
            </a:extLst>
          </p:cNvPr>
          <p:cNvSpPr/>
          <p:nvPr/>
        </p:nvSpPr>
        <p:spPr>
          <a:xfrm>
            <a:off x="16357264" y="4388203"/>
            <a:ext cx="793072" cy="933026"/>
          </a:xfrm>
          <a:custGeom>
            <a:avLst/>
            <a:gdLst/>
            <a:ahLst/>
            <a:cxnLst/>
            <a:rect l="l" t="t" r="r" b="b"/>
            <a:pathLst>
              <a:path w="793072" h="933026">
                <a:moveTo>
                  <a:pt x="0" y="0"/>
                </a:moveTo>
                <a:lnTo>
                  <a:pt x="793072" y="0"/>
                </a:lnTo>
                <a:lnTo>
                  <a:pt x="793072" y="933026"/>
                </a:lnTo>
                <a:lnTo>
                  <a:pt x="0" y="93302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9" name="Freeform 19">
            <a:extLst>
              <a:ext uri="{FF2B5EF4-FFF2-40B4-BE49-F238E27FC236}">
                <a16:creationId xmlns:a16="http://schemas.microsoft.com/office/drawing/2014/main" id="{2DBB9F18-3BE9-1C7F-C094-C7123114EE32}"/>
              </a:ext>
            </a:extLst>
          </p:cNvPr>
          <p:cNvSpPr/>
          <p:nvPr/>
        </p:nvSpPr>
        <p:spPr>
          <a:xfrm>
            <a:off x="16524043" y="5791899"/>
            <a:ext cx="779806" cy="779806"/>
          </a:xfrm>
          <a:custGeom>
            <a:avLst/>
            <a:gdLst/>
            <a:ahLst/>
            <a:cxnLst/>
            <a:rect l="l" t="t" r="r" b="b"/>
            <a:pathLst>
              <a:path w="779806" h="779806">
                <a:moveTo>
                  <a:pt x="0" y="0"/>
                </a:moveTo>
                <a:lnTo>
                  <a:pt x="779806" y="0"/>
                </a:lnTo>
                <a:lnTo>
                  <a:pt x="779806" y="779806"/>
                </a:lnTo>
                <a:lnTo>
                  <a:pt x="0" y="77980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ar-SA"/>
          </a:p>
        </p:txBody>
      </p:sp>
      <p:sp>
        <p:nvSpPr>
          <p:cNvPr id="20" name="Freeform 20">
            <a:extLst>
              <a:ext uri="{FF2B5EF4-FFF2-40B4-BE49-F238E27FC236}">
                <a16:creationId xmlns:a16="http://schemas.microsoft.com/office/drawing/2014/main" id="{A029CF1C-C818-A38F-8CA4-126CACA0DA57}"/>
              </a:ext>
            </a:extLst>
          </p:cNvPr>
          <p:cNvSpPr/>
          <p:nvPr/>
        </p:nvSpPr>
        <p:spPr>
          <a:xfrm>
            <a:off x="15313304" y="7312304"/>
            <a:ext cx="3891993" cy="3891993"/>
          </a:xfrm>
          <a:custGeom>
            <a:avLst/>
            <a:gdLst/>
            <a:ahLst/>
            <a:cxnLst/>
            <a:rect l="l" t="t" r="r" b="b"/>
            <a:pathLst>
              <a:path w="3891993" h="3891993">
                <a:moveTo>
                  <a:pt x="0" y="0"/>
                </a:moveTo>
                <a:lnTo>
                  <a:pt x="3891992" y="0"/>
                </a:lnTo>
                <a:lnTo>
                  <a:pt x="3891992" y="3891992"/>
                </a:lnTo>
                <a:lnTo>
                  <a:pt x="0" y="389199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ar-SA"/>
          </a:p>
        </p:txBody>
      </p:sp>
      <p:sp>
        <p:nvSpPr>
          <p:cNvPr id="21" name="Freeform 21">
            <a:extLst>
              <a:ext uri="{FF2B5EF4-FFF2-40B4-BE49-F238E27FC236}">
                <a16:creationId xmlns:a16="http://schemas.microsoft.com/office/drawing/2014/main" id="{2C89E77D-1BE0-9590-AEA8-A1A16F0E0ADC}"/>
              </a:ext>
            </a:extLst>
          </p:cNvPr>
          <p:cNvSpPr/>
          <p:nvPr/>
        </p:nvSpPr>
        <p:spPr>
          <a:xfrm>
            <a:off x="511989" y="1931212"/>
            <a:ext cx="6679615" cy="6424575"/>
          </a:xfrm>
          <a:custGeom>
            <a:avLst/>
            <a:gdLst/>
            <a:ahLst/>
            <a:cxnLst/>
            <a:rect l="l" t="t" r="r" b="b"/>
            <a:pathLst>
              <a:path w="6679615" h="6424575">
                <a:moveTo>
                  <a:pt x="0" y="0"/>
                </a:moveTo>
                <a:lnTo>
                  <a:pt x="6679615" y="0"/>
                </a:lnTo>
                <a:lnTo>
                  <a:pt x="6679615" y="6424576"/>
                </a:lnTo>
                <a:lnTo>
                  <a:pt x="0" y="642457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ar-SA"/>
          </a:p>
        </p:txBody>
      </p:sp>
      <p:sp>
        <p:nvSpPr>
          <p:cNvPr id="26" name="Freeform 26">
            <a:extLst>
              <a:ext uri="{FF2B5EF4-FFF2-40B4-BE49-F238E27FC236}">
                <a16:creationId xmlns:a16="http://schemas.microsoft.com/office/drawing/2014/main" id="{AA3EFE21-F7F8-1992-DC76-25407A0094EE}"/>
              </a:ext>
            </a:extLst>
          </p:cNvPr>
          <p:cNvSpPr/>
          <p:nvPr/>
        </p:nvSpPr>
        <p:spPr>
          <a:xfrm>
            <a:off x="9796738" y="7312304"/>
            <a:ext cx="1325192" cy="1325192"/>
          </a:xfrm>
          <a:custGeom>
            <a:avLst/>
            <a:gdLst/>
            <a:ahLst/>
            <a:cxnLst/>
            <a:rect l="l" t="t" r="r" b="b"/>
            <a:pathLst>
              <a:path w="1325192" h="1325192">
                <a:moveTo>
                  <a:pt x="0" y="0"/>
                </a:moveTo>
                <a:lnTo>
                  <a:pt x="1325192" y="0"/>
                </a:lnTo>
                <a:lnTo>
                  <a:pt x="1325192" y="1325191"/>
                </a:lnTo>
                <a:lnTo>
                  <a:pt x="0" y="132519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ar-SA"/>
          </a:p>
        </p:txBody>
      </p:sp>
      <p:sp>
        <p:nvSpPr>
          <p:cNvPr id="27" name="Freeform 27">
            <a:extLst>
              <a:ext uri="{FF2B5EF4-FFF2-40B4-BE49-F238E27FC236}">
                <a16:creationId xmlns:a16="http://schemas.microsoft.com/office/drawing/2014/main" id="{9FC15A79-AFC5-FE35-22F7-EFB1B76B5813}"/>
              </a:ext>
            </a:extLst>
          </p:cNvPr>
          <p:cNvSpPr/>
          <p:nvPr/>
        </p:nvSpPr>
        <p:spPr>
          <a:xfrm>
            <a:off x="6173900" y="8637495"/>
            <a:ext cx="2094030" cy="2094030"/>
          </a:xfrm>
          <a:custGeom>
            <a:avLst/>
            <a:gdLst/>
            <a:ahLst/>
            <a:cxnLst/>
            <a:rect l="l" t="t" r="r" b="b"/>
            <a:pathLst>
              <a:path w="2094030" h="2094030">
                <a:moveTo>
                  <a:pt x="0" y="0"/>
                </a:moveTo>
                <a:lnTo>
                  <a:pt x="2094029" y="0"/>
                </a:lnTo>
                <a:lnTo>
                  <a:pt x="2094029" y="2094030"/>
                </a:lnTo>
                <a:lnTo>
                  <a:pt x="0" y="209403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ar-SA"/>
          </a:p>
        </p:txBody>
      </p:sp>
      <p:sp>
        <p:nvSpPr>
          <p:cNvPr id="28" name="Freeform 28">
            <a:extLst>
              <a:ext uri="{FF2B5EF4-FFF2-40B4-BE49-F238E27FC236}">
                <a16:creationId xmlns:a16="http://schemas.microsoft.com/office/drawing/2014/main" id="{FF72CA9C-99B2-D9A5-3B82-D19D49C8FA08}"/>
              </a:ext>
            </a:extLst>
          </p:cNvPr>
          <p:cNvSpPr/>
          <p:nvPr/>
        </p:nvSpPr>
        <p:spPr>
          <a:xfrm>
            <a:off x="12076517" y="7974899"/>
            <a:ext cx="1874018" cy="1874018"/>
          </a:xfrm>
          <a:custGeom>
            <a:avLst/>
            <a:gdLst/>
            <a:ahLst/>
            <a:cxnLst/>
            <a:rect l="l" t="t" r="r" b="b"/>
            <a:pathLst>
              <a:path w="1874018" h="1874018">
                <a:moveTo>
                  <a:pt x="0" y="0"/>
                </a:moveTo>
                <a:lnTo>
                  <a:pt x="1874018" y="0"/>
                </a:lnTo>
                <a:lnTo>
                  <a:pt x="1874018" y="1874018"/>
                </a:lnTo>
                <a:lnTo>
                  <a:pt x="0" y="187401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ar-SA"/>
          </a:p>
        </p:txBody>
      </p:sp>
      <p:pic>
        <p:nvPicPr>
          <p:cNvPr id="30" name="صورة 29">
            <a:extLst>
              <a:ext uri="{FF2B5EF4-FFF2-40B4-BE49-F238E27FC236}">
                <a16:creationId xmlns:a16="http://schemas.microsoft.com/office/drawing/2014/main" id="{8981723A-5FFD-9380-54F8-B7F6FCE89C82}"/>
              </a:ext>
            </a:extLst>
          </p:cNvPr>
          <p:cNvPicPr>
            <a:picLocks noChangeAspect="1"/>
          </p:cNvPicPr>
          <p:nvPr/>
        </p:nvPicPr>
        <p:blipFill>
          <a:blip r:embed="rId12">
            <a:extLst>
              <a:ext uri="{28A0092B-C50C-407E-A947-70E740481C1C}">
                <a14:useLocalDpi xmlns:a14="http://schemas.microsoft.com/office/drawing/2010/main" val="0"/>
              </a:ext>
            </a:extLst>
          </a:blip>
          <a:srcRect l="31483" t="17408" r="32943" b="5555"/>
          <a:stretch>
            <a:fillRect/>
          </a:stretch>
        </p:blipFill>
        <p:spPr>
          <a:xfrm>
            <a:off x="6643560" y="-469549"/>
            <a:ext cx="7958368" cy="10771203"/>
          </a:xfrm>
          <a:prstGeom prst="rect">
            <a:avLst/>
          </a:prstGeom>
        </p:spPr>
      </p:pic>
    </p:spTree>
    <p:extLst>
      <p:ext uri="{BB962C8B-B14F-4D97-AF65-F5344CB8AC3E}">
        <p14:creationId xmlns:p14="http://schemas.microsoft.com/office/powerpoint/2010/main" val="10307447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rim.7C6A137E-F559-45BF-B705-CF97F54C32C1.MOV">
            <a:hlinkClick r:id="" action="ppaction://media"/>
            <a:extLst>
              <a:ext uri="{FF2B5EF4-FFF2-40B4-BE49-F238E27FC236}">
                <a16:creationId xmlns:a16="http://schemas.microsoft.com/office/drawing/2014/main" id="{9BFDED1D-6111-E0AC-7DAC-BF0F5668688F}"/>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9688" y="0"/>
            <a:ext cx="18207037" cy="10287000"/>
          </a:xfrm>
          <a:prstGeom prst="rect">
            <a:avLst/>
          </a:prstGeom>
        </p:spPr>
      </p:pic>
    </p:spTree>
    <p:extLst>
      <p:ext uri="{BB962C8B-B14F-4D97-AF65-F5344CB8AC3E}">
        <p14:creationId xmlns:p14="http://schemas.microsoft.com/office/powerpoint/2010/main" val="2733611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97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grpSp>
        <p:nvGrpSpPr>
          <p:cNvPr id="2" name="Group 2"/>
          <p:cNvGrpSpPr/>
          <p:nvPr/>
        </p:nvGrpSpPr>
        <p:grpSpPr>
          <a:xfrm>
            <a:off x="9374607" y="700902"/>
            <a:ext cx="1335796" cy="1335796"/>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4" name="TextBox 4"/>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5" name="Group 5"/>
          <p:cNvGrpSpPr/>
          <p:nvPr/>
        </p:nvGrpSpPr>
        <p:grpSpPr>
          <a:xfrm>
            <a:off x="12213188" y="1368800"/>
            <a:ext cx="1335796" cy="1335796"/>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7" name="TextBox 7"/>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8" name="Group 8"/>
          <p:cNvGrpSpPr/>
          <p:nvPr/>
        </p:nvGrpSpPr>
        <p:grpSpPr>
          <a:xfrm>
            <a:off x="4739016" y="1368800"/>
            <a:ext cx="2173966" cy="2173966"/>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sp>
        <p:nvSpPr>
          <p:cNvPr id="11" name="Freeform 11"/>
          <p:cNvSpPr/>
          <p:nvPr/>
        </p:nvSpPr>
        <p:spPr>
          <a:xfrm>
            <a:off x="-991302" y="-917296"/>
            <a:ext cx="3891993" cy="3891993"/>
          </a:xfrm>
          <a:custGeom>
            <a:avLst/>
            <a:gdLst/>
            <a:ahLst/>
            <a:cxnLst/>
            <a:rect l="l" t="t" r="r" b="b"/>
            <a:pathLst>
              <a:path w="3891993" h="3891993">
                <a:moveTo>
                  <a:pt x="0" y="0"/>
                </a:moveTo>
                <a:lnTo>
                  <a:pt x="3891993" y="0"/>
                </a:lnTo>
                <a:lnTo>
                  <a:pt x="3891993" y="3891992"/>
                </a:lnTo>
                <a:lnTo>
                  <a:pt x="0" y="389199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12" name="Freeform 12"/>
          <p:cNvSpPr/>
          <p:nvPr/>
        </p:nvSpPr>
        <p:spPr>
          <a:xfrm>
            <a:off x="15053934" y="-1187397"/>
            <a:ext cx="3891993" cy="3891993"/>
          </a:xfrm>
          <a:custGeom>
            <a:avLst/>
            <a:gdLst/>
            <a:ahLst/>
            <a:cxnLst/>
            <a:rect l="l" t="t" r="r" b="b"/>
            <a:pathLst>
              <a:path w="3891993" h="3891993">
                <a:moveTo>
                  <a:pt x="0" y="0"/>
                </a:moveTo>
                <a:lnTo>
                  <a:pt x="3891993" y="0"/>
                </a:lnTo>
                <a:lnTo>
                  <a:pt x="3891993" y="3891993"/>
                </a:lnTo>
                <a:lnTo>
                  <a:pt x="0" y="389199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13" name="Freeform 13"/>
          <p:cNvSpPr/>
          <p:nvPr/>
        </p:nvSpPr>
        <p:spPr>
          <a:xfrm>
            <a:off x="14039513" y="2690167"/>
            <a:ext cx="1734054" cy="1734054"/>
          </a:xfrm>
          <a:custGeom>
            <a:avLst/>
            <a:gdLst/>
            <a:ahLst/>
            <a:cxnLst/>
            <a:rect l="l" t="t" r="r" b="b"/>
            <a:pathLst>
              <a:path w="1734054" h="1734054">
                <a:moveTo>
                  <a:pt x="0" y="0"/>
                </a:moveTo>
                <a:lnTo>
                  <a:pt x="1734054" y="0"/>
                </a:lnTo>
                <a:lnTo>
                  <a:pt x="1734054" y="1734054"/>
                </a:lnTo>
                <a:lnTo>
                  <a:pt x="0" y="173405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14" name="Freeform 14"/>
          <p:cNvSpPr/>
          <p:nvPr/>
        </p:nvSpPr>
        <p:spPr>
          <a:xfrm>
            <a:off x="601391" y="3895704"/>
            <a:ext cx="3648207" cy="3570682"/>
          </a:xfrm>
          <a:custGeom>
            <a:avLst/>
            <a:gdLst/>
            <a:ahLst/>
            <a:cxnLst/>
            <a:rect l="l" t="t" r="r" b="b"/>
            <a:pathLst>
              <a:path w="3648207" h="3570682">
                <a:moveTo>
                  <a:pt x="0" y="0"/>
                </a:moveTo>
                <a:lnTo>
                  <a:pt x="3648207" y="0"/>
                </a:lnTo>
                <a:lnTo>
                  <a:pt x="3648207" y="3570682"/>
                </a:lnTo>
                <a:lnTo>
                  <a:pt x="0" y="357068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5" name="TextBox 15"/>
          <p:cNvSpPr txBox="1"/>
          <p:nvPr/>
        </p:nvSpPr>
        <p:spPr>
          <a:xfrm>
            <a:off x="6373673" y="3452911"/>
            <a:ext cx="5540654" cy="971310"/>
          </a:xfrm>
          <a:prstGeom prst="rect">
            <a:avLst/>
          </a:prstGeom>
        </p:spPr>
        <p:txBody>
          <a:bodyPr lIns="0" tIns="0" rIns="0" bIns="0" rtlCol="0" anchor="t">
            <a:spAutoFit/>
          </a:bodyPr>
          <a:lstStyle/>
          <a:p>
            <a:pPr algn="ctr" rtl="1">
              <a:lnSpc>
                <a:spcPts val="7367"/>
              </a:lnSpc>
            </a:pPr>
            <a:r>
              <a:rPr lang="ar-EG" sz="6950" b="1">
                <a:solidFill>
                  <a:srgbClr val="FF66C4"/>
                </a:solidFill>
                <a:latin typeface="Tek Tall Arabic Bold"/>
                <a:ea typeface="Tek Tall Arabic Bold"/>
                <a:cs typeface="Tek Tall Arabic Bold"/>
                <a:sym typeface="Tek Tall Arabic Bold"/>
                <a:rtl/>
              </a:rPr>
              <a:t>نشاط</a:t>
            </a:r>
          </a:p>
        </p:txBody>
      </p:sp>
      <p:sp>
        <p:nvSpPr>
          <p:cNvPr id="16" name="TextBox 16"/>
          <p:cNvSpPr txBox="1"/>
          <p:nvPr/>
        </p:nvSpPr>
        <p:spPr>
          <a:xfrm>
            <a:off x="4089746" y="6385998"/>
            <a:ext cx="9849621" cy="1783359"/>
          </a:xfrm>
          <a:prstGeom prst="rect">
            <a:avLst/>
          </a:prstGeom>
        </p:spPr>
        <p:txBody>
          <a:bodyPr lIns="0" tIns="0" rIns="0" bIns="0" rtlCol="0" anchor="t">
            <a:spAutoFit/>
          </a:bodyPr>
          <a:lstStyle/>
          <a:p>
            <a:pPr algn="ctr" rtl="1">
              <a:lnSpc>
                <a:spcPts val="7122"/>
              </a:lnSpc>
            </a:pPr>
            <a:r>
              <a:rPr lang="ar-EG" sz="5087" b="1">
                <a:solidFill>
                  <a:srgbClr val="8E7DE4"/>
                </a:solidFill>
                <a:latin typeface="Tek Arabic Condensed Bold"/>
                <a:ea typeface="Tek Arabic Condensed Bold"/>
                <a:cs typeface="Tek Arabic Condensed Bold"/>
                <a:sym typeface="Tek Arabic Condensed Bold"/>
                <a:rtl/>
              </a:rPr>
              <a:t>على كل مجموعة كتابة أكبر عدد من الكلمات بحرف العين خلال ستين ثانية فقط:</a:t>
            </a:r>
          </a:p>
        </p:txBody>
      </p:sp>
      <p:sp>
        <p:nvSpPr>
          <p:cNvPr id="17" name="TextBox 17"/>
          <p:cNvSpPr txBox="1"/>
          <p:nvPr/>
        </p:nvSpPr>
        <p:spPr>
          <a:xfrm>
            <a:off x="3718367" y="4723435"/>
            <a:ext cx="10592380" cy="1100588"/>
          </a:xfrm>
          <a:prstGeom prst="rect">
            <a:avLst/>
          </a:prstGeom>
        </p:spPr>
        <p:txBody>
          <a:bodyPr lIns="0" tIns="0" rIns="0" bIns="0" rtlCol="0" anchor="t">
            <a:spAutoFit/>
          </a:bodyPr>
          <a:lstStyle/>
          <a:p>
            <a:pPr algn="ctr" rtl="1">
              <a:lnSpc>
                <a:spcPts val="8980"/>
              </a:lnSpc>
            </a:pPr>
            <a:r>
              <a:rPr lang="ar-EG" sz="6414" b="1">
                <a:solidFill>
                  <a:srgbClr val="8E7DE4"/>
                </a:solidFill>
                <a:latin typeface="Tek Arabic Condensed Bold"/>
                <a:ea typeface="Tek Arabic Condensed Bold"/>
                <a:cs typeface="Tek Arabic Condensed Bold"/>
                <a:sym typeface="Tek Arabic Condensed Bold"/>
                <a:rtl/>
              </a:rPr>
              <a:t>سنقوم بتحدي الدقيقة الواحدة…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grpSp>
        <p:nvGrpSpPr>
          <p:cNvPr id="2" name="Group 2"/>
          <p:cNvGrpSpPr/>
          <p:nvPr/>
        </p:nvGrpSpPr>
        <p:grpSpPr>
          <a:xfrm>
            <a:off x="9374607" y="700902"/>
            <a:ext cx="1335796" cy="1335796"/>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4" name="TextBox 4"/>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5" name="Group 5"/>
          <p:cNvGrpSpPr/>
          <p:nvPr/>
        </p:nvGrpSpPr>
        <p:grpSpPr>
          <a:xfrm>
            <a:off x="12213188" y="1368800"/>
            <a:ext cx="1335796" cy="1335796"/>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7" name="TextBox 7"/>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8" name="Group 8"/>
          <p:cNvGrpSpPr/>
          <p:nvPr/>
        </p:nvGrpSpPr>
        <p:grpSpPr>
          <a:xfrm>
            <a:off x="4739016" y="1368800"/>
            <a:ext cx="2173966" cy="2173966"/>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sp>
        <p:nvSpPr>
          <p:cNvPr id="11" name="Freeform 11"/>
          <p:cNvSpPr/>
          <p:nvPr/>
        </p:nvSpPr>
        <p:spPr>
          <a:xfrm>
            <a:off x="-991302" y="-917296"/>
            <a:ext cx="3891993" cy="3891993"/>
          </a:xfrm>
          <a:custGeom>
            <a:avLst/>
            <a:gdLst/>
            <a:ahLst/>
            <a:cxnLst/>
            <a:rect l="l" t="t" r="r" b="b"/>
            <a:pathLst>
              <a:path w="3891993" h="3891993">
                <a:moveTo>
                  <a:pt x="0" y="0"/>
                </a:moveTo>
                <a:lnTo>
                  <a:pt x="3891993" y="0"/>
                </a:lnTo>
                <a:lnTo>
                  <a:pt x="3891993" y="3891992"/>
                </a:lnTo>
                <a:lnTo>
                  <a:pt x="0" y="389199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12" name="TextBox 12"/>
          <p:cNvSpPr txBox="1"/>
          <p:nvPr/>
        </p:nvSpPr>
        <p:spPr>
          <a:xfrm>
            <a:off x="6373673" y="3452911"/>
            <a:ext cx="5540654" cy="971310"/>
          </a:xfrm>
          <a:prstGeom prst="rect">
            <a:avLst/>
          </a:prstGeom>
        </p:spPr>
        <p:txBody>
          <a:bodyPr lIns="0" tIns="0" rIns="0" bIns="0" rtlCol="0" anchor="t">
            <a:spAutoFit/>
          </a:bodyPr>
          <a:lstStyle/>
          <a:p>
            <a:pPr algn="ctr" rtl="1">
              <a:lnSpc>
                <a:spcPts val="7367"/>
              </a:lnSpc>
            </a:pPr>
            <a:r>
              <a:rPr lang="ar-EG" sz="6950" b="1">
                <a:solidFill>
                  <a:srgbClr val="FF66C4"/>
                </a:solidFill>
                <a:latin typeface="Tek Tall Arabic Bold"/>
                <a:ea typeface="Tek Tall Arabic Bold"/>
                <a:cs typeface="Tek Tall Arabic Bold"/>
                <a:sym typeface="Tek Tall Arabic Bold"/>
                <a:rtl/>
              </a:rPr>
              <a:t>نشاط</a:t>
            </a:r>
          </a:p>
        </p:txBody>
      </p:sp>
      <p:sp>
        <p:nvSpPr>
          <p:cNvPr id="13" name="TextBox 13"/>
          <p:cNvSpPr txBox="1"/>
          <p:nvPr/>
        </p:nvSpPr>
        <p:spPr>
          <a:xfrm>
            <a:off x="867027" y="4768177"/>
            <a:ext cx="14039513" cy="4490123"/>
          </a:xfrm>
          <a:prstGeom prst="rect">
            <a:avLst/>
          </a:prstGeom>
        </p:spPr>
        <p:txBody>
          <a:bodyPr lIns="0" tIns="0" rIns="0" bIns="0" rtlCol="0" anchor="t">
            <a:spAutoFit/>
          </a:bodyPr>
          <a:lstStyle/>
          <a:p>
            <a:pPr marL="1375318" lvl="1" indent="-687659" algn="r" rtl="1">
              <a:lnSpc>
                <a:spcPts val="8918"/>
              </a:lnSpc>
              <a:buFont typeface="Arial"/>
              <a:buChar char="•"/>
            </a:pPr>
            <a:r>
              <a:rPr lang="ar-EG" sz="6370" b="1">
                <a:solidFill>
                  <a:srgbClr val="8E7DE4"/>
                </a:solidFill>
                <a:latin typeface="Tek Arabic Condensed Bold"/>
                <a:ea typeface="Tek Arabic Condensed Bold"/>
                <a:cs typeface="Tek Arabic Condensed Bold"/>
                <a:sym typeface="Tek Arabic Condensed Bold"/>
                <a:rtl/>
              </a:rPr>
              <a:t>هل كانت الدقيقة قصيرة أم طويلة؟</a:t>
            </a:r>
          </a:p>
          <a:p>
            <a:pPr marL="1375318" lvl="1" indent="-687659" algn="r" rtl="1">
              <a:lnSpc>
                <a:spcPts val="8918"/>
              </a:lnSpc>
              <a:buFont typeface="Arial"/>
              <a:buChar char="•"/>
            </a:pPr>
            <a:r>
              <a:rPr lang="ar-EG" sz="6370" b="1">
                <a:solidFill>
                  <a:srgbClr val="8E7DE4"/>
                </a:solidFill>
                <a:latin typeface="Tek Arabic Condensed Bold"/>
                <a:ea typeface="Tek Arabic Condensed Bold"/>
                <a:cs typeface="Tek Arabic Condensed Bold"/>
                <a:sym typeface="Tek Arabic Condensed Bold"/>
                <a:rtl/>
              </a:rPr>
              <a:t>كم أنجزنا خلال دقيقة فقط؟</a:t>
            </a:r>
          </a:p>
          <a:p>
            <a:pPr marL="1375318" lvl="1" indent="-687659" algn="r" rtl="1">
              <a:lnSpc>
                <a:spcPts val="8918"/>
              </a:lnSpc>
              <a:buFont typeface="Arial"/>
              <a:buChar char="•"/>
            </a:pPr>
            <a:r>
              <a:rPr lang="ar-EG" sz="6370" b="1">
                <a:solidFill>
                  <a:srgbClr val="8E7DE4"/>
                </a:solidFill>
                <a:latin typeface="Tek Arabic Condensed Bold"/>
                <a:ea typeface="Tek Arabic Condensed Bold"/>
                <a:cs typeface="Tek Arabic Condensed Bold"/>
                <a:sym typeface="Tek Arabic Condensed Bold"/>
                <a:rtl/>
              </a:rPr>
              <a:t>كيف سيكون إنجازنا لو نظّمنا وقتنا أكثر؟</a:t>
            </a:r>
          </a:p>
          <a:p>
            <a:pPr algn="r" rtl="1">
              <a:lnSpc>
                <a:spcPts val="8918"/>
              </a:lnSpc>
            </a:pPr>
            <a:endParaRPr lang="ar-EG" sz="6370" b="1">
              <a:solidFill>
                <a:srgbClr val="8E7DE4"/>
              </a:solidFill>
              <a:latin typeface="Tek Arabic Condensed Bold"/>
              <a:ea typeface="Tek Arabic Condensed Bold"/>
              <a:cs typeface="Tek Arabic Condensed Bold"/>
              <a:sym typeface="Tek Arabic Condensed Bold"/>
              <a:rtl/>
            </a:endParaRPr>
          </a:p>
        </p:txBody>
      </p:sp>
      <p:sp>
        <p:nvSpPr>
          <p:cNvPr id="14" name="Freeform 14"/>
          <p:cNvSpPr/>
          <p:nvPr/>
        </p:nvSpPr>
        <p:spPr>
          <a:xfrm>
            <a:off x="15053934" y="-1187397"/>
            <a:ext cx="3891993" cy="3891993"/>
          </a:xfrm>
          <a:custGeom>
            <a:avLst/>
            <a:gdLst/>
            <a:ahLst/>
            <a:cxnLst/>
            <a:rect l="l" t="t" r="r" b="b"/>
            <a:pathLst>
              <a:path w="3891993" h="3891993">
                <a:moveTo>
                  <a:pt x="0" y="0"/>
                </a:moveTo>
                <a:lnTo>
                  <a:pt x="3891993" y="0"/>
                </a:lnTo>
                <a:lnTo>
                  <a:pt x="3891993" y="3891993"/>
                </a:lnTo>
                <a:lnTo>
                  <a:pt x="0" y="389199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15" name="Freeform 15"/>
          <p:cNvSpPr/>
          <p:nvPr/>
        </p:nvSpPr>
        <p:spPr>
          <a:xfrm>
            <a:off x="14039513" y="2690167"/>
            <a:ext cx="1734054" cy="1734054"/>
          </a:xfrm>
          <a:custGeom>
            <a:avLst/>
            <a:gdLst/>
            <a:ahLst/>
            <a:cxnLst/>
            <a:rect l="l" t="t" r="r" b="b"/>
            <a:pathLst>
              <a:path w="1734054" h="1734054">
                <a:moveTo>
                  <a:pt x="0" y="0"/>
                </a:moveTo>
                <a:lnTo>
                  <a:pt x="1734054" y="0"/>
                </a:lnTo>
                <a:lnTo>
                  <a:pt x="1734054" y="1734054"/>
                </a:lnTo>
                <a:lnTo>
                  <a:pt x="0" y="173405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16" name="Freeform 16"/>
          <p:cNvSpPr/>
          <p:nvPr/>
        </p:nvSpPr>
        <p:spPr>
          <a:xfrm>
            <a:off x="2514433" y="2690167"/>
            <a:ext cx="1734054" cy="1734054"/>
          </a:xfrm>
          <a:custGeom>
            <a:avLst/>
            <a:gdLst/>
            <a:ahLst/>
            <a:cxnLst/>
            <a:rect l="l" t="t" r="r" b="b"/>
            <a:pathLst>
              <a:path w="1734054" h="1734054">
                <a:moveTo>
                  <a:pt x="0" y="0"/>
                </a:moveTo>
                <a:lnTo>
                  <a:pt x="1734054" y="0"/>
                </a:lnTo>
                <a:lnTo>
                  <a:pt x="1734054" y="1734054"/>
                </a:lnTo>
                <a:lnTo>
                  <a:pt x="0" y="173405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grpSp>
        <p:nvGrpSpPr>
          <p:cNvPr id="2" name="Group 2"/>
          <p:cNvGrpSpPr/>
          <p:nvPr/>
        </p:nvGrpSpPr>
        <p:grpSpPr>
          <a:xfrm>
            <a:off x="9374607" y="700902"/>
            <a:ext cx="1335796" cy="1335796"/>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4" name="TextBox 4"/>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5" name="Group 5"/>
          <p:cNvGrpSpPr/>
          <p:nvPr/>
        </p:nvGrpSpPr>
        <p:grpSpPr>
          <a:xfrm>
            <a:off x="12213188" y="1368800"/>
            <a:ext cx="1335796" cy="1335796"/>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7" name="TextBox 7"/>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8" name="Group 8"/>
          <p:cNvGrpSpPr/>
          <p:nvPr/>
        </p:nvGrpSpPr>
        <p:grpSpPr>
          <a:xfrm>
            <a:off x="4739016" y="1368800"/>
            <a:ext cx="2173966" cy="2173966"/>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sp>
        <p:nvSpPr>
          <p:cNvPr id="11" name="Freeform 11"/>
          <p:cNvSpPr/>
          <p:nvPr/>
        </p:nvSpPr>
        <p:spPr>
          <a:xfrm>
            <a:off x="-991302" y="-917296"/>
            <a:ext cx="3891993" cy="3891993"/>
          </a:xfrm>
          <a:custGeom>
            <a:avLst/>
            <a:gdLst/>
            <a:ahLst/>
            <a:cxnLst/>
            <a:rect l="l" t="t" r="r" b="b"/>
            <a:pathLst>
              <a:path w="3891993" h="3891993">
                <a:moveTo>
                  <a:pt x="0" y="0"/>
                </a:moveTo>
                <a:lnTo>
                  <a:pt x="3891993" y="0"/>
                </a:lnTo>
                <a:lnTo>
                  <a:pt x="3891993" y="3891992"/>
                </a:lnTo>
                <a:lnTo>
                  <a:pt x="0" y="389199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12" name="Freeform 12"/>
          <p:cNvSpPr/>
          <p:nvPr/>
        </p:nvSpPr>
        <p:spPr>
          <a:xfrm>
            <a:off x="15053934" y="-1187397"/>
            <a:ext cx="3891993" cy="3891993"/>
          </a:xfrm>
          <a:custGeom>
            <a:avLst/>
            <a:gdLst/>
            <a:ahLst/>
            <a:cxnLst/>
            <a:rect l="l" t="t" r="r" b="b"/>
            <a:pathLst>
              <a:path w="3891993" h="3891993">
                <a:moveTo>
                  <a:pt x="0" y="0"/>
                </a:moveTo>
                <a:lnTo>
                  <a:pt x="3891993" y="0"/>
                </a:lnTo>
                <a:lnTo>
                  <a:pt x="3891993" y="3891993"/>
                </a:lnTo>
                <a:lnTo>
                  <a:pt x="0" y="389199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13" name="Freeform 13"/>
          <p:cNvSpPr/>
          <p:nvPr/>
        </p:nvSpPr>
        <p:spPr>
          <a:xfrm>
            <a:off x="14039513" y="2690167"/>
            <a:ext cx="1734054" cy="1734054"/>
          </a:xfrm>
          <a:custGeom>
            <a:avLst/>
            <a:gdLst/>
            <a:ahLst/>
            <a:cxnLst/>
            <a:rect l="l" t="t" r="r" b="b"/>
            <a:pathLst>
              <a:path w="1734054" h="1734054">
                <a:moveTo>
                  <a:pt x="0" y="0"/>
                </a:moveTo>
                <a:lnTo>
                  <a:pt x="1734054" y="0"/>
                </a:lnTo>
                <a:lnTo>
                  <a:pt x="1734054" y="1734054"/>
                </a:lnTo>
                <a:lnTo>
                  <a:pt x="0" y="173405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14" name="Freeform 14"/>
          <p:cNvSpPr/>
          <p:nvPr/>
        </p:nvSpPr>
        <p:spPr>
          <a:xfrm>
            <a:off x="1352744" y="4424221"/>
            <a:ext cx="3386272" cy="3448050"/>
          </a:xfrm>
          <a:custGeom>
            <a:avLst/>
            <a:gdLst/>
            <a:ahLst/>
            <a:cxnLst/>
            <a:rect l="l" t="t" r="r" b="b"/>
            <a:pathLst>
              <a:path w="3386272" h="3448050">
                <a:moveTo>
                  <a:pt x="0" y="0"/>
                </a:moveTo>
                <a:lnTo>
                  <a:pt x="3386272" y="0"/>
                </a:lnTo>
                <a:lnTo>
                  <a:pt x="3386272" y="3448050"/>
                </a:lnTo>
                <a:lnTo>
                  <a:pt x="0" y="34480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5" name="TextBox 15"/>
          <p:cNvSpPr txBox="1"/>
          <p:nvPr/>
        </p:nvSpPr>
        <p:spPr>
          <a:xfrm>
            <a:off x="6373673" y="3452911"/>
            <a:ext cx="5540654" cy="971310"/>
          </a:xfrm>
          <a:prstGeom prst="rect">
            <a:avLst/>
          </a:prstGeom>
        </p:spPr>
        <p:txBody>
          <a:bodyPr lIns="0" tIns="0" rIns="0" bIns="0" rtlCol="0" anchor="t">
            <a:spAutoFit/>
          </a:bodyPr>
          <a:lstStyle/>
          <a:p>
            <a:pPr algn="ctr" rtl="1">
              <a:lnSpc>
                <a:spcPts val="7367"/>
              </a:lnSpc>
            </a:pPr>
            <a:r>
              <a:rPr lang="ar-EG" sz="6950" b="1">
                <a:solidFill>
                  <a:srgbClr val="FF66C4"/>
                </a:solidFill>
                <a:latin typeface="Tek Tall Arabic Bold"/>
                <a:ea typeface="Tek Tall Arabic Bold"/>
                <a:cs typeface="Tek Tall Arabic Bold"/>
                <a:sym typeface="Tek Tall Arabic Bold"/>
                <a:rtl/>
              </a:rPr>
              <a:t>نشاط</a:t>
            </a:r>
          </a:p>
        </p:txBody>
      </p:sp>
      <p:sp>
        <p:nvSpPr>
          <p:cNvPr id="16" name="TextBox 16"/>
          <p:cNvSpPr txBox="1"/>
          <p:nvPr/>
        </p:nvSpPr>
        <p:spPr>
          <a:xfrm>
            <a:off x="3509273" y="6533724"/>
            <a:ext cx="11269455" cy="1172548"/>
          </a:xfrm>
          <a:prstGeom prst="rect">
            <a:avLst/>
          </a:prstGeom>
        </p:spPr>
        <p:txBody>
          <a:bodyPr lIns="0" tIns="0" rIns="0" bIns="0" rtlCol="0" anchor="t">
            <a:spAutoFit/>
          </a:bodyPr>
          <a:lstStyle/>
          <a:p>
            <a:pPr algn="ctr" rtl="1">
              <a:lnSpc>
                <a:spcPts val="9554"/>
              </a:lnSpc>
            </a:pPr>
            <a:r>
              <a:rPr lang="ar-EG" sz="6824" b="1">
                <a:solidFill>
                  <a:srgbClr val="8E7DE4"/>
                </a:solidFill>
                <a:latin typeface="Tek Arabic Condensed Bold"/>
                <a:ea typeface="Tek Arabic Condensed Bold"/>
                <a:cs typeface="Tek Arabic Condensed Bold"/>
                <a:sym typeface="Tek Arabic Condensed Bold"/>
                <a:rtl/>
              </a:rPr>
              <a:t>لماذا تعتبر إدارة الوقت مهمة؟</a:t>
            </a:r>
          </a:p>
        </p:txBody>
      </p:sp>
      <p:sp>
        <p:nvSpPr>
          <p:cNvPr id="17" name="TextBox 17"/>
          <p:cNvSpPr txBox="1"/>
          <p:nvPr/>
        </p:nvSpPr>
        <p:spPr>
          <a:xfrm>
            <a:off x="3045880" y="4732788"/>
            <a:ext cx="12196240" cy="1277060"/>
          </a:xfrm>
          <a:prstGeom prst="rect">
            <a:avLst/>
          </a:prstGeom>
        </p:spPr>
        <p:txBody>
          <a:bodyPr lIns="0" tIns="0" rIns="0" bIns="0" rtlCol="0" anchor="t">
            <a:spAutoFit/>
          </a:bodyPr>
          <a:lstStyle/>
          <a:p>
            <a:pPr algn="ctr" rtl="1">
              <a:lnSpc>
                <a:spcPts val="10339"/>
              </a:lnSpc>
            </a:pPr>
            <a:r>
              <a:rPr lang="ar-EG" sz="7385" b="1">
                <a:solidFill>
                  <a:srgbClr val="8E7DE4"/>
                </a:solidFill>
                <a:latin typeface="Tek Arabic Condensed Bold"/>
                <a:ea typeface="Tek Arabic Condensed Bold"/>
                <a:cs typeface="Tek Arabic Condensed Bold"/>
                <a:sym typeface="Tek Arabic Condensed Bold"/>
                <a:rtl/>
              </a:rPr>
              <a:t>ما هي إدارة الوقت؟</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grpSp>
        <p:nvGrpSpPr>
          <p:cNvPr id="2" name="Group 2"/>
          <p:cNvGrpSpPr/>
          <p:nvPr/>
        </p:nvGrpSpPr>
        <p:grpSpPr>
          <a:xfrm>
            <a:off x="9374607" y="700902"/>
            <a:ext cx="1335796" cy="1335796"/>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4" name="TextBox 4"/>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5" name="Group 5"/>
          <p:cNvGrpSpPr/>
          <p:nvPr/>
        </p:nvGrpSpPr>
        <p:grpSpPr>
          <a:xfrm>
            <a:off x="12213188" y="1368800"/>
            <a:ext cx="1335796" cy="1335796"/>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7" name="TextBox 7"/>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8" name="Group 8"/>
          <p:cNvGrpSpPr/>
          <p:nvPr/>
        </p:nvGrpSpPr>
        <p:grpSpPr>
          <a:xfrm>
            <a:off x="4739016" y="1368800"/>
            <a:ext cx="2173966" cy="2173966"/>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sp>
        <p:nvSpPr>
          <p:cNvPr id="11" name="Freeform 11"/>
          <p:cNvSpPr/>
          <p:nvPr/>
        </p:nvSpPr>
        <p:spPr>
          <a:xfrm>
            <a:off x="-991302" y="-917296"/>
            <a:ext cx="3891993" cy="3891993"/>
          </a:xfrm>
          <a:custGeom>
            <a:avLst/>
            <a:gdLst/>
            <a:ahLst/>
            <a:cxnLst/>
            <a:rect l="l" t="t" r="r" b="b"/>
            <a:pathLst>
              <a:path w="3891993" h="3891993">
                <a:moveTo>
                  <a:pt x="0" y="0"/>
                </a:moveTo>
                <a:lnTo>
                  <a:pt x="3891993" y="0"/>
                </a:lnTo>
                <a:lnTo>
                  <a:pt x="3891993" y="3891992"/>
                </a:lnTo>
                <a:lnTo>
                  <a:pt x="0" y="389199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grpSp>
        <p:nvGrpSpPr>
          <p:cNvPr id="12" name="Group 12"/>
          <p:cNvGrpSpPr/>
          <p:nvPr/>
        </p:nvGrpSpPr>
        <p:grpSpPr>
          <a:xfrm>
            <a:off x="370129" y="5962843"/>
            <a:ext cx="7917400" cy="3295457"/>
            <a:chOff x="0" y="0"/>
            <a:chExt cx="2085241" cy="867939"/>
          </a:xfrm>
        </p:grpSpPr>
        <p:sp>
          <p:nvSpPr>
            <p:cNvPr id="13" name="Freeform 13"/>
            <p:cNvSpPr/>
            <p:nvPr/>
          </p:nvSpPr>
          <p:spPr>
            <a:xfrm>
              <a:off x="0" y="0"/>
              <a:ext cx="2085241" cy="867939"/>
            </a:xfrm>
            <a:custGeom>
              <a:avLst/>
              <a:gdLst/>
              <a:ahLst/>
              <a:cxnLst/>
              <a:rect l="l" t="t" r="r" b="b"/>
              <a:pathLst>
                <a:path w="2085241" h="867939">
                  <a:moveTo>
                    <a:pt x="55737" y="0"/>
                  </a:moveTo>
                  <a:lnTo>
                    <a:pt x="2029504" y="0"/>
                  </a:lnTo>
                  <a:cubicBezTo>
                    <a:pt x="2044287" y="0"/>
                    <a:pt x="2058464" y="5872"/>
                    <a:pt x="2068916" y="16325"/>
                  </a:cubicBezTo>
                  <a:cubicBezTo>
                    <a:pt x="2079369" y="26778"/>
                    <a:pt x="2085241" y="40954"/>
                    <a:pt x="2085241" y="55737"/>
                  </a:cubicBezTo>
                  <a:lnTo>
                    <a:pt x="2085241" y="812203"/>
                  </a:lnTo>
                  <a:cubicBezTo>
                    <a:pt x="2085241" y="826985"/>
                    <a:pt x="2079369" y="841162"/>
                    <a:pt x="2068916" y="851614"/>
                  </a:cubicBezTo>
                  <a:cubicBezTo>
                    <a:pt x="2058464" y="862067"/>
                    <a:pt x="2044287" y="867939"/>
                    <a:pt x="2029504" y="867939"/>
                  </a:cubicBezTo>
                  <a:lnTo>
                    <a:pt x="55737" y="867939"/>
                  </a:lnTo>
                  <a:cubicBezTo>
                    <a:pt x="40954" y="867939"/>
                    <a:pt x="26778" y="862067"/>
                    <a:pt x="16325" y="851614"/>
                  </a:cubicBezTo>
                  <a:cubicBezTo>
                    <a:pt x="5872" y="841162"/>
                    <a:pt x="0" y="826985"/>
                    <a:pt x="0" y="812203"/>
                  </a:cubicBezTo>
                  <a:lnTo>
                    <a:pt x="0" y="55737"/>
                  </a:lnTo>
                  <a:cubicBezTo>
                    <a:pt x="0" y="40954"/>
                    <a:pt x="5872" y="26778"/>
                    <a:pt x="16325" y="16325"/>
                  </a:cubicBezTo>
                  <a:cubicBezTo>
                    <a:pt x="26778" y="5872"/>
                    <a:pt x="40954" y="0"/>
                    <a:pt x="55737" y="0"/>
                  </a:cubicBezTo>
                  <a:close/>
                </a:path>
              </a:pathLst>
            </a:custGeom>
            <a:solidFill>
              <a:srgbClr val="94F2E4"/>
            </a:solidFill>
          </p:spPr>
          <p:txBody>
            <a:bodyPr/>
            <a:lstStyle/>
            <a:p>
              <a:endParaRPr lang="ar-SA"/>
            </a:p>
          </p:txBody>
        </p:sp>
        <p:sp>
          <p:nvSpPr>
            <p:cNvPr id="14" name="TextBox 14"/>
            <p:cNvSpPr txBox="1"/>
            <p:nvPr/>
          </p:nvSpPr>
          <p:spPr>
            <a:xfrm>
              <a:off x="0" y="-38100"/>
              <a:ext cx="2085241" cy="906039"/>
            </a:xfrm>
            <a:prstGeom prst="rect">
              <a:avLst/>
            </a:prstGeom>
          </p:spPr>
          <p:txBody>
            <a:bodyPr lIns="50800" tIns="50800" rIns="50800" bIns="50800" rtlCol="0" anchor="ctr"/>
            <a:lstStyle/>
            <a:p>
              <a:pPr algn="ctr">
                <a:lnSpc>
                  <a:spcPts val="2659"/>
                </a:lnSpc>
              </a:pPr>
              <a:endParaRPr/>
            </a:p>
          </p:txBody>
        </p:sp>
      </p:grpSp>
      <p:sp>
        <p:nvSpPr>
          <p:cNvPr id="15" name="TextBox 15"/>
          <p:cNvSpPr txBox="1"/>
          <p:nvPr/>
        </p:nvSpPr>
        <p:spPr>
          <a:xfrm>
            <a:off x="4327803" y="1994562"/>
            <a:ext cx="9221181" cy="980134"/>
          </a:xfrm>
          <a:prstGeom prst="rect">
            <a:avLst/>
          </a:prstGeom>
        </p:spPr>
        <p:txBody>
          <a:bodyPr lIns="0" tIns="0" rIns="0" bIns="0" rtlCol="0" anchor="t">
            <a:spAutoFit/>
          </a:bodyPr>
          <a:lstStyle/>
          <a:p>
            <a:pPr algn="ctr" rtl="1">
              <a:lnSpc>
                <a:spcPts val="7497"/>
              </a:lnSpc>
            </a:pPr>
            <a:r>
              <a:rPr lang="ar-EG" sz="7073" b="1">
                <a:solidFill>
                  <a:srgbClr val="FF66C4"/>
                </a:solidFill>
                <a:latin typeface="Tek Tall Arabic Bold"/>
                <a:ea typeface="Tek Tall Arabic Bold"/>
                <a:cs typeface="Tek Tall Arabic Bold"/>
                <a:sym typeface="Tek Tall Arabic Bold"/>
                <a:rtl/>
              </a:rPr>
              <a:t>مقدمة عن إدارة الوقت</a:t>
            </a:r>
          </a:p>
        </p:txBody>
      </p:sp>
      <p:grpSp>
        <p:nvGrpSpPr>
          <p:cNvPr id="16" name="Group 16"/>
          <p:cNvGrpSpPr/>
          <p:nvPr/>
        </p:nvGrpSpPr>
        <p:grpSpPr>
          <a:xfrm>
            <a:off x="9374607" y="6172200"/>
            <a:ext cx="7435593" cy="3086100"/>
            <a:chOff x="0" y="0"/>
            <a:chExt cx="1958346" cy="812800"/>
          </a:xfrm>
        </p:grpSpPr>
        <p:sp>
          <p:nvSpPr>
            <p:cNvPr id="17" name="Freeform 17"/>
            <p:cNvSpPr/>
            <p:nvPr/>
          </p:nvSpPr>
          <p:spPr>
            <a:xfrm>
              <a:off x="0" y="0"/>
              <a:ext cx="1958346" cy="812800"/>
            </a:xfrm>
            <a:custGeom>
              <a:avLst/>
              <a:gdLst/>
              <a:ahLst/>
              <a:cxnLst/>
              <a:rect l="l" t="t" r="r" b="b"/>
              <a:pathLst>
                <a:path w="1958346" h="812800">
                  <a:moveTo>
                    <a:pt x="59348" y="0"/>
                  </a:moveTo>
                  <a:lnTo>
                    <a:pt x="1898997" y="0"/>
                  </a:lnTo>
                  <a:cubicBezTo>
                    <a:pt x="1931775" y="0"/>
                    <a:pt x="1958346" y="26571"/>
                    <a:pt x="1958346" y="59348"/>
                  </a:cubicBezTo>
                  <a:lnTo>
                    <a:pt x="1958346" y="753452"/>
                  </a:lnTo>
                  <a:cubicBezTo>
                    <a:pt x="1958346" y="786229"/>
                    <a:pt x="1931775" y="812800"/>
                    <a:pt x="1898997" y="812800"/>
                  </a:cubicBezTo>
                  <a:lnTo>
                    <a:pt x="59348" y="812800"/>
                  </a:lnTo>
                  <a:cubicBezTo>
                    <a:pt x="26571" y="812800"/>
                    <a:pt x="0" y="786229"/>
                    <a:pt x="0" y="753452"/>
                  </a:cubicBezTo>
                  <a:lnTo>
                    <a:pt x="0" y="59348"/>
                  </a:lnTo>
                  <a:cubicBezTo>
                    <a:pt x="0" y="26571"/>
                    <a:pt x="26571" y="0"/>
                    <a:pt x="59348" y="0"/>
                  </a:cubicBezTo>
                  <a:close/>
                </a:path>
              </a:pathLst>
            </a:custGeom>
            <a:solidFill>
              <a:srgbClr val="94F2E4"/>
            </a:solidFill>
          </p:spPr>
          <p:txBody>
            <a:bodyPr/>
            <a:lstStyle/>
            <a:p>
              <a:endParaRPr lang="ar-SA"/>
            </a:p>
          </p:txBody>
        </p:sp>
        <p:sp>
          <p:nvSpPr>
            <p:cNvPr id="18" name="TextBox 18"/>
            <p:cNvSpPr txBox="1"/>
            <p:nvPr/>
          </p:nvSpPr>
          <p:spPr>
            <a:xfrm>
              <a:off x="0" y="-38100"/>
              <a:ext cx="1958346" cy="850900"/>
            </a:xfrm>
            <a:prstGeom prst="rect">
              <a:avLst/>
            </a:prstGeom>
          </p:spPr>
          <p:txBody>
            <a:bodyPr lIns="50800" tIns="50800" rIns="50800" bIns="50800" rtlCol="0" anchor="ctr"/>
            <a:lstStyle/>
            <a:p>
              <a:pPr algn="ctr">
                <a:lnSpc>
                  <a:spcPts val="2659"/>
                </a:lnSpc>
              </a:pPr>
              <a:endParaRPr/>
            </a:p>
          </p:txBody>
        </p:sp>
      </p:grpSp>
      <p:sp>
        <p:nvSpPr>
          <p:cNvPr id="19" name="TextBox 19"/>
          <p:cNvSpPr txBox="1"/>
          <p:nvPr/>
        </p:nvSpPr>
        <p:spPr>
          <a:xfrm>
            <a:off x="9585926" y="6410880"/>
            <a:ext cx="7012957" cy="2513490"/>
          </a:xfrm>
          <a:prstGeom prst="rect">
            <a:avLst/>
          </a:prstGeom>
        </p:spPr>
        <p:txBody>
          <a:bodyPr lIns="0" tIns="0" rIns="0" bIns="0" rtlCol="0" anchor="t">
            <a:spAutoFit/>
          </a:bodyPr>
          <a:lstStyle/>
          <a:p>
            <a:pPr algn="ctr" rtl="1">
              <a:lnSpc>
                <a:spcPts val="6741"/>
              </a:lnSpc>
            </a:pPr>
            <a:r>
              <a:rPr lang="ar-EG" sz="4815" b="1">
                <a:solidFill>
                  <a:srgbClr val="000000"/>
                </a:solidFill>
                <a:latin typeface="29LT Riwaya Bold"/>
                <a:ea typeface="29LT Riwaya Bold"/>
                <a:cs typeface="29LT Riwaya Bold"/>
                <a:sym typeface="29LT Riwaya Bold"/>
                <a:rtl/>
              </a:rPr>
              <a:t>إدارة الوقت هي عملية تخطيط وتنظيم كيفية تقسيم وقتك بين مختلف الأنشطة</a:t>
            </a:r>
          </a:p>
        </p:txBody>
      </p:sp>
      <p:sp>
        <p:nvSpPr>
          <p:cNvPr id="20" name="TextBox 20"/>
          <p:cNvSpPr txBox="1"/>
          <p:nvPr/>
        </p:nvSpPr>
        <p:spPr>
          <a:xfrm>
            <a:off x="1181807" y="6439455"/>
            <a:ext cx="6133359" cy="2181608"/>
          </a:xfrm>
          <a:prstGeom prst="rect">
            <a:avLst/>
          </a:prstGeom>
        </p:spPr>
        <p:txBody>
          <a:bodyPr lIns="0" tIns="0" rIns="0" bIns="0" rtlCol="0" anchor="t">
            <a:spAutoFit/>
          </a:bodyPr>
          <a:lstStyle/>
          <a:p>
            <a:pPr algn="ctr" rtl="1">
              <a:lnSpc>
                <a:spcPts val="5896"/>
              </a:lnSpc>
            </a:pPr>
            <a:r>
              <a:rPr lang="ar-EG" sz="4211" b="1">
                <a:solidFill>
                  <a:srgbClr val="000000"/>
                </a:solidFill>
                <a:latin typeface="29LT Riwaya Bold"/>
                <a:ea typeface="29LT Riwaya Bold"/>
                <a:cs typeface="29LT Riwaya Bold"/>
                <a:sym typeface="29LT Riwaya Bold"/>
                <a:rtl/>
              </a:rPr>
              <a:t>إدارة الوقت بشكل صحيح تساهم في تحقيق الأهداف بشكل أسرع وأكثر كفاءة</a:t>
            </a:r>
          </a:p>
        </p:txBody>
      </p:sp>
      <p:sp>
        <p:nvSpPr>
          <p:cNvPr id="21" name="TextBox 21"/>
          <p:cNvSpPr txBox="1"/>
          <p:nvPr/>
        </p:nvSpPr>
        <p:spPr>
          <a:xfrm>
            <a:off x="0" y="4860369"/>
            <a:ext cx="10144354" cy="1059274"/>
          </a:xfrm>
          <a:prstGeom prst="rect">
            <a:avLst/>
          </a:prstGeom>
        </p:spPr>
        <p:txBody>
          <a:bodyPr lIns="0" tIns="0" rIns="0" bIns="0" rtlCol="0" anchor="t">
            <a:spAutoFit/>
          </a:bodyPr>
          <a:lstStyle/>
          <a:p>
            <a:pPr algn="ctr" rtl="1">
              <a:lnSpc>
                <a:spcPts val="8600"/>
              </a:lnSpc>
            </a:pPr>
            <a:r>
              <a:rPr lang="ar-EG" sz="6143" b="1">
                <a:solidFill>
                  <a:srgbClr val="8E7DE4"/>
                </a:solidFill>
                <a:latin typeface="Tek Arabic Condensed Bold"/>
                <a:ea typeface="Tek Arabic Condensed Bold"/>
                <a:cs typeface="Tek Arabic Condensed Bold"/>
                <a:sym typeface="Tek Arabic Condensed Bold"/>
                <a:rtl/>
              </a:rPr>
              <a:t>لماذا تعتبر إدارة الوقت مهمة؟</a:t>
            </a:r>
          </a:p>
        </p:txBody>
      </p:sp>
      <p:sp>
        <p:nvSpPr>
          <p:cNvPr id="22" name="TextBox 22"/>
          <p:cNvSpPr txBox="1"/>
          <p:nvPr/>
        </p:nvSpPr>
        <p:spPr>
          <a:xfrm>
            <a:off x="7675169" y="4807644"/>
            <a:ext cx="11081308" cy="1155198"/>
          </a:xfrm>
          <a:prstGeom prst="rect">
            <a:avLst/>
          </a:prstGeom>
        </p:spPr>
        <p:txBody>
          <a:bodyPr lIns="0" tIns="0" rIns="0" bIns="0" rtlCol="0" anchor="t">
            <a:spAutoFit/>
          </a:bodyPr>
          <a:lstStyle/>
          <a:p>
            <a:pPr algn="ctr" rtl="1">
              <a:lnSpc>
                <a:spcPts val="9394"/>
              </a:lnSpc>
            </a:pPr>
            <a:r>
              <a:rPr lang="ar-EG" sz="6710" b="1">
                <a:solidFill>
                  <a:srgbClr val="8E7DE4"/>
                </a:solidFill>
                <a:latin typeface="Tek Arabic Condensed Bold"/>
                <a:ea typeface="Tek Arabic Condensed Bold"/>
                <a:cs typeface="Tek Arabic Condensed Bold"/>
                <a:sym typeface="Tek Arabic Condensed Bold"/>
                <a:rtl/>
              </a:rPr>
              <a:t>ما هي إدارة الوقت؟</a:t>
            </a:r>
          </a:p>
        </p:txBody>
      </p:sp>
      <p:sp>
        <p:nvSpPr>
          <p:cNvPr id="23" name="Freeform 23"/>
          <p:cNvSpPr/>
          <p:nvPr/>
        </p:nvSpPr>
        <p:spPr>
          <a:xfrm>
            <a:off x="15053934" y="-1187397"/>
            <a:ext cx="3891993" cy="3891993"/>
          </a:xfrm>
          <a:custGeom>
            <a:avLst/>
            <a:gdLst/>
            <a:ahLst/>
            <a:cxnLst/>
            <a:rect l="l" t="t" r="r" b="b"/>
            <a:pathLst>
              <a:path w="3891993" h="3891993">
                <a:moveTo>
                  <a:pt x="0" y="0"/>
                </a:moveTo>
                <a:lnTo>
                  <a:pt x="3891993" y="0"/>
                </a:lnTo>
                <a:lnTo>
                  <a:pt x="3891993" y="3891993"/>
                </a:lnTo>
                <a:lnTo>
                  <a:pt x="0" y="389199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24" name="Freeform 24"/>
          <p:cNvSpPr/>
          <p:nvPr/>
        </p:nvSpPr>
        <p:spPr>
          <a:xfrm>
            <a:off x="14039513" y="2690167"/>
            <a:ext cx="1734054" cy="1734054"/>
          </a:xfrm>
          <a:custGeom>
            <a:avLst/>
            <a:gdLst/>
            <a:ahLst/>
            <a:cxnLst/>
            <a:rect l="l" t="t" r="r" b="b"/>
            <a:pathLst>
              <a:path w="1734054" h="1734054">
                <a:moveTo>
                  <a:pt x="0" y="0"/>
                </a:moveTo>
                <a:lnTo>
                  <a:pt x="1734054" y="0"/>
                </a:lnTo>
                <a:lnTo>
                  <a:pt x="1734054" y="1734054"/>
                </a:lnTo>
                <a:lnTo>
                  <a:pt x="0" y="173405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25" name="Freeform 25"/>
          <p:cNvSpPr/>
          <p:nvPr/>
        </p:nvSpPr>
        <p:spPr>
          <a:xfrm>
            <a:off x="2514433" y="2690167"/>
            <a:ext cx="1734054" cy="1734054"/>
          </a:xfrm>
          <a:custGeom>
            <a:avLst/>
            <a:gdLst/>
            <a:ahLst/>
            <a:cxnLst/>
            <a:rect l="l" t="t" r="r" b="b"/>
            <a:pathLst>
              <a:path w="1734054" h="1734054">
                <a:moveTo>
                  <a:pt x="0" y="0"/>
                </a:moveTo>
                <a:lnTo>
                  <a:pt x="1734054" y="0"/>
                </a:lnTo>
                <a:lnTo>
                  <a:pt x="1734054" y="1734054"/>
                </a:lnTo>
                <a:lnTo>
                  <a:pt x="0" y="173405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grpSp>
        <p:nvGrpSpPr>
          <p:cNvPr id="2" name="Group 2"/>
          <p:cNvGrpSpPr/>
          <p:nvPr/>
        </p:nvGrpSpPr>
        <p:grpSpPr>
          <a:xfrm>
            <a:off x="8988952" y="1028700"/>
            <a:ext cx="1945996" cy="1945996"/>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4" name="TextBox 4"/>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5" name="Group 5"/>
          <p:cNvGrpSpPr/>
          <p:nvPr/>
        </p:nvGrpSpPr>
        <p:grpSpPr>
          <a:xfrm>
            <a:off x="1466300" y="4380817"/>
            <a:ext cx="14945275" cy="2236294"/>
            <a:chOff x="0" y="0"/>
            <a:chExt cx="3936204" cy="588983"/>
          </a:xfrm>
        </p:grpSpPr>
        <p:sp>
          <p:nvSpPr>
            <p:cNvPr id="6" name="Freeform 6"/>
            <p:cNvSpPr/>
            <p:nvPr/>
          </p:nvSpPr>
          <p:spPr>
            <a:xfrm>
              <a:off x="0" y="0"/>
              <a:ext cx="3936204" cy="588983"/>
            </a:xfrm>
            <a:custGeom>
              <a:avLst/>
              <a:gdLst/>
              <a:ahLst/>
              <a:cxnLst/>
              <a:rect l="l" t="t" r="r" b="b"/>
              <a:pathLst>
                <a:path w="3936204" h="588983">
                  <a:moveTo>
                    <a:pt x="29527" y="0"/>
                  </a:moveTo>
                  <a:lnTo>
                    <a:pt x="3906677" y="0"/>
                  </a:lnTo>
                  <a:cubicBezTo>
                    <a:pt x="3922984" y="0"/>
                    <a:pt x="3936204" y="13220"/>
                    <a:pt x="3936204" y="29527"/>
                  </a:cubicBezTo>
                  <a:lnTo>
                    <a:pt x="3936204" y="559456"/>
                  </a:lnTo>
                  <a:cubicBezTo>
                    <a:pt x="3936204" y="575763"/>
                    <a:pt x="3922984" y="588983"/>
                    <a:pt x="3906677" y="588983"/>
                  </a:cubicBezTo>
                  <a:lnTo>
                    <a:pt x="29527" y="588983"/>
                  </a:lnTo>
                  <a:cubicBezTo>
                    <a:pt x="13220" y="588983"/>
                    <a:pt x="0" y="575763"/>
                    <a:pt x="0" y="559456"/>
                  </a:cubicBezTo>
                  <a:lnTo>
                    <a:pt x="0" y="29527"/>
                  </a:lnTo>
                  <a:cubicBezTo>
                    <a:pt x="0" y="13220"/>
                    <a:pt x="13220" y="0"/>
                    <a:pt x="29527" y="0"/>
                  </a:cubicBezTo>
                  <a:close/>
                </a:path>
              </a:pathLst>
            </a:custGeom>
            <a:solidFill>
              <a:srgbClr val="94F2E4"/>
            </a:solidFill>
          </p:spPr>
          <p:txBody>
            <a:bodyPr/>
            <a:lstStyle/>
            <a:p>
              <a:endParaRPr lang="ar-SA"/>
            </a:p>
          </p:txBody>
        </p:sp>
        <p:sp>
          <p:nvSpPr>
            <p:cNvPr id="7" name="TextBox 7"/>
            <p:cNvSpPr txBox="1"/>
            <p:nvPr/>
          </p:nvSpPr>
          <p:spPr>
            <a:xfrm>
              <a:off x="0" y="-38100"/>
              <a:ext cx="3936204" cy="627083"/>
            </a:xfrm>
            <a:prstGeom prst="rect">
              <a:avLst/>
            </a:prstGeom>
          </p:spPr>
          <p:txBody>
            <a:bodyPr lIns="50800" tIns="50800" rIns="50800" bIns="50800" rtlCol="0" anchor="ctr"/>
            <a:lstStyle/>
            <a:p>
              <a:pPr algn="ctr">
                <a:lnSpc>
                  <a:spcPts val="2659"/>
                </a:lnSpc>
              </a:pPr>
              <a:endParaRPr/>
            </a:p>
          </p:txBody>
        </p:sp>
      </p:grpSp>
      <p:sp>
        <p:nvSpPr>
          <p:cNvPr id="8" name="Freeform 8"/>
          <p:cNvSpPr/>
          <p:nvPr/>
        </p:nvSpPr>
        <p:spPr>
          <a:xfrm>
            <a:off x="16820390" y="8892647"/>
            <a:ext cx="1734054" cy="1734054"/>
          </a:xfrm>
          <a:custGeom>
            <a:avLst/>
            <a:gdLst/>
            <a:ahLst/>
            <a:cxnLst/>
            <a:rect l="l" t="t" r="r" b="b"/>
            <a:pathLst>
              <a:path w="1734054" h="1734054">
                <a:moveTo>
                  <a:pt x="0" y="0"/>
                </a:moveTo>
                <a:lnTo>
                  <a:pt x="1734054" y="0"/>
                </a:lnTo>
                <a:lnTo>
                  <a:pt x="1734054" y="1734054"/>
                </a:lnTo>
                <a:lnTo>
                  <a:pt x="0" y="173405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9" name="Freeform 9"/>
          <p:cNvSpPr/>
          <p:nvPr/>
        </p:nvSpPr>
        <p:spPr>
          <a:xfrm>
            <a:off x="-267754" y="8892647"/>
            <a:ext cx="1734054" cy="1734054"/>
          </a:xfrm>
          <a:custGeom>
            <a:avLst/>
            <a:gdLst/>
            <a:ahLst/>
            <a:cxnLst/>
            <a:rect l="l" t="t" r="r" b="b"/>
            <a:pathLst>
              <a:path w="1734054" h="1734054">
                <a:moveTo>
                  <a:pt x="0" y="0"/>
                </a:moveTo>
                <a:lnTo>
                  <a:pt x="1734054" y="0"/>
                </a:lnTo>
                <a:lnTo>
                  <a:pt x="1734054" y="1734054"/>
                </a:lnTo>
                <a:lnTo>
                  <a:pt x="0" y="173405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grpSp>
        <p:nvGrpSpPr>
          <p:cNvPr id="10" name="Group 10"/>
          <p:cNvGrpSpPr/>
          <p:nvPr/>
        </p:nvGrpSpPr>
        <p:grpSpPr>
          <a:xfrm>
            <a:off x="12903521" y="700902"/>
            <a:ext cx="1335796" cy="1335796"/>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2" name="TextBox 12"/>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15742101" y="1368800"/>
            <a:ext cx="1335796" cy="1335796"/>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5" name="TextBox 1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6" name="Group 16"/>
          <p:cNvGrpSpPr/>
          <p:nvPr/>
        </p:nvGrpSpPr>
        <p:grpSpPr>
          <a:xfrm>
            <a:off x="16820390" y="4380817"/>
            <a:ext cx="10347852" cy="1431242"/>
            <a:chOff x="0" y="0"/>
            <a:chExt cx="2725360" cy="376953"/>
          </a:xfrm>
        </p:grpSpPr>
        <p:sp>
          <p:nvSpPr>
            <p:cNvPr id="17" name="Freeform 17"/>
            <p:cNvSpPr/>
            <p:nvPr/>
          </p:nvSpPr>
          <p:spPr>
            <a:xfrm>
              <a:off x="0" y="0"/>
              <a:ext cx="2725360" cy="376953"/>
            </a:xfrm>
            <a:custGeom>
              <a:avLst/>
              <a:gdLst/>
              <a:ahLst/>
              <a:cxnLst/>
              <a:rect l="l" t="t" r="r" b="b"/>
              <a:pathLst>
                <a:path w="2725360" h="376953">
                  <a:moveTo>
                    <a:pt x="42646" y="0"/>
                  </a:moveTo>
                  <a:lnTo>
                    <a:pt x="2682715" y="0"/>
                  </a:lnTo>
                  <a:cubicBezTo>
                    <a:pt x="2694025" y="0"/>
                    <a:pt x="2704872" y="4493"/>
                    <a:pt x="2712870" y="12491"/>
                  </a:cubicBezTo>
                  <a:cubicBezTo>
                    <a:pt x="2720867" y="20488"/>
                    <a:pt x="2725360" y="31335"/>
                    <a:pt x="2725360" y="42646"/>
                  </a:cubicBezTo>
                  <a:lnTo>
                    <a:pt x="2725360" y="334307"/>
                  </a:lnTo>
                  <a:cubicBezTo>
                    <a:pt x="2725360" y="345617"/>
                    <a:pt x="2720867" y="356464"/>
                    <a:pt x="2712870" y="364462"/>
                  </a:cubicBezTo>
                  <a:cubicBezTo>
                    <a:pt x="2704872" y="372460"/>
                    <a:pt x="2694025" y="376953"/>
                    <a:pt x="2682715" y="376953"/>
                  </a:cubicBezTo>
                  <a:lnTo>
                    <a:pt x="42646" y="376953"/>
                  </a:lnTo>
                  <a:cubicBezTo>
                    <a:pt x="31335" y="376953"/>
                    <a:pt x="20488" y="372460"/>
                    <a:pt x="12491" y="364462"/>
                  </a:cubicBezTo>
                  <a:cubicBezTo>
                    <a:pt x="4493" y="356464"/>
                    <a:pt x="0" y="345617"/>
                    <a:pt x="0" y="334307"/>
                  </a:cubicBezTo>
                  <a:lnTo>
                    <a:pt x="0" y="42646"/>
                  </a:lnTo>
                  <a:cubicBezTo>
                    <a:pt x="0" y="31335"/>
                    <a:pt x="4493" y="20488"/>
                    <a:pt x="12491" y="12491"/>
                  </a:cubicBezTo>
                  <a:cubicBezTo>
                    <a:pt x="20488" y="4493"/>
                    <a:pt x="31335" y="0"/>
                    <a:pt x="42646" y="0"/>
                  </a:cubicBezTo>
                  <a:close/>
                </a:path>
              </a:pathLst>
            </a:custGeom>
            <a:solidFill>
              <a:srgbClr val="F18162"/>
            </a:solidFill>
          </p:spPr>
          <p:txBody>
            <a:bodyPr/>
            <a:lstStyle/>
            <a:p>
              <a:endParaRPr lang="ar-SA"/>
            </a:p>
          </p:txBody>
        </p:sp>
        <p:sp>
          <p:nvSpPr>
            <p:cNvPr id="18" name="TextBox 18"/>
            <p:cNvSpPr txBox="1"/>
            <p:nvPr/>
          </p:nvSpPr>
          <p:spPr>
            <a:xfrm>
              <a:off x="0" y="-38100"/>
              <a:ext cx="2725360" cy="415053"/>
            </a:xfrm>
            <a:prstGeom prst="rect">
              <a:avLst/>
            </a:prstGeom>
          </p:spPr>
          <p:txBody>
            <a:bodyPr lIns="50800" tIns="50800" rIns="50800" bIns="50800" rtlCol="0" anchor="ctr"/>
            <a:lstStyle/>
            <a:p>
              <a:pPr algn="ctr">
                <a:lnSpc>
                  <a:spcPts val="2659"/>
                </a:lnSpc>
              </a:pPr>
              <a:endParaRPr/>
            </a:p>
          </p:txBody>
        </p:sp>
      </p:grpSp>
      <p:grpSp>
        <p:nvGrpSpPr>
          <p:cNvPr id="19" name="Group 19"/>
          <p:cNvGrpSpPr/>
          <p:nvPr/>
        </p:nvGrpSpPr>
        <p:grpSpPr>
          <a:xfrm>
            <a:off x="16820390" y="3409190"/>
            <a:ext cx="10347852" cy="611487"/>
            <a:chOff x="0" y="0"/>
            <a:chExt cx="2725360" cy="161050"/>
          </a:xfrm>
        </p:grpSpPr>
        <p:sp>
          <p:nvSpPr>
            <p:cNvPr id="20" name="Freeform 20"/>
            <p:cNvSpPr/>
            <p:nvPr/>
          </p:nvSpPr>
          <p:spPr>
            <a:xfrm>
              <a:off x="0" y="0"/>
              <a:ext cx="2725360" cy="161050"/>
            </a:xfrm>
            <a:custGeom>
              <a:avLst/>
              <a:gdLst/>
              <a:ahLst/>
              <a:cxnLst/>
              <a:rect l="l" t="t" r="r" b="b"/>
              <a:pathLst>
                <a:path w="2725360" h="161050">
                  <a:moveTo>
                    <a:pt x="42646" y="0"/>
                  </a:moveTo>
                  <a:lnTo>
                    <a:pt x="2682715" y="0"/>
                  </a:lnTo>
                  <a:cubicBezTo>
                    <a:pt x="2694025" y="0"/>
                    <a:pt x="2704872" y="4493"/>
                    <a:pt x="2712870" y="12491"/>
                  </a:cubicBezTo>
                  <a:cubicBezTo>
                    <a:pt x="2720867" y="20488"/>
                    <a:pt x="2725360" y="31335"/>
                    <a:pt x="2725360" y="42646"/>
                  </a:cubicBezTo>
                  <a:lnTo>
                    <a:pt x="2725360" y="118404"/>
                  </a:lnTo>
                  <a:cubicBezTo>
                    <a:pt x="2725360" y="129715"/>
                    <a:pt x="2720867" y="140562"/>
                    <a:pt x="2712870" y="148559"/>
                  </a:cubicBezTo>
                  <a:cubicBezTo>
                    <a:pt x="2704872" y="156557"/>
                    <a:pt x="2694025" y="161050"/>
                    <a:pt x="2682715" y="161050"/>
                  </a:cubicBezTo>
                  <a:lnTo>
                    <a:pt x="42646" y="161050"/>
                  </a:lnTo>
                  <a:cubicBezTo>
                    <a:pt x="31335" y="161050"/>
                    <a:pt x="20488" y="156557"/>
                    <a:pt x="12491" y="148559"/>
                  </a:cubicBezTo>
                  <a:cubicBezTo>
                    <a:pt x="4493" y="140562"/>
                    <a:pt x="0" y="129715"/>
                    <a:pt x="0" y="118404"/>
                  </a:cubicBezTo>
                  <a:lnTo>
                    <a:pt x="0" y="42646"/>
                  </a:lnTo>
                  <a:cubicBezTo>
                    <a:pt x="0" y="31335"/>
                    <a:pt x="4493" y="20488"/>
                    <a:pt x="12491" y="12491"/>
                  </a:cubicBezTo>
                  <a:cubicBezTo>
                    <a:pt x="20488" y="4493"/>
                    <a:pt x="31335" y="0"/>
                    <a:pt x="42646" y="0"/>
                  </a:cubicBezTo>
                  <a:close/>
                </a:path>
              </a:pathLst>
            </a:custGeom>
            <a:solidFill>
              <a:srgbClr val="F18162"/>
            </a:solidFill>
          </p:spPr>
          <p:txBody>
            <a:bodyPr/>
            <a:lstStyle/>
            <a:p>
              <a:endParaRPr lang="ar-SA"/>
            </a:p>
          </p:txBody>
        </p:sp>
        <p:sp>
          <p:nvSpPr>
            <p:cNvPr id="21" name="TextBox 21"/>
            <p:cNvSpPr txBox="1"/>
            <p:nvPr/>
          </p:nvSpPr>
          <p:spPr>
            <a:xfrm>
              <a:off x="0" y="-38100"/>
              <a:ext cx="2725360" cy="199150"/>
            </a:xfrm>
            <a:prstGeom prst="rect">
              <a:avLst/>
            </a:prstGeom>
          </p:spPr>
          <p:txBody>
            <a:bodyPr lIns="50800" tIns="50800" rIns="50800" bIns="50800" rtlCol="0" anchor="ctr"/>
            <a:lstStyle/>
            <a:p>
              <a:pPr algn="ctr">
                <a:lnSpc>
                  <a:spcPts val="2659"/>
                </a:lnSpc>
              </a:pPr>
              <a:endParaRPr/>
            </a:p>
          </p:txBody>
        </p:sp>
      </p:grpSp>
      <p:grpSp>
        <p:nvGrpSpPr>
          <p:cNvPr id="22" name="Group 22"/>
          <p:cNvGrpSpPr/>
          <p:nvPr/>
        </p:nvGrpSpPr>
        <p:grpSpPr>
          <a:xfrm>
            <a:off x="16820390" y="7355187"/>
            <a:ext cx="10347852" cy="1431242"/>
            <a:chOff x="0" y="0"/>
            <a:chExt cx="2725360" cy="376953"/>
          </a:xfrm>
        </p:grpSpPr>
        <p:sp>
          <p:nvSpPr>
            <p:cNvPr id="23" name="Freeform 23"/>
            <p:cNvSpPr/>
            <p:nvPr/>
          </p:nvSpPr>
          <p:spPr>
            <a:xfrm>
              <a:off x="0" y="0"/>
              <a:ext cx="2725360" cy="376953"/>
            </a:xfrm>
            <a:custGeom>
              <a:avLst/>
              <a:gdLst/>
              <a:ahLst/>
              <a:cxnLst/>
              <a:rect l="l" t="t" r="r" b="b"/>
              <a:pathLst>
                <a:path w="2725360" h="376953">
                  <a:moveTo>
                    <a:pt x="42646" y="0"/>
                  </a:moveTo>
                  <a:lnTo>
                    <a:pt x="2682715" y="0"/>
                  </a:lnTo>
                  <a:cubicBezTo>
                    <a:pt x="2694025" y="0"/>
                    <a:pt x="2704872" y="4493"/>
                    <a:pt x="2712870" y="12491"/>
                  </a:cubicBezTo>
                  <a:cubicBezTo>
                    <a:pt x="2720867" y="20488"/>
                    <a:pt x="2725360" y="31335"/>
                    <a:pt x="2725360" y="42646"/>
                  </a:cubicBezTo>
                  <a:lnTo>
                    <a:pt x="2725360" y="334307"/>
                  </a:lnTo>
                  <a:cubicBezTo>
                    <a:pt x="2725360" y="345617"/>
                    <a:pt x="2720867" y="356464"/>
                    <a:pt x="2712870" y="364462"/>
                  </a:cubicBezTo>
                  <a:cubicBezTo>
                    <a:pt x="2704872" y="372460"/>
                    <a:pt x="2694025" y="376953"/>
                    <a:pt x="2682715" y="376953"/>
                  </a:cubicBezTo>
                  <a:lnTo>
                    <a:pt x="42646" y="376953"/>
                  </a:lnTo>
                  <a:cubicBezTo>
                    <a:pt x="31335" y="376953"/>
                    <a:pt x="20488" y="372460"/>
                    <a:pt x="12491" y="364462"/>
                  </a:cubicBezTo>
                  <a:cubicBezTo>
                    <a:pt x="4493" y="356464"/>
                    <a:pt x="0" y="345617"/>
                    <a:pt x="0" y="334307"/>
                  </a:cubicBezTo>
                  <a:lnTo>
                    <a:pt x="0" y="42646"/>
                  </a:lnTo>
                  <a:cubicBezTo>
                    <a:pt x="0" y="31335"/>
                    <a:pt x="4493" y="20488"/>
                    <a:pt x="12491" y="12491"/>
                  </a:cubicBezTo>
                  <a:cubicBezTo>
                    <a:pt x="20488" y="4493"/>
                    <a:pt x="31335" y="0"/>
                    <a:pt x="42646" y="0"/>
                  </a:cubicBezTo>
                  <a:close/>
                </a:path>
              </a:pathLst>
            </a:custGeom>
            <a:solidFill>
              <a:srgbClr val="F18162"/>
            </a:solidFill>
          </p:spPr>
          <p:txBody>
            <a:bodyPr/>
            <a:lstStyle/>
            <a:p>
              <a:endParaRPr lang="ar-SA"/>
            </a:p>
          </p:txBody>
        </p:sp>
        <p:sp>
          <p:nvSpPr>
            <p:cNvPr id="24" name="TextBox 24"/>
            <p:cNvSpPr txBox="1"/>
            <p:nvPr/>
          </p:nvSpPr>
          <p:spPr>
            <a:xfrm>
              <a:off x="0" y="-38100"/>
              <a:ext cx="2725360" cy="415053"/>
            </a:xfrm>
            <a:prstGeom prst="rect">
              <a:avLst/>
            </a:prstGeom>
          </p:spPr>
          <p:txBody>
            <a:bodyPr lIns="50800" tIns="50800" rIns="50800" bIns="50800" rtlCol="0" anchor="ctr"/>
            <a:lstStyle/>
            <a:p>
              <a:pPr algn="ctr">
                <a:lnSpc>
                  <a:spcPts val="2659"/>
                </a:lnSpc>
              </a:pPr>
              <a:endParaRPr/>
            </a:p>
          </p:txBody>
        </p:sp>
      </p:grpSp>
      <p:grpSp>
        <p:nvGrpSpPr>
          <p:cNvPr id="25" name="Group 25"/>
          <p:cNvGrpSpPr/>
          <p:nvPr/>
        </p:nvGrpSpPr>
        <p:grpSpPr>
          <a:xfrm>
            <a:off x="16820390" y="6383559"/>
            <a:ext cx="10347852" cy="611487"/>
            <a:chOff x="0" y="0"/>
            <a:chExt cx="2725360" cy="161050"/>
          </a:xfrm>
        </p:grpSpPr>
        <p:sp>
          <p:nvSpPr>
            <p:cNvPr id="26" name="Freeform 26"/>
            <p:cNvSpPr/>
            <p:nvPr/>
          </p:nvSpPr>
          <p:spPr>
            <a:xfrm>
              <a:off x="0" y="0"/>
              <a:ext cx="2725360" cy="161050"/>
            </a:xfrm>
            <a:custGeom>
              <a:avLst/>
              <a:gdLst/>
              <a:ahLst/>
              <a:cxnLst/>
              <a:rect l="l" t="t" r="r" b="b"/>
              <a:pathLst>
                <a:path w="2725360" h="161050">
                  <a:moveTo>
                    <a:pt x="42646" y="0"/>
                  </a:moveTo>
                  <a:lnTo>
                    <a:pt x="2682715" y="0"/>
                  </a:lnTo>
                  <a:cubicBezTo>
                    <a:pt x="2694025" y="0"/>
                    <a:pt x="2704872" y="4493"/>
                    <a:pt x="2712870" y="12491"/>
                  </a:cubicBezTo>
                  <a:cubicBezTo>
                    <a:pt x="2720867" y="20488"/>
                    <a:pt x="2725360" y="31335"/>
                    <a:pt x="2725360" y="42646"/>
                  </a:cubicBezTo>
                  <a:lnTo>
                    <a:pt x="2725360" y="118404"/>
                  </a:lnTo>
                  <a:cubicBezTo>
                    <a:pt x="2725360" y="129715"/>
                    <a:pt x="2720867" y="140562"/>
                    <a:pt x="2712870" y="148559"/>
                  </a:cubicBezTo>
                  <a:cubicBezTo>
                    <a:pt x="2704872" y="156557"/>
                    <a:pt x="2694025" y="161050"/>
                    <a:pt x="2682715" y="161050"/>
                  </a:cubicBezTo>
                  <a:lnTo>
                    <a:pt x="42646" y="161050"/>
                  </a:lnTo>
                  <a:cubicBezTo>
                    <a:pt x="31335" y="161050"/>
                    <a:pt x="20488" y="156557"/>
                    <a:pt x="12491" y="148559"/>
                  </a:cubicBezTo>
                  <a:cubicBezTo>
                    <a:pt x="4493" y="140562"/>
                    <a:pt x="0" y="129715"/>
                    <a:pt x="0" y="118404"/>
                  </a:cubicBezTo>
                  <a:lnTo>
                    <a:pt x="0" y="42646"/>
                  </a:lnTo>
                  <a:cubicBezTo>
                    <a:pt x="0" y="31335"/>
                    <a:pt x="4493" y="20488"/>
                    <a:pt x="12491" y="12491"/>
                  </a:cubicBezTo>
                  <a:cubicBezTo>
                    <a:pt x="20488" y="4493"/>
                    <a:pt x="31335" y="0"/>
                    <a:pt x="42646" y="0"/>
                  </a:cubicBezTo>
                  <a:close/>
                </a:path>
              </a:pathLst>
            </a:custGeom>
            <a:solidFill>
              <a:srgbClr val="F18162"/>
            </a:solidFill>
          </p:spPr>
          <p:txBody>
            <a:bodyPr/>
            <a:lstStyle/>
            <a:p>
              <a:endParaRPr lang="ar-SA"/>
            </a:p>
          </p:txBody>
        </p:sp>
        <p:sp>
          <p:nvSpPr>
            <p:cNvPr id="27" name="TextBox 27"/>
            <p:cNvSpPr txBox="1"/>
            <p:nvPr/>
          </p:nvSpPr>
          <p:spPr>
            <a:xfrm>
              <a:off x="0" y="-38100"/>
              <a:ext cx="2725360" cy="199150"/>
            </a:xfrm>
            <a:prstGeom prst="rect">
              <a:avLst/>
            </a:prstGeom>
          </p:spPr>
          <p:txBody>
            <a:bodyPr lIns="50800" tIns="50800" rIns="50800" bIns="50800" rtlCol="0" anchor="ctr"/>
            <a:lstStyle/>
            <a:p>
              <a:pPr algn="ctr">
                <a:lnSpc>
                  <a:spcPts val="2659"/>
                </a:lnSpc>
              </a:pPr>
              <a:endParaRPr/>
            </a:p>
          </p:txBody>
        </p:sp>
      </p:grpSp>
      <p:sp>
        <p:nvSpPr>
          <p:cNvPr id="28" name="Freeform 28"/>
          <p:cNvSpPr/>
          <p:nvPr/>
        </p:nvSpPr>
        <p:spPr>
          <a:xfrm>
            <a:off x="599273" y="901811"/>
            <a:ext cx="4010578" cy="3492849"/>
          </a:xfrm>
          <a:custGeom>
            <a:avLst/>
            <a:gdLst/>
            <a:ahLst/>
            <a:cxnLst/>
            <a:rect l="l" t="t" r="r" b="b"/>
            <a:pathLst>
              <a:path w="4010578" h="3492849">
                <a:moveTo>
                  <a:pt x="0" y="0"/>
                </a:moveTo>
                <a:lnTo>
                  <a:pt x="4010579" y="0"/>
                </a:lnTo>
                <a:lnTo>
                  <a:pt x="4010579" y="3492849"/>
                </a:lnTo>
                <a:lnTo>
                  <a:pt x="0" y="349284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29" name="TextBox 29"/>
          <p:cNvSpPr txBox="1"/>
          <p:nvPr/>
        </p:nvSpPr>
        <p:spPr>
          <a:xfrm>
            <a:off x="6857143" y="3033113"/>
            <a:ext cx="9552856" cy="987564"/>
          </a:xfrm>
          <a:prstGeom prst="rect">
            <a:avLst/>
          </a:prstGeom>
        </p:spPr>
        <p:txBody>
          <a:bodyPr lIns="0" tIns="0" rIns="0" bIns="0" rtlCol="0" anchor="t">
            <a:spAutoFit/>
          </a:bodyPr>
          <a:lstStyle/>
          <a:p>
            <a:pPr algn="r" rtl="1">
              <a:lnSpc>
                <a:spcPts val="8098"/>
              </a:lnSpc>
            </a:pPr>
            <a:r>
              <a:rPr lang="ar-EG" sz="5784" b="1">
                <a:solidFill>
                  <a:srgbClr val="8E7DE4"/>
                </a:solidFill>
                <a:latin typeface="Tek Arabic Condensed Bold"/>
                <a:ea typeface="Tek Arabic Condensed Bold"/>
                <a:cs typeface="Tek Arabic Condensed Bold"/>
                <a:sym typeface="Tek Arabic Condensed Bold"/>
                <a:rtl/>
              </a:rPr>
              <a:t>ما هي الأولويات؟</a:t>
            </a:r>
          </a:p>
        </p:txBody>
      </p:sp>
      <p:sp>
        <p:nvSpPr>
          <p:cNvPr id="30" name="TextBox 30"/>
          <p:cNvSpPr txBox="1"/>
          <p:nvPr/>
        </p:nvSpPr>
        <p:spPr>
          <a:xfrm>
            <a:off x="8760983" y="819150"/>
            <a:ext cx="7650592" cy="1765858"/>
          </a:xfrm>
          <a:prstGeom prst="rect">
            <a:avLst/>
          </a:prstGeom>
        </p:spPr>
        <p:txBody>
          <a:bodyPr lIns="0" tIns="0" rIns="0" bIns="0" rtlCol="0" anchor="t">
            <a:spAutoFit/>
          </a:bodyPr>
          <a:lstStyle/>
          <a:p>
            <a:pPr algn="r" rtl="1">
              <a:lnSpc>
                <a:spcPts val="14302"/>
              </a:lnSpc>
            </a:pPr>
            <a:r>
              <a:rPr lang="ar-EG" sz="10216" b="1">
                <a:solidFill>
                  <a:srgbClr val="8E7DE4"/>
                </a:solidFill>
                <a:latin typeface="Tek Tall Arabic Bold"/>
                <a:ea typeface="Tek Tall Arabic Bold"/>
                <a:cs typeface="Tek Tall Arabic Bold"/>
                <a:sym typeface="Tek Tall Arabic Bold"/>
                <a:rtl/>
              </a:rPr>
              <a:t>تحديد الأولويات</a:t>
            </a:r>
          </a:p>
        </p:txBody>
      </p:sp>
      <p:sp>
        <p:nvSpPr>
          <p:cNvPr id="31" name="Freeform 31"/>
          <p:cNvSpPr/>
          <p:nvPr/>
        </p:nvSpPr>
        <p:spPr>
          <a:xfrm>
            <a:off x="441122" y="6617112"/>
            <a:ext cx="2050358" cy="2050358"/>
          </a:xfrm>
          <a:custGeom>
            <a:avLst/>
            <a:gdLst/>
            <a:ahLst/>
            <a:cxnLst/>
            <a:rect l="l" t="t" r="r" b="b"/>
            <a:pathLst>
              <a:path w="2050358" h="2050358">
                <a:moveTo>
                  <a:pt x="0" y="0"/>
                </a:moveTo>
                <a:lnTo>
                  <a:pt x="2050357" y="0"/>
                </a:lnTo>
                <a:lnTo>
                  <a:pt x="2050357" y="2050357"/>
                </a:lnTo>
                <a:lnTo>
                  <a:pt x="0" y="205035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2" name="TextBox 32"/>
          <p:cNvSpPr txBox="1"/>
          <p:nvPr/>
        </p:nvSpPr>
        <p:spPr>
          <a:xfrm>
            <a:off x="1791402" y="4375223"/>
            <a:ext cx="13939163" cy="2303733"/>
          </a:xfrm>
          <a:prstGeom prst="rect">
            <a:avLst/>
          </a:prstGeom>
        </p:spPr>
        <p:txBody>
          <a:bodyPr lIns="0" tIns="0" rIns="0" bIns="0" rtlCol="0" anchor="t">
            <a:spAutoFit/>
          </a:bodyPr>
          <a:lstStyle/>
          <a:p>
            <a:pPr algn="r" rtl="1">
              <a:lnSpc>
                <a:spcPts val="6183"/>
              </a:lnSpc>
            </a:pPr>
            <a:r>
              <a:rPr lang="ar-EG" sz="4416" b="1">
                <a:solidFill>
                  <a:srgbClr val="000000"/>
                </a:solidFill>
                <a:latin typeface="29LT Riwaya Bold"/>
                <a:ea typeface="29LT Riwaya Bold"/>
                <a:cs typeface="29LT Riwaya Bold"/>
                <a:sym typeface="29LT Riwaya Bold"/>
                <a:rtl/>
              </a:rPr>
              <a:t>الأولويات هي الأشياء المهمة جدًا التي يجب أن نبدأ بها قبل غيرها.</a:t>
            </a:r>
          </a:p>
          <a:p>
            <a:pPr algn="r" rtl="1">
              <a:lnSpc>
                <a:spcPts val="6183"/>
              </a:lnSpc>
            </a:pPr>
            <a:r>
              <a:rPr lang="ar-EG" sz="4416" b="1">
                <a:solidFill>
                  <a:srgbClr val="000000"/>
                </a:solidFill>
                <a:latin typeface="29LT Riwaya Bold"/>
                <a:ea typeface="29LT Riwaya Bold"/>
                <a:cs typeface="29LT Riwaya Bold"/>
                <a:sym typeface="29LT Riwaya Bold"/>
                <a:rtl/>
              </a:rPr>
              <a:t> يعني: ما هو الشيء الذي يجب أن أفعله أولًا لأنه ضروري، ثم ماذا يمكنني فعله بعده؟</a:t>
            </a:r>
          </a:p>
        </p:txBody>
      </p:sp>
      <p:sp>
        <p:nvSpPr>
          <p:cNvPr id="33" name="TextBox 33"/>
          <p:cNvSpPr txBox="1"/>
          <p:nvPr/>
        </p:nvSpPr>
        <p:spPr>
          <a:xfrm>
            <a:off x="3498396" y="6678956"/>
            <a:ext cx="12232168" cy="3110865"/>
          </a:xfrm>
          <a:prstGeom prst="rect">
            <a:avLst/>
          </a:prstGeom>
        </p:spPr>
        <p:txBody>
          <a:bodyPr lIns="0" tIns="0" rIns="0" bIns="0" rtlCol="0" anchor="t">
            <a:spAutoFit/>
          </a:bodyPr>
          <a:lstStyle/>
          <a:p>
            <a:pPr algn="r" rtl="1">
              <a:lnSpc>
                <a:spcPts val="4991"/>
              </a:lnSpc>
            </a:pPr>
            <a:r>
              <a:rPr lang="ar-EG" sz="3565" b="1">
                <a:solidFill>
                  <a:srgbClr val="000000"/>
                </a:solidFill>
                <a:latin typeface="29LT Riwaya Bold"/>
                <a:ea typeface="29LT Riwaya Bold"/>
                <a:cs typeface="29LT Riwaya Bold"/>
                <a:sym typeface="29LT Riwaya Bold"/>
                <a:rtl/>
              </a:rPr>
              <a:t>مثل:</a:t>
            </a:r>
          </a:p>
          <a:p>
            <a:pPr marL="769699" lvl="1" indent="-384850" algn="r" rtl="1">
              <a:lnSpc>
                <a:spcPts val="4991"/>
              </a:lnSpc>
              <a:buFont typeface="Arial"/>
              <a:buChar char="•"/>
            </a:pPr>
            <a:r>
              <a:rPr lang="ar-EG" sz="3565" b="1">
                <a:solidFill>
                  <a:srgbClr val="000000"/>
                </a:solidFill>
                <a:latin typeface="29LT Riwaya Bold"/>
                <a:ea typeface="29LT Riwaya Bold"/>
                <a:cs typeface="29LT Riwaya Bold"/>
                <a:sym typeface="29LT Riwaya Bold"/>
                <a:rtl/>
              </a:rPr>
              <a:t>الدراسة قبل اللعب</a:t>
            </a:r>
          </a:p>
          <a:p>
            <a:pPr marL="769699" lvl="1" indent="-384850" algn="r" rtl="1">
              <a:lnSpc>
                <a:spcPts val="4991"/>
              </a:lnSpc>
              <a:buFont typeface="Arial"/>
              <a:buChar char="•"/>
            </a:pPr>
            <a:r>
              <a:rPr lang="ar-EG" sz="3565" b="1">
                <a:solidFill>
                  <a:srgbClr val="000000"/>
                </a:solidFill>
                <a:latin typeface="29LT Riwaya Bold"/>
                <a:ea typeface="29LT Riwaya Bold"/>
                <a:cs typeface="29LT Riwaya Bold"/>
                <a:sym typeface="29LT Riwaya Bold"/>
                <a:rtl/>
              </a:rPr>
              <a:t>أداء الصلاة قبل مشاهدة التلفاز</a:t>
            </a:r>
          </a:p>
          <a:p>
            <a:pPr marL="769699" lvl="1" indent="-384850" algn="r" rtl="1">
              <a:lnSpc>
                <a:spcPts val="4991"/>
              </a:lnSpc>
              <a:buFont typeface="Arial"/>
              <a:buChar char="•"/>
            </a:pPr>
            <a:r>
              <a:rPr lang="ar-EG" sz="3565" b="1">
                <a:solidFill>
                  <a:srgbClr val="000000"/>
                </a:solidFill>
                <a:latin typeface="29LT Riwaya Bold"/>
                <a:ea typeface="29LT Riwaya Bold"/>
                <a:cs typeface="29LT Riwaya Bold"/>
                <a:sym typeface="29LT Riwaya Bold"/>
                <a:rtl/>
              </a:rPr>
              <a:t>إنهاء الواجب قبل الخروج مع العائلة</a:t>
            </a:r>
          </a:p>
          <a:p>
            <a:pPr algn="r" rtl="1">
              <a:lnSpc>
                <a:spcPts val="4991"/>
              </a:lnSpc>
            </a:pPr>
            <a:endParaRPr lang="ar-EG" sz="3565" b="1">
              <a:solidFill>
                <a:srgbClr val="000000"/>
              </a:solidFill>
              <a:latin typeface="29LT Riwaya Bold"/>
              <a:ea typeface="29LT Riwaya Bold"/>
              <a:cs typeface="29LT Riwaya Bold"/>
              <a:sym typeface="29LT Riwaya Bold"/>
              <a:rt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2" presetClass="entr" presetSubtype="4" fill="hold" grpId="0" nodeType="click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p:tgtEl>
                                          <p:spTgt spid="33"/>
                                        </p:tgtEl>
                                        <p:attrNameLst>
                                          <p:attrName>ppt_y</p:attrName>
                                        </p:attrNameLst>
                                      </p:cBhvr>
                                      <p:tavLst>
                                        <p:tav tm="0">
                                          <p:val>
                                            <p:strVal val="#ppt_y+#ppt_h*1.125000"/>
                                          </p:val>
                                        </p:tav>
                                        <p:tav tm="100000">
                                          <p:val>
                                            <p:strVal val="#ppt_y"/>
                                          </p:val>
                                        </p:tav>
                                      </p:tavLst>
                                    </p:anim>
                                    <p:animEffect transition="in" filter="wipe(up)">
                                      <p:cBhvr>
                                        <p:cTn id="1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grpSp>
        <p:nvGrpSpPr>
          <p:cNvPr id="2" name="Group 2"/>
          <p:cNvGrpSpPr/>
          <p:nvPr/>
        </p:nvGrpSpPr>
        <p:grpSpPr>
          <a:xfrm>
            <a:off x="8988952" y="1028700"/>
            <a:ext cx="1945996" cy="1945996"/>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4" name="TextBox 4"/>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5" name="Group 5"/>
          <p:cNvGrpSpPr/>
          <p:nvPr/>
        </p:nvGrpSpPr>
        <p:grpSpPr>
          <a:xfrm>
            <a:off x="4194835" y="4365739"/>
            <a:ext cx="12216740" cy="4526909"/>
            <a:chOff x="0" y="0"/>
            <a:chExt cx="3217577" cy="1192272"/>
          </a:xfrm>
        </p:grpSpPr>
        <p:sp>
          <p:nvSpPr>
            <p:cNvPr id="6" name="Freeform 6"/>
            <p:cNvSpPr/>
            <p:nvPr/>
          </p:nvSpPr>
          <p:spPr>
            <a:xfrm>
              <a:off x="0" y="0"/>
              <a:ext cx="3217577" cy="1192272"/>
            </a:xfrm>
            <a:custGeom>
              <a:avLst/>
              <a:gdLst/>
              <a:ahLst/>
              <a:cxnLst/>
              <a:rect l="l" t="t" r="r" b="b"/>
              <a:pathLst>
                <a:path w="3217577" h="1192272">
                  <a:moveTo>
                    <a:pt x="36122" y="0"/>
                  </a:moveTo>
                  <a:lnTo>
                    <a:pt x="3181456" y="0"/>
                  </a:lnTo>
                  <a:cubicBezTo>
                    <a:pt x="3201405" y="0"/>
                    <a:pt x="3217577" y="16172"/>
                    <a:pt x="3217577" y="36122"/>
                  </a:cubicBezTo>
                  <a:lnTo>
                    <a:pt x="3217577" y="1156151"/>
                  </a:lnTo>
                  <a:cubicBezTo>
                    <a:pt x="3217577" y="1165731"/>
                    <a:pt x="3213772" y="1174918"/>
                    <a:pt x="3206998" y="1181693"/>
                  </a:cubicBezTo>
                  <a:cubicBezTo>
                    <a:pt x="3200223" y="1188467"/>
                    <a:pt x="3191036" y="1192272"/>
                    <a:pt x="3181456" y="1192272"/>
                  </a:cubicBezTo>
                  <a:lnTo>
                    <a:pt x="36122" y="1192272"/>
                  </a:lnTo>
                  <a:cubicBezTo>
                    <a:pt x="16172" y="1192272"/>
                    <a:pt x="0" y="1176100"/>
                    <a:pt x="0" y="1156151"/>
                  </a:cubicBezTo>
                  <a:lnTo>
                    <a:pt x="0" y="36122"/>
                  </a:lnTo>
                  <a:cubicBezTo>
                    <a:pt x="0" y="16172"/>
                    <a:pt x="16172" y="0"/>
                    <a:pt x="36122" y="0"/>
                  </a:cubicBezTo>
                  <a:close/>
                </a:path>
              </a:pathLst>
            </a:custGeom>
            <a:solidFill>
              <a:srgbClr val="94F2E4"/>
            </a:solidFill>
          </p:spPr>
          <p:txBody>
            <a:bodyPr/>
            <a:lstStyle/>
            <a:p>
              <a:endParaRPr lang="ar-SA"/>
            </a:p>
          </p:txBody>
        </p:sp>
        <p:sp>
          <p:nvSpPr>
            <p:cNvPr id="7" name="TextBox 7"/>
            <p:cNvSpPr txBox="1"/>
            <p:nvPr/>
          </p:nvSpPr>
          <p:spPr>
            <a:xfrm>
              <a:off x="0" y="-38100"/>
              <a:ext cx="3217577" cy="1230372"/>
            </a:xfrm>
            <a:prstGeom prst="rect">
              <a:avLst/>
            </a:prstGeom>
          </p:spPr>
          <p:txBody>
            <a:bodyPr lIns="50800" tIns="50800" rIns="50800" bIns="50800" rtlCol="0" anchor="ctr"/>
            <a:lstStyle/>
            <a:p>
              <a:pPr algn="ctr">
                <a:lnSpc>
                  <a:spcPts val="2659"/>
                </a:lnSpc>
              </a:pPr>
              <a:endParaRPr/>
            </a:p>
          </p:txBody>
        </p:sp>
      </p:grpSp>
      <p:sp>
        <p:nvSpPr>
          <p:cNvPr id="8" name="Freeform 8"/>
          <p:cNvSpPr/>
          <p:nvPr/>
        </p:nvSpPr>
        <p:spPr>
          <a:xfrm>
            <a:off x="16820390" y="8892647"/>
            <a:ext cx="1734054" cy="1734054"/>
          </a:xfrm>
          <a:custGeom>
            <a:avLst/>
            <a:gdLst/>
            <a:ahLst/>
            <a:cxnLst/>
            <a:rect l="l" t="t" r="r" b="b"/>
            <a:pathLst>
              <a:path w="1734054" h="1734054">
                <a:moveTo>
                  <a:pt x="0" y="0"/>
                </a:moveTo>
                <a:lnTo>
                  <a:pt x="1734054" y="0"/>
                </a:lnTo>
                <a:lnTo>
                  <a:pt x="1734054" y="1734054"/>
                </a:lnTo>
                <a:lnTo>
                  <a:pt x="0" y="173405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9" name="Freeform 9"/>
          <p:cNvSpPr/>
          <p:nvPr/>
        </p:nvSpPr>
        <p:spPr>
          <a:xfrm>
            <a:off x="-267754" y="8892647"/>
            <a:ext cx="1734054" cy="1734054"/>
          </a:xfrm>
          <a:custGeom>
            <a:avLst/>
            <a:gdLst/>
            <a:ahLst/>
            <a:cxnLst/>
            <a:rect l="l" t="t" r="r" b="b"/>
            <a:pathLst>
              <a:path w="1734054" h="1734054">
                <a:moveTo>
                  <a:pt x="0" y="0"/>
                </a:moveTo>
                <a:lnTo>
                  <a:pt x="1734054" y="0"/>
                </a:lnTo>
                <a:lnTo>
                  <a:pt x="1734054" y="1734054"/>
                </a:lnTo>
                <a:lnTo>
                  <a:pt x="0" y="173405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grpSp>
        <p:nvGrpSpPr>
          <p:cNvPr id="10" name="Group 10"/>
          <p:cNvGrpSpPr/>
          <p:nvPr/>
        </p:nvGrpSpPr>
        <p:grpSpPr>
          <a:xfrm>
            <a:off x="12903521" y="700902"/>
            <a:ext cx="1335796" cy="1335796"/>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2" name="TextBox 12"/>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15742101" y="1368800"/>
            <a:ext cx="1335796" cy="1335796"/>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5" name="TextBox 1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6" name="Group 16"/>
          <p:cNvGrpSpPr/>
          <p:nvPr/>
        </p:nvGrpSpPr>
        <p:grpSpPr>
          <a:xfrm>
            <a:off x="16820390" y="4380817"/>
            <a:ext cx="10347852" cy="1431242"/>
            <a:chOff x="0" y="0"/>
            <a:chExt cx="2725360" cy="376953"/>
          </a:xfrm>
        </p:grpSpPr>
        <p:sp>
          <p:nvSpPr>
            <p:cNvPr id="17" name="Freeform 17"/>
            <p:cNvSpPr/>
            <p:nvPr/>
          </p:nvSpPr>
          <p:spPr>
            <a:xfrm>
              <a:off x="0" y="0"/>
              <a:ext cx="2725360" cy="376953"/>
            </a:xfrm>
            <a:custGeom>
              <a:avLst/>
              <a:gdLst/>
              <a:ahLst/>
              <a:cxnLst/>
              <a:rect l="l" t="t" r="r" b="b"/>
              <a:pathLst>
                <a:path w="2725360" h="376953">
                  <a:moveTo>
                    <a:pt x="42646" y="0"/>
                  </a:moveTo>
                  <a:lnTo>
                    <a:pt x="2682715" y="0"/>
                  </a:lnTo>
                  <a:cubicBezTo>
                    <a:pt x="2694025" y="0"/>
                    <a:pt x="2704872" y="4493"/>
                    <a:pt x="2712870" y="12491"/>
                  </a:cubicBezTo>
                  <a:cubicBezTo>
                    <a:pt x="2720867" y="20488"/>
                    <a:pt x="2725360" y="31335"/>
                    <a:pt x="2725360" y="42646"/>
                  </a:cubicBezTo>
                  <a:lnTo>
                    <a:pt x="2725360" y="334307"/>
                  </a:lnTo>
                  <a:cubicBezTo>
                    <a:pt x="2725360" y="345617"/>
                    <a:pt x="2720867" y="356464"/>
                    <a:pt x="2712870" y="364462"/>
                  </a:cubicBezTo>
                  <a:cubicBezTo>
                    <a:pt x="2704872" y="372460"/>
                    <a:pt x="2694025" y="376953"/>
                    <a:pt x="2682715" y="376953"/>
                  </a:cubicBezTo>
                  <a:lnTo>
                    <a:pt x="42646" y="376953"/>
                  </a:lnTo>
                  <a:cubicBezTo>
                    <a:pt x="31335" y="376953"/>
                    <a:pt x="20488" y="372460"/>
                    <a:pt x="12491" y="364462"/>
                  </a:cubicBezTo>
                  <a:cubicBezTo>
                    <a:pt x="4493" y="356464"/>
                    <a:pt x="0" y="345617"/>
                    <a:pt x="0" y="334307"/>
                  </a:cubicBezTo>
                  <a:lnTo>
                    <a:pt x="0" y="42646"/>
                  </a:lnTo>
                  <a:cubicBezTo>
                    <a:pt x="0" y="31335"/>
                    <a:pt x="4493" y="20488"/>
                    <a:pt x="12491" y="12491"/>
                  </a:cubicBezTo>
                  <a:cubicBezTo>
                    <a:pt x="20488" y="4493"/>
                    <a:pt x="31335" y="0"/>
                    <a:pt x="42646" y="0"/>
                  </a:cubicBezTo>
                  <a:close/>
                </a:path>
              </a:pathLst>
            </a:custGeom>
            <a:solidFill>
              <a:srgbClr val="F18162"/>
            </a:solidFill>
          </p:spPr>
          <p:txBody>
            <a:bodyPr/>
            <a:lstStyle/>
            <a:p>
              <a:endParaRPr lang="ar-SA"/>
            </a:p>
          </p:txBody>
        </p:sp>
        <p:sp>
          <p:nvSpPr>
            <p:cNvPr id="18" name="TextBox 18"/>
            <p:cNvSpPr txBox="1"/>
            <p:nvPr/>
          </p:nvSpPr>
          <p:spPr>
            <a:xfrm>
              <a:off x="0" y="-38100"/>
              <a:ext cx="2725360" cy="415053"/>
            </a:xfrm>
            <a:prstGeom prst="rect">
              <a:avLst/>
            </a:prstGeom>
          </p:spPr>
          <p:txBody>
            <a:bodyPr lIns="50800" tIns="50800" rIns="50800" bIns="50800" rtlCol="0" anchor="ctr"/>
            <a:lstStyle/>
            <a:p>
              <a:pPr algn="ctr">
                <a:lnSpc>
                  <a:spcPts val="2659"/>
                </a:lnSpc>
              </a:pPr>
              <a:endParaRPr/>
            </a:p>
          </p:txBody>
        </p:sp>
      </p:grpSp>
      <p:grpSp>
        <p:nvGrpSpPr>
          <p:cNvPr id="19" name="Group 19"/>
          <p:cNvGrpSpPr/>
          <p:nvPr/>
        </p:nvGrpSpPr>
        <p:grpSpPr>
          <a:xfrm>
            <a:off x="16820390" y="3409190"/>
            <a:ext cx="10347852" cy="611487"/>
            <a:chOff x="0" y="0"/>
            <a:chExt cx="2725360" cy="161050"/>
          </a:xfrm>
        </p:grpSpPr>
        <p:sp>
          <p:nvSpPr>
            <p:cNvPr id="20" name="Freeform 20"/>
            <p:cNvSpPr/>
            <p:nvPr/>
          </p:nvSpPr>
          <p:spPr>
            <a:xfrm>
              <a:off x="0" y="0"/>
              <a:ext cx="2725360" cy="161050"/>
            </a:xfrm>
            <a:custGeom>
              <a:avLst/>
              <a:gdLst/>
              <a:ahLst/>
              <a:cxnLst/>
              <a:rect l="l" t="t" r="r" b="b"/>
              <a:pathLst>
                <a:path w="2725360" h="161050">
                  <a:moveTo>
                    <a:pt x="42646" y="0"/>
                  </a:moveTo>
                  <a:lnTo>
                    <a:pt x="2682715" y="0"/>
                  </a:lnTo>
                  <a:cubicBezTo>
                    <a:pt x="2694025" y="0"/>
                    <a:pt x="2704872" y="4493"/>
                    <a:pt x="2712870" y="12491"/>
                  </a:cubicBezTo>
                  <a:cubicBezTo>
                    <a:pt x="2720867" y="20488"/>
                    <a:pt x="2725360" y="31335"/>
                    <a:pt x="2725360" y="42646"/>
                  </a:cubicBezTo>
                  <a:lnTo>
                    <a:pt x="2725360" y="118404"/>
                  </a:lnTo>
                  <a:cubicBezTo>
                    <a:pt x="2725360" y="129715"/>
                    <a:pt x="2720867" y="140562"/>
                    <a:pt x="2712870" y="148559"/>
                  </a:cubicBezTo>
                  <a:cubicBezTo>
                    <a:pt x="2704872" y="156557"/>
                    <a:pt x="2694025" y="161050"/>
                    <a:pt x="2682715" y="161050"/>
                  </a:cubicBezTo>
                  <a:lnTo>
                    <a:pt x="42646" y="161050"/>
                  </a:lnTo>
                  <a:cubicBezTo>
                    <a:pt x="31335" y="161050"/>
                    <a:pt x="20488" y="156557"/>
                    <a:pt x="12491" y="148559"/>
                  </a:cubicBezTo>
                  <a:cubicBezTo>
                    <a:pt x="4493" y="140562"/>
                    <a:pt x="0" y="129715"/>
                    <a:pt x="0" y="118404"/>
                  </a:cubicBezTo>
                  <a:lnTo>
                    <a:pt x="0" y="42646"/>
                  </a:lnTo>
                  <a:cubicBezTo>
                    <a:pt x="0" y="31335"/>
                    <a:pt x="4493" y="20488"/>
                    <a:pt x="12491" y="12491"/>
                  </a:cubicBezTo>
                  <a:cubicBezTo>
                    <a:pt x="20488" y="4493"/>
                    <a:pt x="31335" y="0"/>
                    <a:pt x="42646" y="0"/>
                  </a:cubicBezTo>
                  <a:close/>
                </a:path>
              </a:pathLst>
            </a:custGeom>
            <a:solidFill>
              <a:srgbClr val="F18162"/>
            </a:solidFill>
          </p:spPr>
          <p:txBody>
            <a:bodyPr/>
            <a:lstStyle/>
            <a:p>
              <a:endParaRPr lang="ar-SA"/>
            </a:p>
          </p:txBody>
        </p:sp>
        <p:sp>
          <p:nvSpPr>
            <p:cNvPr id="21" name="TextBox 21"/>
            <p:cNvSpPr txBox="1"/>
            <p:nvPr/>
          </p:nvSpPr>
          <p:spPr>
            <a:xfrm>
              <a:off x="0" y="-38100"/>
              <a:ext cx="2725360" cy="199150"/>
            </a:xfrm>
            <a:prstGeom prst="rect">
              <a:avLst/>
            </a:prstGeom>
          </p:spPr>
          <p:txBody>
            <a:bodyPr lIns="50800" tIns="50800" rIns="50800" bIns="50800" rtlCol="0" anchor="ctr"/>
            <a:lstStyle/>
            <a:p>
              <a:pPr algn="ctr">
                <a:lnSpc>
                  <a:spcPts val="2659"/>
                </a:lnSpc>
              </a:pPr>
              <a:endParaRPr/>
            </a:p>
          </p:txBody>
        </p:sp>
      </p:grpSp>
      <p:grpSp>
        <p:nvGrpSpPr>
          <p:cNvPr id="22" name="Group 22"/>
          <p:cNvGrpSpPr/>
          <p:nvPr/>
        </p:nvGrpSpPr>
        <p:grpSpPr>
          <a:xfrm>
            <a:off x="16820390" y="7355187"/>
            <a:ext cx="10347852" cy="1431242"/>
            <a:chOff x="0" y="0"/>
            <a:chExt cx="2725360" cy="376953"/>
          </a:xfrm>
        </p:grpSpPr>
        <p:sp>
          <p:nvSpPr>
            <p:cNvPr id="23" name="Freeform 23"/>
            <p:cNvSpPr/>
            <p:nvPr/>
          </p:nvSpPr>
          <p:spPr>
            <a:xfrm>
              <a:off x="0" y="0"/>
              <a:ext cx="2725360" cy="376953"/>
            </a:xfrm>
            <a:custGeom>
              <a:avLst/>
              <a:gdLst/>
              <a:ahLst/>
              <a:cxnLst/>
              <a:rect l="l" t="t" r="r" b="b"/>
              <a:pathLst>
                <a:path w="2725360" h="376953">
                  <a:moveTo>
                    <a:pt x="42646" y="0"/>
                  </a:moveTo>
                  <a:lnTo>
                    <a:pt x="2682715" y="0"/>
                  </a:lnTo>
                  <a:cubicBezTo>
                    <a:pt x="2694025" y="0"/>
                    <a:pt x="2704872" y="4493"/>
                    <a:pt x="2712870" y="12491"/>
                  </a:cubicBezTo>
                  <a:cubicBezTo>
                    <a:pt x="2720867" y="20488"/>
                    <a:pt x="2725360" y="31335"/>
                    <a:pt x="2725360" y="42646"/>
                  </a:cubicBezTo>
                  <a:lnTo>
                    <a:pt x="2725360" y="334307"/>
                  </a:lnTo>
                  <a:cubicBezTo>
                    <a:pt x="2725360" y="345617"/>
                    <a:pt x="2720867" y="356464"/>
                    <a:pt x="2712870" y="364462"/>
                  </a:cubicBezTo>
                  <a:cubicBezTo>
                    <a:pt x="2704872" y="372460"/>
                    <a:pt x="2694025" y="376953"/>
                    <a:pt x="2682715" y="376953"/>
                  </a:cubicBezTo>
                  <a:lnTo>
                    <a:pt x="42646" y="376953"/>
                  </a:lnTo>
                  <a:cubicBezTo>
                    <a:pt x="31335" y="376953"/>
                    <a:pt x="20488" y="372460"/>
                    <a:pt x="12491" y="364462"/>
                  </a:cubicBezTo>
                  <a:cubicBezTo>
                    <a:pt x="4493" y="356464"/>
                    <a:pt x="0" y="345617"/>
                    <a:pt x="0" y="334307"/>
                  </a:cubicBezTo>
                  <a:lnTo>
                    <a:pt x="0" y="42646"/>
                  </a:lnTo>
                  <a:cubicBezTo>
                    <a:pt x="0" y="31335"/>
                    <a:pt x="4493" y="20488"/>
                    <a:pt x="12491" y="12491"/>
                  </a:cubicBezTo>
                  <a:cubicBezTo>
                    <a:pt x="20488" y="4493"/>
                    <a:pt x="31335" y="0"/>
                    <a:pt x="42646" y="0"/>
                  </a:cubicBezTo>
                  <a:close/>
                </a:path>
              </a:pathLst>
            </a:custGeom>
            <a:solidFill>
              <a:srgbClr val="F18162"/>
            </a:solidFill>
          </p:spPr>
          <p:txBody>
            <a:bodyPr/>
            <a:lstStyle/>
            <a:p>
              <a:endParaRPr lang="ar-SA"/>
            </a:p>
          </p:txBody>
        </p:sp>
        <p:sp>
          <p:nvSpPr>
            <p:cNvPr id="24" name="TextBox 24"/>
            <p:cNvSpPr txBox="1"/>
            <p:nvPr/>
          </p:nvSpPr>
          <p:spPr>
            <a:xfrm>
              <a:off x="0" y="-38100"/>
              <a:ext cx="2725360" cy="415053"/>
            </a:xfrm>
            <a:prstGeom prst="rect">
              <a:avLst/>
            </a:prstGeom>
          </p:spPr>
          <p:txBody>
            <a:bodyPr lIns="50800" tIns="50800" rIns="50800" bIns="50800" rtlCol="0" anchor="ctr"/>
            <a:lstStyle/>
            <a:p>
              <a:pPr algn="ctr">
                <a:lnSpc>
                  <a:spcPts val="2659"/>
                </a:lnSpc>
              </a:pPr>
              <a:endParaRPr/>
            </a:p>
          </p:txBody>
        </p:sp>
      </p:grpSp>
      <p:grpSp>
        <p:nvGrpSpPr>
          <p:cNvPr id="25" name="Group 25"/>
          <p:cNvGrpSpPr/>
          <p:nvPr/>
        </p:nvGrpSpPr>
        <p:grpSpPr>
          <a:xfrm>
            <a:off x="16820390" y="6383559"/>
            <a:ext cx="10347852" cy="611487"/>
            <a:chOff x="0" y="0"/>
            <a:chExt cx="2725360" cy="161050"/>
          </a:xfrm>
        </p:grpSpPr>
        <p:sp>
          <p:nvSpPr>
            <p:cNvPr id="26" name="Freeform 26"/>
            <p:cNvSpPr/>
            <p:nvPr/>
          </p:nvSpPr>
          <p:spPr>
            <a:xfrm>
              <a:off x="0" y="0"/>
              <a:ext cx="2725360" cy="161050"/>
            </a:xfrm>
            <a:custGeom>
              <a:avLst/>
              <a:gdLst/>
              <a:ahLst/>
              <a:cxnLst/>
              <a:rect l="l" t="t" r="r" b="b"/>
              <a:pathLst>
                <a:path w="2725360" h="161050">
                  <a:moveTo>
                    <a:pt x="42646" y="0"/>
                  </a:moveTo>
                  <a:lnTo>
                    <a:pt x="2682715" y="0"/>
                  </a:lnTo>
                  <a:cubicBezTo>
                    <a:pt x="2694025" y="0"/>
                    <a:pt x="2704872" y="4493"/>
                    <a:pt x="2712870" y="12491"/>
                  </a:cubicBezTo>
                  <a:cubicBezTo>
                    <a:pt x="2720867" y="20488"/>
                    <a:pt x="2725360" y="31335"/>
                    <a:pt x="2725360" y="42646"/>
                  </a:cubicBezTo>
                  <a:lnTo>
                    <a:pt x="2725360" y="118404"/>
                  </a:lnTo>
                  <a:cubicBezTo>
                    <a:pt x="2725360" y="129715"/>
                    <a:pt x="2720867" y="140562"/>
                    <a:pt x="2712870" y="148559"/>
                  </a:cubicBezTo>
                  <a:cubicBezTo>
                    <a:pt x="2704872" y="156557"/>
                    <a:pt x="2694025" y="161050"/>
                    <a:pt x="2682715" y="161050"/>
                  </a:cubicBezTo>
                  <a:lnTo>
                    <a:pt x="42646" y="161050"/>
                  </a:lnTo>
                  <a:cubicBezTo>
                    <a:pt x="31335" y="161050"/>
                    <a:pt x="20488" y="156557"/>
                    <a:pt x="12491" y="148559"/>
                  </a:cubicBezTo>
                  <a:cubicBezTo>
                    <a:pt x="4493" y="140562"/>
                    <a:pt x="0" y="129715"/>
                    <a:pt x="0" y="118404"/>
                  </a:cubicBezTo>
                  <a:lnTo>
                    <a:pt x="0" y="42646"/>
                  </a:lnTo>
                  <a:cubicBezTo>
                    <a:pt x="0" y="31335"/>
                    <a:pt x="4493" y="20488"/>
                    <a:pt x="12491" y="12491"/>
                  </a:cubicBezTo>
                  <a:cubicBezTo>
                    <a:pt x="20488" y="4493"/>
                    <a:pt x="31335" y="0"/>
                    <a:pt x="42646" y="0"/>
                  </a:cubicBezTo>
                  <a:close/>
                </a:path>
              </a:pathLst>
            </a:custGeom>
            <a:solidFill>
              <a:srgbClr val="F18162"/>
            </a:solidFill>
          </p:spPr>
          <p:txBody>
            <a:bodyPr/>
            <a:lstStyle/>
            <a:p>
              <a:endParaRPr lang="ar-SA"/>
            </a:p>
          </p:txBody>
        </p:sp>
        <p:sp>
          <p:nvSpPr>
            <p:cNvPr id="27" name="TextBox 27"/>
            <p:cNvSpPr txBox="1"/>
            <p:nvPr/>
          </p:nvSpPr>
          <p:spPr>
            <a:xfrm>
              <a:off x="0" y="-38100"/>
              <a:ext cx="2725360" cy="199150"/>
            </a:xfrm>
            <a:prstGeom prst="rect">
              <a:avLst/>
            </a:prstGeom>
          </p:spPr>
          <p:txBody>
            <a:bodyPr lIns="50800" tIns="50800" rIns="50800" bIns="50800" rtlCol="0" anchor="ctr"/>
            <a:lstStyle/>
            <a:p>
              <a:pPr algn="ctr">
                <a:lnSpc>
                  <a:spcPts val="2659"/>
                </a:lnSpc>
              </a:pPr>
              <a:endParaRPr/>
            </a:p>
          </p:txBody>
        </p:sp>
      </p:grpSp>
      <p:sp>
        <p:nvSpPr>
          <p:cNvPr id="28" name="Freeform 28"/>
          <p:cNvSpPr/>
          <p:nvPr/>
        </p:nvSpPr>
        <p:spPr>
          <a:xfrm>
            <a:off x="599273" y="901811"/>
            <a:ext cx="4010578" cy="3492849"/>
          </a:xfrm>
          <a:custGeom>
            <a:avLst/>
            <a:gdLst/>
            <a:ahLst/>
            <a:cxnLst/>
            <a:rect l="l" t="t" r="r" b="b"/>
            <a:pathLst>
              <a:path w="4010578" h="3492849">
                <a:moveTo>
                  <a:pt x="0" y="0"/>
                </a:moveTo>
                <a:lnTo>
                  <a:pt x="4010579" y="0"/>
                </a:lnTo>
                <a:lnTo>
                  <a:pt x="4010579" y="3492849"/>
                </a:lnTo>
                <a:lnTo>
                  <a:pt x="0" y="349284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29" name="TextBox 29"/>
          <p:cNvSpPr txBox="1"/>
          <p:nvPr/>
        </p:nvSpPr>
        <p:spPr>
          <a:xfrm>
            <a:off x="6148919" y="2958846"/>
            <a:ext cx="10261080" cy="1061830"/>
          </a:xfrm>
          <a:prstGeom prst="rect">
            <a:avLst/>
          </a:prstGeom>
        </p:spPr>
        <p:txBody>
          <a:bodyPr lIns="0" tIns="0" rIns="0" bIns="0" rtlCol="0" anchor="t">
            <a:spAutoFit/>
          </a:bodyPr>
          <a:lstStyle/>
          <a:p>
            <a:pPr algn="r" rtl="1">
              <a:lnSpc>
                <a:spcPts val="8699"/>
              </a:lnSpc>
            </a:pPr>
            <a:r>
              <a:rPr lang="ar-EG" sz="6213" b="1">
                <a:solidFill>
                  <a:srgbClr val="8E7DE4"/>
                </a:solidFill>
                <a:latin typeface="Tek Arabic Condensed Bold"/>
                <a:ea typeface="Tek Arabic Condensed Bold"/>
                <a:cs typeface="Tek Arabic Condensed Bold"/>
                <a:sym typeface="Tek Arabic Condensed Bold"/>
                <a:rtl/>
              </a:rPr>
              <a:t>كيف أحدد الأولويات ؟</a:t>
            </a:r>
          </a:p>
        </p:txBody>
      </p:sp>
      <p:sp>
        <p:nvSpPr>
          <p:cNvPr id="30" name="TextBox 30"/>
          <p:cNvSpPr txBox="1"/>
          <p:nvPr/>
        </p:nvSpPr>
        <p:spPr>
          <a:xfrm>
            <a:off x="5419863" y="730361"/>
            <a:ext cx="5978707" cy="1387658"/>
          </a:xfrm>
          <a:prstGeom prst="rect">
            <a:avLst/>
          </a:prstGeom>
        </p:spPr>
        <p:txBody>
          <a:bodyPr lIns="0" tIns="0" rIns="0" bIns="0" rtlCol="0" anchor="t">
            <a:spAutoFit/>
          </a:bodyPr>
          <a:lstStyle/>
          <a:p>
            <a:pPr algn="r" rtl="1">
              <a:lnSpc>
                <a:spcPts val="11177"/>
              </a:lnSpc>
            </a:pPr>
            <a:r>
              <a:rPr lang="ar-EG" sz="7983" b="1">
                <a:solidFill>
                  <a:srgbClr val="FF66C4"/>
                </a:solidFill>
                <a:latin typeface="Tek Tall Arabic Bold"/>
                <a:ea typeface="Tek Tall Arabic Bold"/>
                <a:cs typeface="Tek Tall Arabic Bold"/>
                <a:sym typeface="Tek Tall Arabic Bold"/>
                <a:rtl/>
              </a:rPr>
              <a:t>تحديد الأولويات</a:t>
            </a:r>
          </a:p>
        </p:txBody>
      </p:sp>
      <p:sp>
        <p:nvSpPr>
          <p:cNvPr id="31" name="Freeform 31"/>
          <p:cNvSpPr/>
          <p:nvPr/>
        </p:nvSpPr>
        <p:spPr>
          <a:xfrm>
            <a:off x="441122" y="6617112"/>
            <a:ext cx="2050358" cy="2050358"/>
          </a:xfrm>
          <a:custGeom>
            <a:avLst/>
            <a:gdLst/>
            <a:ahLst/>
            <a:cxnLst/>
            <a:rect l="l" t="t" r="r" b="b"/>
            <a:pathLst>
              <a:path w="2050358" h="2050358">
                <a:moveTo>
                  <a:pt x="0" y="0"/>
                </a:moveTo>
                <a:lnTo>
                  <a:pt x="2050357" y="0"/>
                </a:lnTo>
                <a:lnTo>
                  <a:pt x="2050357" y="2050357"/>
                </a:lnTo>
                <a:lnTo>
                  <a:pt x="0" y="205035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2" name="TextBox 32"/>
          <p:cNvSpPr txBox="1"/>
          <p:nvPr/>
        </p:nvSpPr>
        <p:spPr>
          <a:xfrm>
            <a:off x="2147861" y="4289539"/>
            <a:ext cx="13682182" cy="5302964"/>
          </a:xfrm>
          <a:prstGeom prst="rect">
            <a:avLst/>
          </a:prstGeom>
        </p:spPr>
        <p:txBody>
          <a:bodyPr lIns="0" tIns="0" rIns="0" bIns="0" rtlCol="0" anchor="t">
            <a:spAutoFit/>
          </a:bodyPr>
          <a:lstStyle/>
          <a:p>
            <a:pPr algn="r" rtl="1">
              <a:lnSpc>
                <a:spcPts val="6069"/>
              </a:lnSpc>
            </a:pPr>
            <a:r>
              <a:rPr lang="ar-EG" sz="4335" b="1">
                <a:solidFill>
                  <a:srgbClr val="000000"/>
                </a:solidFill>
                <a:latin typeface="29LT Riwaya Bold"/>
                <a:ea typeface="29LT Riwaya Bold"/>
                <a:cs typeface="29LT Riwaya Bold"/>
                <a:sym typeface="29LT Riwaya Bold"/>
                <a:rtl/>
              </a:rPr>
              <a:t>أسأل نفسي: هل هذا الشيء ضروري؟</a:t>
            </a:r>
          </a:p>
          <a:p>
            <a:pPr marL="936006" lvl="1" indent="-468003" algn="r" rtl="1">
              <a:lnSpc>
                <a:spcPts val="6069"/>
              </a:lnSpc>
              <a:buFont typeface="Arial"/>
              <a:buChar char="•"/>
            </a:pPr>
            <a:r>
              <a:rPr lang="ar-EG" sz="4335" b="1">
                <a:solidFill>
                  <a:srgbClr val="000000"/>
                </a:solidFill>
                <a:latin typeface="29LT Riwaya Bold"/>
                <a:ea typeface="29LT Riwaya Bold"/>
                <a:cs typeface="29LT Riwaya Bold"/>
                <a:sym typeface="29LT Riwaya Bold"/>
                <a:rtl/>
              </a:rPr>
              <a:t>إذا كان نعم → فهو أولوية</a:t>
            </a:r>
          </a:p>
          <a:p>
            <a:pPr marL="936006" lvl="1" indent="-468003" algn="r" rtl="1">
              <a:lnSpc>
                <a:spcPts val="6069"/>
              </a:lnSpc>
              <a:buFont typeface="Arial"/>
              <a:buChar char="•"/>
            </a:pPr>
            <a:r>
              <a:rPr lang="ar-EG" sz="4335" b="1">
                <a:solidFill>
                  <a:srgbClr val="000000"/>
                </a:solidFill>
                <a:latin typeface="29LT Riwaya Bold"/>
                <a:ea typeface="29LT Riwaya Bold"/>
                <a:cs typeface="29LT Riwaya Bold"/>
                <a:sym typeface="29LT Riwaya Bold"/>
                <a:rtl/>
              </a:rPr>
              <a:t>إذا كان لا → يمكن تأجيله</a:t>
            </a:r>
          </a:p>
          <a:p>
            <a:pPr algn="r" rtl="1">
              <a:lnSpc>
                <a:spcPts val="6069"/>
              </a:lnSpc>
            </a:pPr>
            <a:r>
              <a:rPr lang="ar-EG" sz="4335" b="1">
                <a:solidFill>
                  <a:srgbClr val="000000"/>
                </a:solidFill>
                <a:latin typeface="29LT Riwaya Bold"/>
                <a:ea typeface="29LT Riwaya Bold"/>
                <a:cs typeface="29LT Riwaya Bold"/>
                <a:sym typeface="29LT Riwaya Bold"/>
                <a:rtl/>
              </a:rPr>
              <a:t>مثال:</a:t>
            </a:r>
          </a:p>
          <a:p>
            <a:pPr algn="r" rtl="1">
              <a:lnSpc>
                <a:spcPts val="6069"/>
              </a:lnSpc>
            </a:pPr>
            <a:r>
              <a:rPr lang="ar-EG" sz="4335" b="1">
                <a:solidFill>
                  <a:srgbClr val="000000"/>
                </a:solidFill>
                <a:latin typeface="29LT Riwaya Bold"/>
                <a:ea typeface="29LT Riwaya Bold"/>
                <a:cs typeface="29LT Riwaya Bold"/>
                <a:sym typeface="29LT Riwaya Bold"/>
                <a:rtl/>
              </a:rPr>
              <a:t> الواجب المدرسي = ضروري</a:t>
            </a:r>
          </a:p>
          <a:p>
            <a:pPr algn="r" rtl="1">
              <a:lnSpc>
                <a:spcPts val="6069"/>
              </a:lnSpc>
            </a:pPr>
            <a:r>
              <a:rPr lang="ar-EG" sz="4335" b="1">
                <a:solidFill>
                  <a:srgbClr val="000000"/>
                </a:solidFill>
                <a:latin typeface="29LT Riwaya Bold"/>
                <a:ea typeface="29LT Riwaya Bold"/>
                <a:cs typeface="29LT Riwaya Bold"/>
                <a:sym typeface="29LT Riwaya Bold"/>
                <a:rtl/>
              </a:rPr>
              <a:t> التلوين = غير ضروري الآن</a:t>
            </a:r>
          </a:p>
          <a:p>
            <a:pPr algn="r" rtl="1">
              <a:lnSpc>
                <a:spcPts val="6069"/>
              </a:lnSpc>
            </a:pPr>
            <a:endParaRPr lang="ar-EG" sz="4335" b="1">
              <a:solidFill>
                <a:srgbClr val="000000"/>
              </a:solidFill>
              <a:latin typeface="29LT Riwaya Bold"/>
              <a:ea typeface="29LT Riwaya Bold"/>
              <a:cs typeface="29LT Riwaya Bold"/>
              <a:sym typeface="29LT Riwaya Bold"/>
              <a:rt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grpSp>
        <p:nvGrpSpPr>
          <p:cNvPr id="2" name="Group 2"/>
          <p:cNvGrpSpPr/>
          <p:nvPr/>
        </p:nvGrpSpPr>
        <p:grpSpPr>
          <a:xfrm>
            <a:off x="8988952" y="1028700"/>
            <a:ext cx="1945996" cy="1945996"/>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4" name="TextBox 4"/>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5" name="Group 5"/>
          <p:cNvGrpSpPr/>
          <p:nvPr/>
        </p:nvGrpSpPr>
        <p:grpSpPr>
          <a:xfrm>
            <a:off x="4194835" y="4365739"/>
            <a:ext cx="12216740" cy="2989448"/>
            <a:chOff x="0" y="0"/>
            <a:chExt cx="3217577" cy="787344"/>
          </a:xfrm>
        </p:grpSpPr>
        <p:sp>
          <p:nvSpPr>
            <p:cNvPr id="6" name="Freeform 6"/>
            <p:cNvSpPr/>
            <p:nvPr/>
          </p:nvSpPr>
          <p:spPr>
            <a:xfrm>
              <a:off x="0" y="0"/>
              <a:ext cx="3217577" cy="787344"/>
            </a:xfrm>
            <a:custGeom>
              <a:avLst/>
              <a:gdLst/>
              <a:ahLst/>
              <a:cxnLst/>
              <a:rect l="l" t="t" r="r" b="b"/>
              <a:pathLst>
                <a:path w="3217577" h="787344">
                  <a:moveTo>
                    <a:pt x="36122" y="0"/>
                  </a:moveTo>
                  <a:lnTo>
                    <a:pt x="3181456" y="0"/>
                  </a:lnTo>
                  <a:cubicBezTo>
                    <a:pt x="3201405" y="0"/>
                    <a:pt x="3217577" y="16172"/>
                    <a:pt x="3217577" y="36122"/>
                  </a:cubicBezTo>
                  <a:lnTo>
                    <a:pt x="3217577" y="751223"/>
                  </a:lnTo>
                  <a:cubicBezTo>
                    <a:pt x="3217577" y="771172"/>
                    <a:pt x="3201405" y="787344"/>
                    <a:pt x="3181456" y="787344"/>
                  </a:cubicBezTo>
                  <a:lnTo>
                    <a:pt x="36122" y="787344"/>
                  </a:lnTo>
                  <a:cubicBezTo>
                    <a:pt x="16172" y="787344"/>
                    <a:pt x="0" y="771172"/>
                    <a:pt x="0" y="751223"/>
                  </a:cubicBezTo>
                  <a:lnTo>
                    <a:pt x="0" y="36122"/>
                  </a:lnTo>
                  <a:cubicBezTo>
                    <a:pt x="0" y="16172"/>
                    <a:pt x="16172" y="0"/>
                    <a:pt x="36122" y="0"/>
                  </a:cubicBezTo>
                  <a:close/>
                </a:path>
              </a:pathLst>
            </a:custGeom>
            <a:solidFill>
              <a:srgbClr val="94F2E4"/>
            </a:solidFill>
          </p:spPr>
          <p:txBody>
            <a:bodyPr/>
            <a:lstStyle/>
            <a:p>
              <a:endParaRPr lang="ar-SA"/>
            </a:p>
          </p:txBody>
        </p:sp>
        <p:sp>
          <p:nvSpPr>
            <p:cNvPr id="7" name="TextBox 7"/>
            <p:cNvSpPr txBox="1"/>
            <p:nvPr/>
          </p:nvSpPr>
          <p:spPr>
            <a:xfrm>
              <a:off x="0" y="-38100"/>
              <a:ext cx="3217577" cy="825444"/>
            </a:xfrm>
            <a:prstGeom prst="rect">
              <a:avLst/>
            </a:prstGeom>
          </p:spPr>
          <p:txBody>
            <a:bodyPr lIns="50800" tIns="50800" rIns="50800" bIns="50800" rtlCol="0" anchor="ctr"/>
            <a:lstStyle/>
            <a:p>
              <a:pPr algn="ctr">
                <a:lnSpc>
                  <a:spcPts val="2659"/>
                </a:lnSpc>
              </a:pPr>
              <a:endParaRPr/>
            </a:p>
          </p:txBody>
        </p:sp>
      </p:grpSp>
      <p:sp>
        <p:nvSpPr>
          <p:cNvPr id="8" name="Freeform 8"/>
          <p:cNvSpPr/>
          <p:nvPr/>
        </p:nvSpPr>
        <p:spPr>
          <a:xfrm>
            <a:off x="16820390" y="8892647"/>
            <a:ext cx="1734054" cy="1734054"/>
          </a:xfrm>
          <a:custGeom>
            <a:avLst/>
            <a:gdLst/>
            <a:ahLst/>
            <a:cxnLst/>
            <a:rect l="l" t="t" r="r" b="b"/>
            <a:pathLst>
              <a:path w="1734054" h="1734054">
                <a:moveTo>
                  <a:pt x="0" y="0"/>
                </a:moveTo>
                <a:lnTo>
                  <a:pt x="1734054" y="0"/>
                </a:lnTo>
                <a:lnTo>
                  <a:pt x="1734054" y="1734054"/>
                </a:lnTo>
                <a:lnTo>
                  <a:pt x="0" y="173405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9" name="Freeform 9"/>
          <p:cNvSpPr/>
          <p:nvPr/>
        </p:nvSpPr>
        <p:spPr>
          <a:xfrm>
            <a:off x="-267754" y="8892647"/>
            <a:ext cx="1734054" cy="1734054"/>
          </a:xfrm>
          <a:custGeom>
            <a:avLst/>
            <a:gdLst/>
            <a:ahLst/>
            <a:cxnLst/>
            <a:rect l="l" t="t" r="r" b="b"/>
            <a:pathLst>
              <a:path w="1734054" h="1734054">
                <a:moveTo>
                  <a:pt x="0" y="0"/>
                </a:moveTo>
                <a:lnTo>
                  <a:pt x="1734054" y="0"/>
                </a:lnTo>
                <a:lnTo>
                  <a:pt x="1734054" y="1734054"/>
                </a:lnTo>
                <a:lnTo>
                  <a:pt x="0" y="173405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grpSp>
        <p:nvGrpSpPr>
          <p:cNvPr id="10" name="Group 10"/>
          <p:cNvGrpSpPr/>
          <p:nvPr/>
        </p:nvGrpSpPr>
        <p:grpSpPr>
          <a:xfrm>
            <a:off x="12903521" y="700902"/>
            <a:ext cx="1335796" cy="1335796"/>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2" name="TextBox 12"/>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15742101" y="1368800"/>
            <a:ext cx="1335796" cy="1335796"/>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5" name="TextBox 1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6" name="Group 16"/>
          <p:cNvGrpSpPr/>
          <p:nvPr/>
        </p:nvGrpSpPr>
        <p:grpSpPr>
          <a:xfrm>
            <a:off x="16820390" y="4380817"/>
            <a:ext cx="10347852" cy="1431242"/>
            <a:chOff x="0" y="0"/>
            <a:chExt cx="2725360" cy="376953"/>
          </a:xfrm>
        </p:grpSpPr>
        <p:sp>
          <p:nvSpPr>
            <p:cNvPr id="17" name="Freeform 17"/>
            <p:cNvSpPr/>
            <p:nvPr/>
          </p:nvSpPr>
          <p:spPr>
            <a:xfrm>
              <a:off x="0" y="0"/>
              <a:ext cx="2725360" cy="376953"/>
            </a:xfrm>
            <a:custGeom>
              <a:avLst/>
              <a:gdLst/>
              <a:ahLst/>
              <a:cxnLst/>
              <a:rect l="l" t="t" r="r" b="b"/>
              <a:pathLst>
                <a:path w="2725360" h="376953">
                  <a:moveTo>
                    <a:pt x="42646" y="0"/>
                  </a:moveTo>
                  <a:lnTo>
                    <a:pt x="2682715" y="0"/>
                  </a:lnTo>
                  <a:cubicBezTo>
                    <a:pt x="2694025" y="0"/>
                    <a:pt x="2704872" y="4493"/>
                    <a:pt x="2712870" y="12491"/>
                  </a:cubicBezTo>
                  <a:cubicBezTo>
                    <a:pt x="2720867" y="20488"/>
                    <a:pt x="2725360" y="31335"/>
                    <a:pt x="2725360" y="42646"/>
                  </a:cubicBezTo>
                  <a:lnTo>
                    <a:pt x="2725360" y="334307"/>
                  </a:lnTo>
                  <a:cubicBezTo>
                    <a:pt x="2725360" y="345617"/>
                    <a:pt x="2720867" y="356464"/>
                    <a:pt x="2712870" y="364462"/>
                  </a:cubicBezTo>
                  <a:cubicBezTo>
                    <a:pt x="2704872" y="372460"/>
                    <a:pt x="2694025" y="376953"/>
                    <a:pt x="2682715" y="376953"/>
                  </a:cubicBezTo>
                  <a:lnTo>
                    <a:pt x="42646" y="376953"/>
                  </a:lnTo>
                  <a:cubicBezTo>
                    <a:pt x="31335" y="376953"/>
                    <a:pt x="20488" y="372460"/>
                    <a:pt x="12491" y="364462"/>
                  </a:cubicBezTo>
                  <a:cubicBezTo>
                    <a:pt x="4493" y="356464"/>
                    <a:pt x="0" y="345617"/>
                    <a:pt x="0" y="334307"/>
                  </a:cubicBezTo>
                  <a:lnTo>
                    <a:pt x="0" y="42646"/>
                  </a:lnTo>
                  <a:cubicBezTo>
                    <a:pt x="0" y="31335"/>
                    <a:pt x="4493" y="20488"/>
                    <a:pt x="12491" y="12491"/>
                  </a:cubicBezTo>
                  <a:cubicBezTo>
                    <a:pt x="20488" y="4493"/>
                    <a:pt x="31335" y="0"/>
                    <a:pt x="42646" y="0"/>
                  </a:cubicBezTo>
                  <a:close/>
                </a:path>
              </a:pathLst>
            </a:custGeom>
            <a:solidFill>
              <a:srgbClr val="F18162"/>
            </a:solidFill>
          </p:spPr>
          <p:txBody>
            <a:bodyPr/>
            <a:lstStyle/>
            <a:p>
              <a:endParaRPr lang="ar-SA"/>
            </a:p>
          </p:txBody>
        </p:sp>
        <p:sp>
          <p:nvSpPr>
            <p:cNvPr id="18" name="TextBox 18"/>
            <p:cNvSpPr txBox="1"/>
            <p:nvPr/>
          </p:nvSpPr>
          <p:spPr>
            <a:xfrm>
              <a:off x="0" y="-38100"/>
              <a:ext cx="2725360" cy="415053"/>
            </a:xfrm>
            <a:prstGeom prst="rect">
              <a:avLst/>
            </a:prstGeom>
          </p:spPr>
          <p:txBody>
            <a:bodyPr lIns="50800" tIns="50800" rIns="50800" bIns="50800" rtlCol="0" anchor="ctr"/>
            <a:lstStyle/>
            <a:p>
              <a:pPr algn="ctr">
                <a:lnSpc>
                  <a:spcPts val="2659"/>
                </a:lnSpc>
              </a:pPr>
              <a:endParaRPr/>
            </a:p>
          </p:txBody>
        </p:sp>
      </p:grpSp>
      <p:grpSp>
        <p:nvGrpSpPr>
          <p:cNvPr id="19" name="Group 19"/>
          <p:cNvGrpSpPr/>
          <p:nvPr/>
        </p:nvGrpSpPr>
        <p:grpSpPr>
          <a:xfrm>
            <a:off x="16820390" y="3409190"/>
            <a:ext cx="10347852" cy="611487"/>
            <a:chOff x="0" y="0"/>
            <a:chExt cx="2725360" cy="161050"/>
          </a:xfrm>
        </p:grpSpPr>
        <p:sp>
          <p:nvSpPr>
            <p:cNvPr id="20" name="Freeform 20"/>
            <p:cNvSpPr/>
            <p:nvPr/>
          </p:nvSpPr>
          <p:spPr>
            <a:xfrm>
              <a:off x="0" y="0"/>
              <a:ext cx="2725360" cy="161050"/>
            </a:xfrm>
            <a:custGeom>
              <a:avLst/>
              <a:gdLst/>
              <a:ahLst/>
              <a:cxnLst/>
              <a:rect l="l" t="t" r="r" b="b"/>
              <a:pathLst>
                <a:path w="2725360" h="161050">
                  <a:moveTo>
                    <a:pt x="42646" y="0"/>
                  </a:moveTo>
                  <a:lnTo>
                    <a:pt x="2682715" y="0"/>
                  </a:lnTo>
                  <a:cubicBezTo>
                    <a:pt x="2694025" y="0"/>
                    <a:pt x="2704872" y="4493"/>
                    <a:pt x="2712870" y="12491"/>
                  </a:cubicBezTo>
                  <a:cubicBezTo>
                    <a:pt x="2720867" y="20488"/>
                    <a:pt x="2725360" y="31335"/>
                    <a:pt x="2725360" y="42646"/>
                  </a:cubicBezTo>
                  <a:lnTo>
                    <a:pt x="2725360" y="118404"/>
                  </a:lnTo>
                  <a:cubicBezTo>
                    <a:pt x="2725360" y="129715"/>
                    <a:pt x="2720867" y="140562"/>
                    <a:pt x="2712870" y="148559"/>
                  </a:cubicBezTo>
                  <a:cubicBezTo>
                    <a:pt x="2704872" y="156557"/>
                    <a:pt x="2694025" y="161050"/>
                    <a:pt x="2682715" y="161050"/>
                  </a:cubicBezTo>
                  <a:lnTo>
                    <a:pt x="42646" y="161050"/>
                  </a:lnTo>
                  <a:cubicBezTo>
                    <a:pt x="31335" y="161050"/>
                    <a:pt x="20488" y="156557"/>
                    <a:pt x="12491" y="148559"/>
                  </a:cubicBezTo>
                  <a:cubicBezTo>
                    <a:pt x="4493" y="140562"/>
                    <a:pt x="0" y="129715"/>
                    <a:pt x="0" y="118404"/>
                  </a:cubicBezTo>
                  <a:lnTo>
                    <a:pt x="0" y="42646"/>
                  </a:lnTo>
                  <a:cubicBezTo>
                    <a:pt x="0" y="31335"/>
                    <a:pt x="4493" y="20488"/>
                    <a:pt x="12491" y="12491"/>
                  </a:cubicBezTo>
                  <a:cubicBezTo>
                    <a:pt x="20488" y="4493"/>
                    <a:pt x="31335" y="0"/>
                    <a:pt x="42646" y="0"/>
                  </a:cubicBezTo>
                  <a:close/>
                </a:path>
              </a:pathLst>
            </a:custGeom>
            <a:solidFill>
              <a:srgbClr val="F18162"/>
            </a:solidFill>
          </p:spPr>
          <p:txBody>
            <a:bodyPr/>
            <a:lstStyle/>
            <a:p>
              <a:endParaRPr lang="ar-SA"/>
            </a:p>
          </p:txBody>
        </p:sp>
        <p:sp>
          <p:nvSpPr>
            <p:cNvPr id="21" name="TextBox 21"/>
            <p:cNvSpPr txBox="1"/>
            <p:nvPr/>
          </p:nvSpPr>
          <p:spPr>
            <a:xfrm>
              <a:off x="0" y="-38100"/>
              <a:ext cx="2725360" cy="199150"/>
            </a:xfrm>
            <a:prstGeom prst="rect">
              <a:avLst/>
            </a:prstGeom>
          </p:spPr>
          <p:txBody>
            <a:bodyPr lIns="50800" tIns="50800" rIns="50800" bIns="50800" rtlCol="0" anchor="ctr"/>
            <a:lstStyle/>
            <a:p>
              <a:pPr algn="ctr">
                <a:lnSpc>
                  <a:spcPts val="2659"/>
                </a:lnSpc>
              </a:pPr>
              <a:endParaRPr/>
            </a:p>
          </p:txBody>
        </p:sp>
      </p:grpSp>
      <p:grpSp>
        <p:nvGrpSpPr>
          <p:cNvPr id="25" name="Group 25"/>
          <p:cNvGrpSpPr/>
          <p:nvPr/>
        </p:nvGrpSpPr>
        <p:grpSpPr>
          <a:xfrm>
            <a:off x="16820390" y="6383559"/>
            <a:ext cx="10347852" cy="611487"/>
            <a:chOff x="0" y="0"/>
            <a:chExt cx="2725360" cy="161050"/>
          </a:xfrm>
        </p:grpSpPr>
        <p:sp>
          <p:nvSpPr>
            <p:cNvPr id="26" name="Freeform 26"/>
            <p:cNvSpPr/>
            <p:nvPr/>
          </p:nvSpPr>
          <p:spPr>
            <a:xfrm>
              <a:off x="0" y="0"/>
              <a:ext cx="2725360" cy="161050"/>
            </a:xfrm>
            <a:custGeom>
              <a:avLst/>
              <a:gdLst/>
              <a:ahLst/>
              <a:cxnLst/>
              <a:rect l="l" t="t" r="r" b="b"/>
              <a:pathLst>
                <a:path w="2725360" h="161050">
                  <a:moveTo>
                    <a:pt x="42646" y="0"/>
                  </a:moveTo>
                  <a:lnTo>
                    <a:pt x="2682715" y="0"/>
                  </a:lnTo>
                  <a:cubicBezTo>
                    <a:pt x="2694025" y="0"/>
                    <a:pt x="2704872" y="4493"/>
                    <a:pt x="2712870" y="12491"/>
                  </a:cubicBezTo>
                  <a:cubicBezTo>
                    <a:pt x="2720867" y="20488"/>
                    <a:pt x="2725360" y="31335"/>
                    <a:pt x="2725360" y="42646"/>
                  </a:cubicBezTo>
                  <a:lnTo>
                    <a:pt x="2725360" y="118404"/>
                  </a:lnTo>
                  <a:cubicBezTo>
                    <a:pt x="2725360" y="129715"/>
                    <a:pt x="2720867" y="140562"/>
                    <a:pt x="2712870" y="148559"/>
                  </a:cubicBezTo>
                  <a:cubicBezTo>
                    <a:pt x="2704872" y="156557"/>
                    <a:pt x="2694025" y="161050"/>
                    <a:pt x="2682715" y="161050"/>
                  </a:cubicBezTo>
                  <a:lnTo>
                    <a:pt x="42646" y="161050"/>
                  </a:lnTo>
                  <a:cubicBezTo>
                    <a:pt x="31335" y="161050"/>
                    <a:pt x="20488" y="156557"/>
                    <a:pt x="12491" y="148559"/>
                  </a:cubicBezTo>
                  <a:cubicBezTo>
                    <a:pt x="4493" y="140562"/>
                    <a:pt x="0" y="129715"/>
                    <a:pt x="0" y="118404"/>
                  </a:cubicBezTo>
                  <a:lnTo>
                    <a:pt x="0" y="42646"/>
                  </a:lnTo>
                  <a:cubicBezTo>
                    <a:pt x="0" y="31335"/>
                    <a:pt x="4493" y="20488"/>
                    <a:pt x="12491" y="12491"/>
                  </a:cubicBezTo>
                  <a:cubicBezTo>
                    <a:pt x="20488" y="4493"/>
                    <a:pt x="31335" y="0"/>
                    <a:pt x="42646" y="0"/>
                  </a:cubicBezTo>
                  <a:close/>
                </a:path>
              </a:pathLst>
            </a:custGeom>
            <a:solidFill>
              <a:srgbClr val="F18162"/>
            </a:solidFill>
          </p:spPr>
          <p:txBody>
            <a:bodyPr/>
            <a:lstStyle/>
            <a:p>
              <a:endParaRPr lang="ar-SA"/>
            </a:p>
          </p:txBody>
        </p:sp>
        <p:sp>
          <p:nvSpPr>
            <p:cNvPr id="27" name="TextBox 27"/>
            <p:cNvSpPr txBox="1"/>
            <p:nvPr/>
          </p:nvSpPr>
          <p:spPr>
            <a:xfrm>
              <a:off x="0" y="-38100"/>
              <a:ext cx="2725360" cy="199150"/>
            </a:xfrm>
            <a:prstGeom prst="rect">
              <a:avLst/>
            </a:prstGeom>
          </p:spPr>
          <p:txBody>
            <a:bodyPr lIns="50800" tIns="50800" rIns="50800" bIns="50800" rtlCol="0" anchor="ctr"/>
            <a:lstStyle/>
            <a:p>
              <a:pPr algn="ctr">
                <a:lnSpc>
                  <a:spcPts val="2659"/>
                </a:lnSpc>
              </a:pPr>
              <a:endParaRPr/>
            </a:p>
          </p:txBody>
        </p:sp>
      </p:grpSp>
      <p:sp>
        <p:nvSpPr>
          <p:cNvPr id="28" name="Freeform 28"/>
          <p:cNvSpPr/>
          <p:nvPr/>
        </p:nvSpPr>
        <p:spPr>
          <a:xfrm>
            <a:off x="599273" y="901811"/>
            <a:ext cx="4010578" cy="3492849"/>
          </a:xfrm>
          <a:custGeom>
            <a:avLst/>
            <a:gdLst/>
            <a:ahLst/>
            <a:cxnLst/>
            <a:rect l="l" t="t" r="r" b="b"/>
            <a:pathLst>
              <a:path w="4010578" h="3492849">
                <a:moveTo>
                  <a:pt x="0" y="0"/>
                </a:moveTo>
                <a:lnTo>
                  <a:pt x="4010579" y="0"/>
                </a:lnTo>
                <a:lnTo>
                  <a:pt x="4010579" y="3492849"/>
                </a:lnTo>
                <a:lnTo>
                  <a:pt x="0" y="349284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29" name="TextBox 29"/>
          <p:cNvSpPr txBox="1"/>
          <p:nvPr/>
        </p:nvSpPr>
        <p:spPr>
          <a:xfrm>
            <a:off x="9720791" y="3332990"/>
            <a:ext cx="6689208" cy="687687"/>
          </a:xfrm>
          <a:prstGeom prst="rect">
            <a:avLst/>
          </a:prstGeom>
        </p:spPr>
        <p:txBody>
          <a:bodyPr lIns="0" tIns="0" rIns="0" bIns="0" rtlCol="0" anchor="t">
            <a:spAutoFit/>
          </a:bodyPr>
          <a:lstStyle/>
          <a:p>
            <a:pPr algn="r" rtl="1">
              <a:lnSpc>
                <a:spcPts val="5671"/>
              </a:lnSpc>
            </a:pPr>
            <a:r>
              <a:rPr lang="ar-EG" sz="4050" b="1">
                <a:solidFill>
                  <a:srgbClr val="8E7DE4"/>
                </a:solidFill>
                <a:latin typeface="Tek Arabic Condensed Bold"/>
                <a:ea typeface="Tek Arabic Condensed Bold"/>
                <a:cs typeface="Tek Arabic Condensed Bold"/>
                <a:sym typeface="Tek Arabic Condensed Bold"/>
                <a:rtl/>
              </a:rPr>
              <a:t>كيف أحدد الأولويات ؟</a:t>
            </a:r>
          </a:p>
        </p:txBody>
      </p:sp>
      <p:sp>
        <p:nvSpPr>
          <p:cNvPr id="30" name="TextBox 30"/>
          <p:cNvSpPr txBox="1"/>
          <p:nvPr/>
        </p:nvSpPr>
        <p:spPr>
          <a:xfrm>
            <a:off x="8760983" y="819150"/>
            <a:ext cx="7650592" cy="1765858"/>
          </a:xfrm>
          <a:prstGeom prst="rect">
            <a:avLst/>
          </a:prstGeom>
        </p:spPr>
        <p:txBody>
          <a:bodyPr lIns="0" tIns="0" rIns="0" bIns="0" rtlCol="0" anchor="t">
            <a:spAutoFit/>
          </a:bodyPr>
          <a:lstStyle/>
          <a:p>
            <a:pPr algn="r" rtl="1">
              <a:lnSpc>
                <a:spcPts val="14302"/>
              </a:lnSpc>
            </a:pPr>
            <a:r>
              <a:rPr lang="ar-EG" sz="10216" b="1">
                <a:solidFill>
                  <a:srgbClr val="8E7DE4"/>
                </a:solidFill>
                <a:latin typeface="Tek Tall Arabic Bold"/>
                <a:ea typeface="Tek Tall Arabic Bold"/>
                <a:cs typeface="Tek Tall Arabic Bold"/>
                <a:sym typeface="Tek Tall Arabic Bold"/>
                <a:rtl/>
              </a:rPr>
              <a:t>تحديد الأولويات</a:t>
            </a:r>
          </a:p>
        </p:txBody>
      </p:sp>
      <p:sp>
        <p:nvSpPr>
          <p:cNvPr id="31" name="Freeform 31"/>
          <p:cNvSpPr/>
          <p:nvPr/>
        </p:nvSpPr>
        <p:spPr>
          <a:xfrm>
            <a:off x="441122" y="6617112"/>
            <a:ext cx="2050358" cy="2050358"/>
          </a:xfrm>
          <a:custGeom>
            <a:avLst/>
            <a:gdLst/>
            <a:ahLst/>
            <a:cxnLst/>
            <a:rect l="l" t="t" r="r" b="b"/>
            <a:pathLst>
              <a:path w="2050358" h="2050358">
                <a:moveTo>
                  <a:pt x="0" y="0"/>
                </a:moveTo>
                <a:lnTo>
                  <a:pt x="2050357" y="0"/>
                </a:lnTo>
                <a:lnTo>
                  <a:pt x="2050357" y="2050357"/>
                </a:lnTo>
                <a:lnTo>
                  <a:pt x="0" y="205035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2" name="TextBox 32"/>
          <p:cNvSpPr txBox="1"/>
          <p:nvPr/>
        </p:nvSpPr>
        <p:spPr>
          <a:xfrm>
            <a:off x="4609852" y="4536198"/>
            <a:ext cx="11357807" cy="2506827"/>
          </a:xfrm>
          <a:prstGeom prst="rect">
            <a:avLst/>
          </a:prstGeom>
        </p:spPr>
        <p:txBody>
          <a:bodyPr lIns="0" tIns="0" rIns="0" bIns="0" rtlCol="0" anchor="t">
            <a:spAutoFit/>
          </a:bodyPr>
          <a:lstStyle/>
          <a:p>
            <a:pPr algn="r" rtl="1">
              <a:lnSpc>
                <a:spcPts val="5038"/>
              </a:lnSpc>
            </a:pPr>
            <a:r>
              <a:rPr lang="ar-EG" sz="3598" b="1">
                <a:solidFill>
                  <a:srgbClr val="000000"/>
                </a:solidFill>
                <a:latin typeface="29LT Riwaya Bold"/>
                <a:ea typeface="29LT Riwaya Bold"/>
                <a:cs typeface="29LT Riwaya Bold"/>
                <a:sym typeface="29LT Riwaya Bold"/>
                <a:rtl/>
              </a:rPr>
              <a:t>هل هذا الشيء له وقت محدد؟</a:t>
            </a:r>
          </a:p>
          <a:p>
            <a:pPr marL="776994" lvl="1" indent="-388497" algn="r" rtl="1">
              <a:lnSpc>
                <a:spcPts val="5038"/>
              </a:lnSpc>
              <a:buFont typeface="Arial"/>
              <a:buChar char="•"/>
            </a:pPr>
            <a:r>
              <a:rPr lang="ar-EG" sz="3598" b="1">
                <a:solidFill>
                  <a:srgbClr val="000000"/>
                </a:solidFill>
                <a:latin typeface="29LT Riwaya Bold"/>
                <a:ea typeface="29LT Riwaya Bold"/>
                <a:cs typeface="29LT Riwaya Bold"/>
                <a:sym typeface="29LT Riwaya Bold"/>
                <a:rtl/>
              </a:rPr>
              <a:t>إذا كان له موعد (مثل حصة، اختبار، واجب اليوم) → أقوم به أولًا</a:t>
            </a:r>
          </a:p>
          <a:p>
            <a:pPr marL="776994" lvl="1" indent="-388497" algn="r" rtl="1">
              <a:lnSpc>
                <a:spcPts val="5038"/>
              </a:lnSpc>
              <a:buFont typeface="Arial"/>
              <a:buChar char="•"/>
            </a:pPr>
            <a:r>
              <a:rPr lang="ar-EG" sz="3598" b="1">
                <a:solidFill>
                  <a:srgbClr val="000000"/>
                </a:solidFill>
                <a:latin typeface="29LT Riwaya Bold"/>
                <a:ea typeface="29LT Riwaya Bold"/>
                <a:cs typeface="29LT Riwaya Bold"/>
                <a:sym typeface="29LT Riwaya Bold"/>
                <a:rtl/>
              </a:rPr>
              <a:t>إذا لم يكن له موعد → أستطيع فعله بعد المهام الأساسية</a:t>
            </a:r>
          </a:p>
          <a:p>
            <a:pPr algn="r" rtl="1">
              <a:lnSpc>
                <a:spcPts val="5038"/>
              </a:lnSpc>
            </a:pPr>
            <a:endParaRPr lang="ar-EG" sz="3598" b="1">
              <a:solidFill>
                <a:srgbClr val="000000"/>
              </a:solidFill>
              <a:latin typeface="29LT Riwaya Bold"/>
              <a:ea typeface="29LT Riwaya Bold"/>
              <a:cs typeface="29LT Riwaya Bold"/>
              <a:sym typeface="29LT Riwaya Bold"/>
              <a:rt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grpSp>
        <p:nvGrpSpPr>
          <p:cNvPr id="2" name="Group 2"/>
          <p:cNvGrpSpPr/>
          <p:nvPr/>
        </p:nvGrpSpPr>
        <p:grpSpPr>
          <a:xfrm>
            <a:off x="9374607" y="700902"/>
            <a:ext cx="1335796" cy="1335796"/>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4" name="TextBox 4"/>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5" name="Group 5"/>
          <p:cNvGrpSpPr/>
          <p:nvPr/>
        </p:nvGrpSpPr>
        <p:grpSpPr>
          <a:xfrm>
            <a:off x="12213188" y="1368800"/>
            <a:ext cx="1335796" cy="1335796"/>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7" name="TextBox 7"/>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8" name="Group 8"/>
          <p:cNvGrpSpPr/>
          <p:nvPr/>
        </p:nvGrpSpPr>
        <p:grpSpPr>
          <a:xfrm>
            <a:off x="5072177" y="949715"/>
            <a:ext cx="2173966" cy="2173966"/>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11" name="Group 11"/>
          <p:cNvGrpSpPr/>
          <p:nvPr/>
        </p:nvGrpSpPr>
        <p:grpSpPr>
          <a:xfrm>
            <a:off x="4064818" y="2403411"/>
            <a:ext cx="12147814" cy="7005611"/>
            <a:chOff x="0" y="0"/>
            <a:chExt cx="2875529" cy="1658310"/>
          </a:xfrm>
        </p:grpSpPr>
        <p:sp>
          <p:nvSpPr>
            <p:cNvPr id="12" name="Freeform 12"/>
            <p:cNvSpPr/>
            <p:nvPr/>
          </p:nvSpPr>
          <p:spPr>
            <a:xfrm>
              <a:off x="0" y="0"/>
              <a:ext cx="2875529" cy="1658310"/>
            </a:xfrm>
            <a:custGeom>
              <a:avLst/>
              <a:gdLst/>
              <a:ahLst/>
              <a:cxnLst/>
              <a:rect l="l" t="t" r="r" b="b"/>
              <a:pathLst>
                <a:path w="2875529" h="1658310">
                  <a:moveTo>
                    <a:pt x="1437765" y="0"/>
                  </a:moveTo>
                  <a:cubicBezTo>
                    <a:pt x="643709" y="0"/>
                    <a:pt x="0" y="371225"/>
                    <a:pt x="0" y="829155"/>
                  </a:cubicBezTo>
                  <a:cubicBezTo>
                    <a:pt x="0" y="1287084"/>
                    <a:pt x="643709" y="1658310"/>
                    <a:pt x="1437765" y="1658310"/>
                  </a:cubicBezTo>
                  <a:cubicBezTo>
                    <a:pt x="2231820" y="1658310"/>
                    <a:pt x="2875529" y="1287084"/>
                    <a:pt x="2875529" y="829155"/>
                  </a:cubicBezTo>
                  <a:cubicBezTo>
                    <a:pt x="2875529" y="371225"/>
                    <a:pt x="2231820" y="0"/>
                    <a:pt x="1437765" y="0"/>
                  </a:cubicBezTo>
                  <a:close/>
                </a:path>
              </a:pathLst>
            </a:custGeom>
            <a:solidFill>
              <a:srgbClr val="94F2E4"/>
            </a:solidFill>
          </p:spPr>
          <p:txBody>
            <a:bodyPr/>
            <a:lstStyle/>
            <a:p>
              <a:endParaRPr lang="ar-SA"/>
            </a:p>
          </p:txBody>
        </p:sp>
        <p:sp>
          <p:nvSpPr>
            <p:cNvPr id="13" name="TextBox 13"/>
            <p:cNvSpPr txBox="1"/>
            <p:nvPr/>
          </p:nvSpPr>
          <p:spPr>
            <a:xfrm>
              <a:off x="269581" y="117367"/>
              <a:ext cx="2336367" cy="1385477"/>
            </a:xfrm>
            <a:prstGeom prst="rect">
              <a:avLst/>
            </a:prstGeom>
          </p:spPr>
          <p:txBody>
            <a:bodyPr lIns="50800" tIns="50800" rIns="50800" bIns="50800" rtlCol="0" anchor="ctr"/>
            <a:lstStyle/>
            <a:p>
              <a:pPr algn="just">
                <a:lnSpc>
                  <a:spcPts val="2659"/>
                </a:lnSpc>
              </a:pPr>
              <a:endParaRPr/>
            </a:p>
          </p:txBody>
        </p:sp>
      </p:grpSp>
      <p:sp>
        <p:nvSpPr>
          <p:cNvPr id="14" name="TextBox 14"/>
          <p:cNvSpPr txBox="1"/>
          <p:nvPr/>
        </p:nvSpPr>
        <p:spPr>
          <a:xfrm>
            <a:off x="5887234" y="3827357"/>
            <a:ext cx="8310543" cy="3350949"/>
          </a:xfrm>
          <a:prstGeom prst="rect">
            <a:avLst/>
          </a:prstGeom>
        </p:spPr>
        <p:txBody>
          <a:bodyPr lIns="0" tIns="0" rIns="0" bIns="0" rtlCol="0" anchor="t">
            <a:spAutoFit/>
          </a:bodyPr>
          <a:lstStyle/>
          <a:p>
            <a:pPr algn="ctr" rtl="1">
              <a:lnSpc>
                <a:spcPts val="5352"/>
              </a:lnSpc>
            </a:pPr>
            <a:r>
              <a:rPr lang="ar-EG" sz="3822" b="1">
                <a:solidFill>
                  <a:srgbClr val="ED6950"/>
                </a:solidFill>
                <a:latin typeface="29LT Riwaya Bold"/>
                <a:ea typeface="29LT Riwaya Bold"/>
                <a:cs typeface="29LT Riwaya Bold"/>
                <a:sym typeface="29LT Riwaya Bold"/>
                <a:rtl/>
              </a:rPr>
              <a:t>يساعدني أن أنجز أكثر</a:t>
            </a:r>
          </a:p>
          <a:p>
            <a:pPr algn="ctr" rtl="1">
              <a:lnSpc>
                <a:spcPts val="5352"/>
              </a:lnSpc>
            </a:pPr>
            <a:endParaRPr lang="ar-EG" sz="3822" b="1">
              <a:solidFill>
                <a:srgbClr val="ED6950"/>
              </a:solidFill>
              <a:latin typeface="29LT Riwaya Bold"/>
              <a:ea typeface="29LT Riwaya Bold"/>
              <a:cs typeface="29LT Riwaya Bold"/>
              <a:sym typeface="29LT Riwaya Bold"/>
              <a:rtl/>
            </a:endParaRPr>
          </a:p>
          <a:p>
            <a:pPr algn="ctr" rtl="1">
              <a:lnSpc>
                <a:spcPts val="5352"/>
              </a:lnSpc>
            </a:pPr>
            <a:r>
              <a:rPr lang="ar-EG" sz="3822" b="1">
                <a:solidFill>
                  <a:srgbClr val="000000"/>
                </a:solidFill>
                <a:latin typeface="29LT Riwaya Bold"/>
                <a:ea typeface="29LT Riwaya Bold"/>
                <a:cs typeface="29LT Riwaya Bold"/>
                <a:sym typeface="29LT Riwaya Bold"/>
                <a:rtl/>
              </a:rPr>
              <a:t>عندما أخطّط، أعرف ما سأبدأ به وما سأفعله بعده،</a:t>
            </a:r>
          </a:p>
          <a:p>
            <a:pPr algn="ctr" rtl="1">
              <a:lnSpc>
                <a:spcPts val="5352"/>
              </a:lnSpc>
            </a:pPr>
            <a:r>
              <a:rPr lang="ar-EG" sz="3822" b="1">
                <a:solidFill>
                  <a:srgbClr val="000000"/>
                </a:solidFill>
                <a:latin typeface="29LT Riwaya Bold"/>
                <a:ea typeface="29LT Riwaya Bold"/>
                <a:cs typeface="29LT Riwaya Bold"/>
                <a:sym typeface="29LT Riwaya Bold"/>
                <a:rtl/>
              </a:rPr>
              <a:t> وبهذا لا يضيع وقتي وأستطيع إنهاء واجباتي بسرعة.</a:t>
            </a:r>
          </a:p>
          <a:p>
            <a:pPr algn="ctr" rtl="1">
              <a:lnSpc>
                <a:spcPts val="5352"/>
              </a:lnSpc>
            </a:pPr>
            <a:endParaRPr lang="ar-EG" sz="3822" b="1">
              <a:solidFill>
                <a:srgbClr val="000000"/>
              </a:solidFill>
              <a:latin typeface="29LT Riwaya Bold"/>
              <a:ea typeface="29LT Riwaya Bold"/>
              <a:cs typeface="29LT Riwaya Bold"/>
              <a:sym typeface="29LT Riwaya Bold"/>
              <a:rtl/>
            </a:endParaRPr>
          </a:p>
        </p:txBody>
      </p:sp>
      <p:sp>
        <p:nvSpPr>
          <p:cNvPr id="15" name="TextBox 15"/>
          <p:cNvSpPr txBox="1"/>
          <p:nvPr/>
        </p:nvSpPr>
        <p:spPr>
          <a:xfrm>
            <a:off x="5268871" y="1244975"/>
            <a:ext cx="10182721" cy="1054667"/>
          </a:xfrm>
          <a:prstGeom prst="rect">
            <a:avLst/>
          </a:prstGeom>
        </p:spPr>
        <p:txBody>
          <a:bodyPr lIns="0" tIns="0" rIns="0" bIns="0" rtlCol="0" anchor="t">
            <a:spAutoFit/>
          </a:bodyPr>
          <a:lstStyle/>
          <a:p>
            <a:pPr algn="ctr" rtl="1">
              <a:lnSpc>
                <a:spcPts val="8632"/>
              </a:lnSpc>
            </a:pPr>
            <a:r>
              <a:rPr lang="ar-EG" sz="6166" b="1">
                <a:solidFill>
                  <a:srgbClr val="FF66C4"/>
                </a:solidFill>
                <a:latin typeface="Tek Arabic Condensed Bold"/>
                <a:ea typeface="Tek Arabic Condensed Bold"/>
                <a:cs typeface="Tek Arabic Condensed Bold"/>
                <a:sym typeface="Tek Arabic Condensed Bold"/>
                <a:rtl/>
              </a:rPr>
              <a:t>أهمية التخطيط</a:t>
            </a:r>
          </a:p>
        </p:txBody>
      </p:sp>
      <p:sp>
        <p:nvSpPr>
          <p:cNvPr id="16" name="Freeform 16"/>
          <p:cNvSpPr/>
          <p:nvPr/>
        </p:nvSpPr>
        <p:spPr>
          <a:xfrm rot="-743562">
            <a:off x="921899" y="3092721"/>
            <a:ext cx="2828319" cy="3104941"/>
          </a:xfrm>
          <a:custGeom>
            <a:avLst/>
            <a:gdLst/>
            <a:ahLst/>
            <a:cxnLst/>
            <a:rect l="l" t="t" r="r" b="b"/>
            <a:pathLst>
              <a:path w="2828319" h="3104941">
                <a:moveTo>
                  <a:pt x="0" y="0"/>
                </a:moveTo>
                <a:lnTo>
                  <a:pt x="2828319" y="0"/>
                </a:lnTo>
                <a:lnTo>
                  <a:pt x="2828319" y="3104941"/>
                </a:lnTo>
                <a:lnTo>
                  <a:pt x="0" y="310494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17" name="Freeform 17"/>
          <p:cNvSpPr/>
          <p:nvPr/>
        </p:nvSpPr>
        <p:spPr>
          <a:xfrm>
            <a:off x="-832024" y="-503981"/>
            <a:ext cx="2907392" cy="2907392"/>
          </a:xfrm>
          <a:custGeom>
            <a:avLst/>
            <a:gdLst/>
            <a:ahLst/>
            <a:cxnLst/>
            <a:rect l="l" t="t" r="r" b="b"/>
            <a:pathLst>
              <a:path w="2907392" h="2907392">
                <a:moveTo>
                  <a:pt x="0" y="0"/>
                </a:moveTo>
                <a:lnTo>
                  <a:pt x="2907392" y="0"/>
                </a:lnTo>
                <a:lnTo>
                  <a:pt x="2907392" y="2907392"/>
                </a:lnTo>
                <a:lnTo>
                  <a:pt x="0" y="29073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8" name="Freeform 18"/>
          <p:cNvSpPr/>
          <p:nvPr/>
        </p:nvSpPr>
        <p:spPr>
          <a:xfrm>
            <a:off x="16212632" y="-503981"/>
            <a:ext cx="2907392" cy="2907392"/>
          </a:xfrm>
          <a:custGeom>
            <a:avLst/>
            <a:gdLst/>
            <a:ahLst/>
            <a:cxnLst/>
            <a:rect l="l" t="t" r="r" b="b"/>
            <a:pathLst>
              <a:path w="2907392" h="2907392">
                <a:moveTo>
                  <a:pt x="0" y="0"/>
                </a:moveTo>
                <a:lnTo>
                  <a:pt x="2907392" y="0"/>
                </a:lnTo>
                <a:lnTo>
                  <a:pt x="2907392" y="2907392"/>
                </a:lnTo>
                <a:lnTo>
                  <a:pt x="0" y="29073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9" name="Freeform 19"/>
          <p:cNvSpPr/>
          <p:nvPr/>
        </p:nvSpPr>
        <p:spPr>
          <a:xfrm>
            <a:off x="15251071" y="8051265"/>
            <a:ext cx="1207035" cy="1207035"/>
          </a:xfrm>
          <a:custGeom>
            <a:avLst/>
            <a:gdLst/>
            <a:ahLst/>
            <a:cxnLst/>
            <a:rect l="l" t="t" r="r" b="b"/>
            <a:pathLst>
              <a:path w="1207035" h="1207035">
                <a:moveTo>
                  <a:pt x="0" y="0"/>
                </a:moveTo>
                <a:lnTo>
                  <a:pt x="1207035" y="0"/>
                </a:lnTo>
                <a:lnTo>
                  <a:pt x="1207035" y="1207035"/>
                </a:lnTo>
                <a:lnTo>
                  <a:pt x="0" y="120703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20" name="Freeform 20"/>
          <p:cNvSpPr/>
          <p:nvPr/>
        </p:nvSpPr>
        <p:spPr>
          <a:xfrm>
            <a:off x="2843410" y="7988484"/>
            <a:ext cx="1207035" cy="1207035"/>
          </a:xfrm>
          <a:custGeom>
            <a:avLst/>
            <a:gdLst/>
            <a:ahLst/>
            <a:cxnLst/>
            <a:rect l="l" t="t" r="r" b="b"/>
            <a:pathLst>
              <a:path w="1207035" h="1207035">
                <a:moveTo>
                  <a:pt x="0" y="0"/>
                </a:moveTo>
                <a:lnTo>
                  <a:pt x="1207034" y="0"/>
                </a:lnTo>
                <a:lnTo>
                  <a:pt x="1207034" y="1207034"/>
                </a:lnTo>
                <a:lnTo>
                  <a:pt x="0" y="120703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grpSp>
        <p:nvGrpSpPr>
          <p:cNvPr id="2" name="Group 2"/>
          <p:cNvGrpSpPr/>
          <p:nvPr/>
        </p:nvGrpSpPr>
        <p:grpSpPr>
          <a:xfrm>
            <a:off x="9374607" y="700902"/>
            <a:ext cx="1335796" cy="1335796"/>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4" name="TextBox 4"/>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5" name="Group 5"/>
          <p:cNvGrpSpPr/>
          <p:nvPr/>
        </p:nvGrpSpPr>
        <p:grpSpPr>
          <a:xfrm>
            <a:off x="12213188" y="1368800"/>
            <a:ext cx="1335796" cy="1335796"/>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7" name="TextBox 7"/>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8" name="Group 8"/>
          <p:cNvGrpSpPr/>
          <p:nvPr/>
        </p:nvGrpSpPr>
        <p:grpSpPr>
          <a:xfrm>
            <a:off x="5072177" y="949715"/>
            <a:ext cx="2173966" cy="2173966"/>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11" name="Group 11"/>
          <p:cNvGrpSpPr/>
          <p:nvPr/>
        </p:nvGrpSpPr>
        <p:grpSpPr>
          <a:xfrm>
            <a:off x="4064818" y="2403411"/>
            <a:ext cx="12147814" cy="7005611"/>
            <a:chOff x="0" y="0"/>
            <a:chExt cx="2875529" cy="1658310"/>
          </a:xfrm>
        </p:grpSpPr>
        <p:sp>
          <p:nvSpPr>
            <p:cNvPr id="12" name="Freeform 12"/>
            <p:cNvSpPr/>
            <p:nvPr/>
          </p:nvSpPr>
          <p:spPr>
            <a:xfrm>
              <a:off x="0" y="0"/>
              <a:ext cx="2875529" cy="1658310"/>
            </a:xfrm>
            <a:custGeom>
              <a:avLst/>
              <a:gdLst/>
              <a:ahLst/>
              <a:cxnLst/>
              <a:rect l="l" t="t" r="r" b="b"/>
              <a:pathLst>
                <a:path w="2875529" h="1658310">
                  <a:moveTo>
                    <a:pt x="1437765" y="0"/>
                  </a:moveTo>
                  <a:cubicBezTo>
                    <a:pt x="643709" y="0"/>
                    <a:pt x="0" y="371225"/>
                    <a:pt x="0" y="829155"/>
                  </a:cubicBezTo>
                  <a:cubicBezTo>
                    <a:pt x="0" y="1287084"/>
                    <a:pt x="643709" y="1658310"/>
                    <a:pt x="1437765" y="1658310"/>
                  </a:cubicBezTo>
                  <a:cubicBezTo>
                    <a:pt x="2231820" y="1658310"/>
                    <a:pt x="2875529" y="1287084"/>
                    <a:pt x="2875529" y="829155"/>
                  </a:cubicBezTo>
                  <a:cubicBezTo>
                    <a:pt x="2875529" y="371225"/>
                    <a:pt x="2231820" y="0"/>
                    <a:pt x="1437765" y="0"/>
                  </a:cubicBezTo>
                  <a:close/>
                </a:path>
              </a:pathLst>
            </a:custGeom>
            <a:solidFill>
              <a:srgbClr val="94F2E4"/>
            </a:solidFill>
          </p:spPr>
          <p:txBody>
            <a:bodyPr/>
            <a:lstStyle/>
            <a:p>
              <a:endParaRPr lang="ar-SA"/>
            </a:p>
          </p:txBody>
        </p:sp>
        <p:sp>
          <p:nvSpPr>
            <p:cNvPr id="13" name="TextBox 13"/>
            <p:cNvSpPr txBox="1"/>
            <p:nvPr/>
          </p:nvSpPr>
          <p:spPr>
            <a:xfrm>
              <a:off x="269581" y="117367"/>
              <a:ext cx="2336367" cy="1385477"/>
            </a:xfrm>
            <a:prstGeom prst="rect">
              <a:avLst/>
            </a:prstGeom>
          </p:spPr>
          <p:txBody>
            <a:bodyPr lIns="50800" tIns="50800" rIns="50800" bIns="50800" rtlCol="0" anchor="ctr"/>
            <a:lstStyle/>
            <a:p>
              <a:pPr algn="just">
                <a:lnSpc>
                  <a:spcPts val="2659"/>
                </a:lnSpc>
              </a:pPr>
              <a:endParaRPr/>
            </a:p>
          </p:txBody>
        </p:sp>
      </p:grpSp>
      <p:sp>
        <p:nvSpPr>
          <p:cNvPr id="14" name="TextBox 14"/>
          <p:cNvSpPr txBox="1"/>
          <p:nvPr/>
        </p:nvSpPr>
        <p:spPr>
          <a:xfrm>
            <a:off x="5887234" y="3650421"/>
            <a:ext cx="8310543" cy="4027224"/>
          </a:xfrm>
          <a:prstGeom prst="rect">
            <a:avLst/>
          </a:prstGeom>
        </p:spPr>
        <p:txBody>
          <a:bodyPr lIns="0" tIns="0" rIns="0" bIns="0" rtlCol="0" anchor="t">
            <a:spAutoFit/>
          </a:bodyPr>
          <a:lstStyle/>
          <a:p>
            <a:pPr algn="ctr" rtl="1">
              <a:lnSpc>
                <a:spcPts val="5352"/>
              </a:lnSpc>
            </a:pPr>
            <a:r>
              <a:rPr lang="ar-EG" sz="3822" b="1">
                <a:solidFill>
                  <a:srgbClr val="ED6950"/>
                </a:solidFill>
                <a:latin typeface="29LT Riwaya Bold"/>
                <a:ea typeface="29LT Riwaya Bold"/>
                <a:cs typeface="29LT Riwaya Bold"/>
                <a:sym typeface="29LT Riwaya Bold"/>
                <a:rtl/>
              </a:rPr>
              <a:t>يجعلني مرتاحة وغير متوترة</a:t>
            </a:r>
          </a:p>
          <a:p>
            <a:pPr algn="ctr" rtl="1">
              <a:lnSpc>
                <a:spcPts val="5352"/>
              </a:lnSpc>
            </a:pPr>
            <a:endParaRPr lang="ar-EG" sz="3822" b="1">
              <a:solidFill>
                <a:srgbClr val="ED6950"/>
              </a:solidFill>
              <a:latin typeface="29LT Riwaya Bold"/>
              <a:ea typeface="29LT Riwaya Bold"/>
              <a:cs typeface="29LT Riwaya Bold"/>
              <a:sym typeface="29LT Riwaya Bold"/>
              <a:rtl/>
            </a:endParaRPr>
          </a:p>
          <a:p>
            <a:pPr algn="ctr" rtl="1">
              <a:lnSpc>
                <a:spcPts val="5352"/>
              </a:lnSpc>
            </a:pPr>
            <a:r>
              <a:rPr lang="ar-EG" sz="3822" b="1">
                <a:solidFill>
                  <a:srgbClr val="000000"/>
                </a:solidFill>
                <a:latin typeface="29LT Riwaya Bold"/>
                <a:ea typeface="29LT Riwaya Bold"/>
                <a:cs typeface="29LT Riwaya Bold"/>
                <a:sym typeface="29LT Riwaya Bold"/>
                <a:rtl/>
              </a:rPr>
              <a:t>لأنني أعرف جدول يومي وليس هناك مفاجآت أو تأجيل.</a:t>
            </a:r>
          </a:p>
          <a:p>
            <a:pPr algn="ctr" rtl="1">
              <a:lnSpc>
                <a:spcPts val="5352"/>
              </a:lnSpc>
            </a:pPr>
            <a:r>
              <a:rPr lang="ar-EG" sz="3822" b="1">
                <a:solidFill>
                  <a:srgbClr val="000000"/>
                </a:solidFill>
                <a:latin typeface="29LT Riwaya Bold"/>
                <a:ea typeface="29LT Riwaya Bold"/>
                <a:cs typeface="29LT Riwaya Bold"/>
                <a:sym typeface="29LT Riwaya Bold"/>
                <a:rtl/>
              </a:rPr>
              <a:t> التخطيط يجعل يومي منظمًا ويخفف التوتر.</a:t>
            </a:r>
          </a:p>
          <a:p>
            <a:pPr algn="ctr" rtl="1">
              <a:lnSpc>
                <a:spcPts val="5352"/>
              </a:lnSpc>
            </a:pPr>
            <a:endParaRPr lang="ar-EG" sz="3822" b="1">
              <a:solidFill>
                <a:srgbClr val="000000"/>
              </a:solidFill>
              <a:latin typeface="29LT Riwaya Bold"/>
              <a:ea typeface="29LT Riwaya Bold"/>
              <a:cs typeface="29LT Riwaya Bold"/>
              <a:sym typeface="29LT Riwaya Bold"/>
              <a:rtl/>
            </a:endParaRPr>
          </a:p>
        </p:txBody>
      </p:sp>
      <p:sp>
        <p:nvSpPr>
          <p:cNvPr id="15" name="TextBox 15"/>
          <p:cNvSpPr txBox="1"/>
          <p:nvPr/>
        </p:nvSpPr>
        <p:spPr>
          <a:xfrm>
            <a:off x="5268871" y="1244975"/>
            <a:ext cx="10182721" cy="1054667"/>
          </a:xfrm>
          <a:prstGeom prst="rect">
            <a:avLst/>
          </a:prstGeom>
        </p:spPr>
        <p:txBody>
          <a:bodyPr lIns="0" tIns="0" rIns="0" bIns="0" rtlCol="0" anchor="t">
            <a:spAutoFit/>
          </a:bodyPr>
          <a:lstStyle/>
          <a:p>
            <a:pPr algn="ctr" rtl="1">
              <a:lnSpc>
                <a:spcPts val="8632"/>
              </a:lnSpc>
            </a:pPr>
            <a:r>
              <a:rPr lang="ar-EG" sz="6166" b="1">
                <a:solidFill>
                  <a:srgbClr val="FF66C4"/>
                </a:solidFill>
                <a:latin typeface="Tek Arabic Condensed Bold"/>
                <a:ea typeface="Tek Arabic Condensed Bold"/>
                <a:cs typeface="Tek Arabic Condensed Bold"/>
                <a:sym typeface="Tek Arabic Condensed Bold"/>
                <a:rtl/>
              </a:rPr>
              <a:t>أهمية التخطيط</a:t>
            </a:r>
          </a:p>
        </p:txBody>
      </p:sp>
      <p:sp>
        <p:nvSpPr>
          <p:cNvPr id="16" name="Freeform 16"/>
          <p:cNvSpPr/>
          <p:nvPr/>
        </p:nvSpPr>
        <p:spPr>
          <a:xfrm rot="-743562">
            <a:off x="921899" y="3092721"/>
            <a:ext cx="2828319" cy="3104941"/>
          </a:xfrm>
          <a:custGeom>
            <a:avLst/>
            <a:gdLst/>
            <a:ahLst/>
            <a:cxnLst/>
            <a:rect l="l" t="t" r="r" b="b"/>
            <a:pathLst>
              <a:path w="2828319" h="3104941">
                <a:moveTo>
                  <a:pt x="0" y="0"/>
                </a:moveTo>
                <a:lnTo>
                  <a:pt x="2828319" y="0"/>
                </a:lnTo>
                <a:lnTo>
                  <a:pt x="2828319" y="3104941"/>
                </a:lnTo>
                <a:lnTo>
                  <a:pt x="0" y="310494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17" name="Freeform 17"/>
          <p:cNvSpPr/>
          <p:nvPr/>
        </p:nvSpPr>
        <p:spPr>
          <a:xfrm>
            <a:off x="-832024" y="-503981"/>
            <a:ext cx="2907392" cy="2907392"/>
          </a:xfrm>
          <a:custGeom>
            <a:avLst/>
            <a:gdLst/>
            <a:ahLst/>
            <a:cxnLst/>
            <a:rect l="l" t="t" r="r" b="b"/>
            <a:pathLst>
              <a:path w="2907392" h="2907392">
                <a:moveTo>
                  <a:pt x="0" y="0"/>
                </a:moveTo>
                <a:lnTo>
                  <a:pt x="2907392" y="0"/>
                </a:lnTo>
                <a:lnTo>
                  <a:pt x="2907392" y="2907392"/>
                </a:lnTo>
                <a:lnTo>
                  <a:pt x="0" y="29073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8" name="Freeform 18"/>
          <p:cNvSpPr/>
          <p:nvPr/>
        </p:nvSpPr>
        <p:spPr>
          <a:xfrm>
            <a:off x="16212632" y="-503981"/>
            <a:ext cx="2907392" cy="2907392"/>
          </a:xfrm>
          <a:custGeom>
            <a:avLst/>
            <a:gdLst/>
            <a:ahLst/>
            <a:cxnLst/>
            <a:rect l="l" t="t" r="r" b="b"/>
            <a:pathLst>
              <a:path w="2907392" h="2907392">
                <a:moveTo>
                  <a:pt x="0" y="0"/>
                </a:moveTo>
                <a:lnTo>
                  <a:pt x="2907392" y="0"/>
                </a:lnTo>
                <a:lnTo>
                  <a:pt x="2907392" y="2907392"/>
                </a:lnTo>
                <a:lnTo>
                  <a:pt x="0" y="29073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9" name="Freeform 19"/>
          <p:cNvSpPr/>
          <p:nvPr/>
        </p:nvSpPr>
        <p:spPr>
          <a:xfrm>
            <a:off x="15251071" y="8051265"/>
            <a:ext cx="1207035" cy="1207035"/>
          </a:xfrm>
          <a:custGeom>
            <a:avLst/>
            <a:gdLst/>
            <a:ahLst/>
            <a:cxnLst/>
            <a:rect l="l" t="t" r="r" b="b"/>
            <a:pathLst>
              <a:path w="1207035" h="1207035">
                <a:moveTo>
                  <a:pt x="0" y="0"/>
                </a:moveTo>
                <a:lnTo>
                  <a:pt x="1207035" y="0"/>
                </a:lnTo>
                <a:lnTo>
                  <a:pt x="1207035" y="1207035"/>
                </a:lnTo>
                <a:lnTo>
                  <a:pt x="0" y="120703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20" name="Freeform 20"/>
          <p:cNvSpPr/>
          <p:nvPr/>
        </p:nvSpPr>
        <p:spPr>
          <a:xfrm>
            <a:off x="2843410" y="7988484"/>
            <a:ext cx="1207035" cy="1207035"/>
          </a:xfrm>
          <a:custGeom>
            <a:avLst/>
            <a:gdLst/>
            <a:ahLst/>
            <a:cxnLst/>
            <a:rect l="l" t="t" r="r" b="b"/>
            <a:pathLst>
              <a:path w="1207035" h="1207035">
                <a:moveTo>
                  <a:pt x="0" y="0"/>
                </a:moveTo>
                <a:lnTo>
                  <a:pt x="1207034" y="0"/>
                </a:lnTo>
                <a:lnTo>
                  <a:pt x="1207034" y="1207034"/>
                </a:lnTo>
                <a:lnTo>
                  <a:pt x="0" y="120703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grpSp>
        <p:nvGrpSpPr>
          <p:cNvPr id="2" name="Group 2"/>
          <p:cNvGrpSpPr/>
          <p:nvPr/>
        </p:nvGrpSpPr>
        <p:grpSpPr>
          <a:xfrm>
            <a:off x="9374607" y="700902"/>
            <a:ext cx="1335796" cy="1335796"/>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4" name="TextBox 4"/>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5" name="Group 5"/>
          <p:cNvGrpSpPr/>
          <p:nvPr/>
        </p:nvGrpSpPr>
        <p:grpSpPr>
          <a:xfrm>
            <a:off x="12213188" y="1368800"/>
            <a:ext cx="1335796" cy="1335796"/>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7" name="TextBox 7"/>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8" name="Group 8"/>
          <p:cNvGrpSpPr/>
          <p:nvPr/>
        </p:nvGrpSpPr>
        <p:grpSpPr>
          <a:xfrm>
            <a:off x="5072177" y="949715"/>
            <a:ext cx="2173966" cy="2173966"/>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11" name="Group 11"/>
          <p:cNvGrpSpPr/>
          <p:nvPr/>
        </p:nvGrpSpPr>
        <p:grpSpPr>
          <a:xfrm>
            <a:off x="4064818" y="2403411"/>
            <a:ext cx="12147814" cy="7005611"/>
            <a:chOff x="0" y="0"/>
            <a:chExt cx="2875529" cy="1658310"/>
          </a:xfrm>
        </p:grpSpPr>
        <p:sp>
          <p:nvSpPr>
            <p:cNvPr id="12" name="Freeform 12"/>
            <p:cNvSpPr/>
            <p:nvPr/>
          </p:nvSpPr>
          <p:spPr>
            <a:xfrm>
              <a:off x="0" y="0"/>
              <a:ext cx="2875529" cy="1658310"/>
            </a:xfrm>
            <a:custGeom>
              <a:avLst/>
              <a:gdLst/>
              <a:ahLst/>
              <a:cxnLst/>
              <a:rect l="l" t="t" r="r" b="b"/>
              <a:pathLst>
                <a:path w="2875529" h="1658310">
                  <a:moveTo>
                    <a:pt x="1437765" y="0"/>
                  </a:moveTo>
                  <a:cubicBezTo>
                    <a:pt x="643709" y="0"/>
                    <a:pt x="0" y="371225"/>
                    <a:pt x="0" y="829155"/>
                  </a:cubicBezTo>
                  <a:cubicBezTo>
                    <a:pt x="0" y="1287084"/>
                    <a:pt x="643709" y="1658310"/>
                    <a:pt x="1437765" y="1658310"/>
                  </a:cubicBezTo>
                  <a:cubicBezTo>
                    <a:pt x="2231820" y="1658310"/>
                    <a:pt x="2875529" y="1287084"/>
                    <a:pt x="2875529" y="829155"/>
                  </a:cubicBezTo>
                  <a:cubicBezTo>
                    <a:pt x="2875529" y="371225"/>
                    <a:pt x="2231820" y="0"/>
                    <a:pt x="1437765" y="0"/>
                  </a:cubicBezTo>
                  <a:close/>
                </a:path>
              </a:pathLst>
            </a:custGeom>
            <a:solidFill>
              <a:srgbClr val="94F2E4"/>
            </a:solidFill>
          </p:spPr>
          <p:txBody>
            <a:bodyPr/>
            <a:lstStyle/>
            <a:p>
              <a:endParaRPr lang="ar-SA"/>
            </a:p>
          </p:txBody>
        </p:sp>
        <p:sp>
          <p:nvSpPr>
            <p:cNvPr id="13" name="TextBox 13"/>
            <p:cNvSpPr txBox="1"/>
            <p:nvPr/>
          </p:nvSpPr>
          <p:spPr>
            <a:xfrm>
              <a:off x="269581" y="117367"/>
              <a:ext cx="2336367" cy="1385477"/>
            </a:xfrm>
            <a:prstGeom prst="rect">
              <a:avLst/>
            </a:prstGeom>
          </p:spPr>
          <p:txBody>
            <a:bodyPr lIns="50800" tIns="50800" rIns="50800" bIns="50800" rtlCol="0" anchor="ctr"/>
            <a:lstStyle/>
            <a:p>
              <a:pPr algn="just">
                <a:lnSpc>
                  <a:spcPts val="2659"/>
                </a:lnSpc>
              </a:pPr>
              <a:endParaRPr/>
            </a:p>
          </p:txBody>
        </p:sp>
      </p:grpSp>
      <p:sp>
        <p:nvSpPr>
          <p:cNvPr id="14" name="TextBox 14"/>
          <p:cNvSpPr txBox="1"/>
          <p:nvPr/>
        </p:nvSpPr>
        <p:spPr>
          <a:xfrm>
            <a:off x="5887234" y="3650421"/>
            <a:ext cx="8310543" cy="4703499"/>
          </a:xfrm>
          <a:prstGeom prst="rect">
            <a:avLst/>
          </a:prstGeom>
        </p:spPr>
        <p:txBody>
          <a:bodyPr lIns="0" tIns="0" rIns="0" bIns="0" rtlCol="0" anchor="t">
            <a:spAutoFit/>
          </a:bodyPr>
          <a:lstStyle/>
          <a:p>
            <a:pPr algn="r" rtl="1">
              <a:lnSpc>
                <a:spcPts val="5352"/>
              </a:lnSpc>
            </a:pPr>
            <a:r>
              <a:rPr lang="ar-EG" sz="3822" b="1">
                <a:solidFill>
                  <a:srgbClr val="ED6950"/>
                </a:solidFill>
                <a:latin typeface="29LT Riwaya Bold"/>
                <a:ea typeface="29LT Riwaya Bold"/>
                <a:cs typeface="29LT Riwaya Bold"/>
                <a:sym typeface="29LT Riwaya Bold"/>
                <a:rtl/>
              </a:rPr>
              <a:t>                          يعلّمني ترتيب المهام</a:t>
            </a:r>
          </a:p>
          <a:p>
            <a:pPr algn="r" rtl="1">
              <a:lnSpc>
                <a:spcPts val="5352"/>
              </a:lnSpc>
            </a:pPr>
            <a:endParaRPr lang="ar-EG" sz="3822" b="1">
              <a:solidFill>
                <a:srgbClr val="ED6950"/>
              </a:solidFill>
              <a:latin typeface="29LT Riwaya Bold"/>
              <a:ea typeface="29LT Riwaya Bold"/>
              <a:cs typeface="29LT Riwaya Bold"/>
              <a:sym typeface="29LT Riwaya Bold"/>
              <a:rtl/>
            </a:endParaRPr>
          </a:p>
          <a:p>
            <a:pPr algn="r" rtl="1">
              <a:lnSpc>
                <a:spcPts val="5352"/>
              </a:lnSpc>
            </a:pPr>
            <a:r>
              <a:rPr lang="ar-EG" sz="3822" b="1">
                <a:solidFill>
                  <a:srgbClr val="000000"/>
                </a:solidFill>
                <a:latin typeface="29LT Riwaya Bold"/>
                <a:ea typeface="29LT Riwaya Bold"/>
                <a:cs typeface="29LT Riwaya Bold"/>
                <a:sym typeface="29LT Riwaya Bold"/>
                <a:rtl/>
              </a:rPr>
              <a:t>بدل أن أفعل كل شيء في وقت واحد، أرتب:</a:t>
            </a:r>
          </a:p>
          <a:p>
            <a:pPr marL="825361" lvl="1" indent="-412680" algn="r" rtl="1">
              <a:lnSpc>
                <a:spcPts val="5352"/>
              </a:lnSpc>
              <a:buFont typeface="Arial"/>
              <a:buChar char="•"/>
            </a:pPr>
            <a:r>
              <a:rPr lang="ar-EG" sz="3822" b="1">
                <a:solidFill>
                  <a:srgbClr val="000000"/>
                </a:solidFill>
                <a:latin typeface="29LT Riwaya Bold"/>
                <a:ea typeface="29LT Riwaya Bold"/>
                <a:cs typeface="29LT Riwaya Bold"/>
                <a:sym typeface="29LT Riwaya Bold"/>
                <a:rtl/>
              </a:rPr>
              <a:t>ماذا أفعل أولًا</a:t>
            </a:r>
          </a:p>
          <a:p>
            <a:pPr marL="825361" lvl="1" indent="-412680" algn="r" rtl="1">
              <a:lnSpc>
                <a:spcPts val="5352"/>
              </a:lnSpc>
              <a:buFont typeface="Arial"/>
              <a:buChar char="•"/>
            </a:pPr>
            <a:r>
              <a:rPr lang="ar-EG" sz="3822" b="1">
                <a:solidFill>
                  <a:srgbClr val="000000"/>
                </a:solidFill>
                <a:latin typeface="29LT Riwaya Bold"/>
                <a:ea typeface="29LT Riwaya Bold"/>
                <a:cs typeface="29LT Riwaya Bold"/>
                <a:sym typeface="29LT Riwaya Bold"/>
                <a:rtl/>
              </a:rPr>
              <a:t>ماذا أفعل بعده</a:t>
            </a:r>
          </a:p>
          <a:p>
            <a:pPr marL="825361" lvl="1" indent="-412680" algn="r" rtl="1">
              <a:lnSpc>
                <a:spcPts val="5352"/>
              </a:lnSpc>
              <a:buFont typeface="Arial"/>
              <a:buChar char="•"/>
            </a:pPr>
            <a:r>
              <a:rPr lang="ar-EG" sz="3822" b="1">
                <a:solidFill>
                  <a:srgbClr val="000000"/>
                </a:solidFill>
                <a:latin typeface="29LT Riwaya Bold"/>
                <a:ea typeface="29LT Riwaya Bold"/>
                <a:cs typeface="29LT Riwaya Bold"/>
                <a:sym typeface="29LT Riwaya Bold"/>
                <a:rtl/>
              </a:rPr>
              <a:t>ماذا أستطيع تأجيله</a:t>
            </a:r>
          </a:p>
          <a:p>
            <a:pPr algn="r" rtl="1">
              <a:lnSpc>
                <a:spcPts val="5352"/>
              </a:lnSpc>
            </a:pPr>
            <a:endParaRPr lang="ar-EG" sz="3822" b="1">
              <a:solidFill>
                <a:srgbClr val="000000"/>
              </a:solidFill>
              <a:latin typeface="29LT Riwaya Bold"/>
              <a:ea typeface="29LT Riwaya Bold"/>
              <a:cs typeface="29LT Riwaya Bold"/>
              <a:sym typeface="29LT Riwaya Bold"/>
              <a:rtl/>
            </a:endParaRPr>
          </a:p>
        </p:txBody>
      </p:sp>
      <p:sp>
        <p:nvSpPr>
          <p:cNvPr id="15" name="TextBox 15"/>
          <p:cNvSpPr txBox="1"/>
          <p:nvPr/>
        </p:nvSpPr>
        <p:spPr>
          <a:xfrm>
            <a:off x="5268871" y="1244975"/>
            <a:ext cx="10182721" cy="1054667"/>
          </a:xfrm>
          <a:prstGeom prst="rect">
            <a:avLst/>
          </a:prstGeom>
        </p:spPr>
        <p:txBody>
          <a:bodyPr lIns="0" tIns="0" rIns="0" bIns="0" rtlCol="0" anchor="t">
            <a:spAutoFit/>
          </a:bodyPr>
          <a:lstStyle/>
          <a:p>
            <a:pPr algn="ctr" rtl="1">
              <a:lnSpc>
                <a:spcPts val="8632"/>
              </a:lnSpc>
            </a:pPr>
            <a:r>
              <a:rPr lang="ar-EG" sz="6166" b="1">
                <a:solidFill>
                  <a:srgbClr val="FF66C4"/>
                </a:solidFill>
                <a:latin typeface="Tek Arabic Condensed Bold"/>
                <a:ea typeface="Tek Arabic Condensed Bold"/>
                <a:cs typeface="Tek Arabic Condensed Bold"/>
                <a:sym typeface="Tek Arabic Condensed Bold"/>
                <a:rtl/>
              </a:rPr>
              <a:t>أهمية التخطيط</a:t>
            </a:r>
          </a:p>
        </p:txBody>
      </p:sp>
      <p:sp>
        <p:nvSpPr>
          <p:cNvPr id="16" name="Freeform 16"/>
          <p:cNvSpPr/>
          <p:nvPr/>
        </p:nvSpPr>
        <p:spPr>
          <a:xfrm rot="-743562">
            <a:off x="921899" y="3092721"/>
            <a:ext cx="2828319" cy="3104941"/>
          </a:xfrm>
          <a:custGeom>
            <a:avLst/>
            <a:gdLst/>
            <a:ahLst/>
            <a:cxnLst/>
            <a:rect l="l" t="t" r="r" b="b"/>
            <a:pathLst>
              <a:path w="2828319" h="3104941">
                <a:moveTo>
                  <a:pt x="0" y="0"/>
                </a:moveTo>
                <a:lnTo>
                  <a:pt x="2828319" y="0"/>
                </a:lnTo>
                <a:lnTo>
                  <a:pt x="2828319" y="3104941"/>
                </a:lnTo>
                <a:lnTo>
                  <a:pt x="0" y="310494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17" name="Freeform 17"/>
          <p:cNvSpPr/>
          <p:nvPr/>
        </p:nvSpPr>
        <p:spPr>
          <a:xfrm>
            <a:off x="-832024" y="-503981"/>
            <a:ext cx="2907392" cy="2907392"/>
          </a:xfrm>
          <a:custGeom>
            <a:avLst/>
            <a:gdLst/>
            <a:ahLst/>
            <a:cxnLst/>
            <a:rect l="l" t="t" r="r" b="b"/>
            <a:pathLst>
              <a:path w="2907392" h="2907392">
                <a:moveTo>
                  <a:pt x="0" y="0"/>
                </a:moveTo>
                <a:lnTo>
                  <a:pt x="2907392" y="0"/>
                </a:lnTo>
                <a:lnTo>
                  <a:pt x="2907392" y="2907392"/>
                </a:lnTo>
                <a:lnTo>
                  <a:pt x="0" y="29073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8" name="Freeform 18"/>
          <p:cNvSpPr/>
          <p:nvPr/>
        </p:nvSpPr>
        <p:spPr>
          <a:xfrm>
            <a:off x="16212632" y="-503981"/>
            <a:ext cx="2907392" cy="2907392"/>
          </a:xfrm>
          <a:custGeom>
            <a:avLst/>
            <a:gdLst/>
            <a:ahLst/>
            <a:cxnLst/>
            <a:rect l="l" t="t" r="r" b="b"/>
            <a:pathLst>
              <a:path w="2907392" h="2907392">
                <a:moveTo>
                  <a:pt x="0" y="0"/>
                </a:moveTo>
                <a:lnTo>
                  <a:pt x="2907392" y="0"/>
                </a:lnTo>
                <a:lnTo>
                  <a:pt x="2907392" y="2907392"/>
                </a:lnTo>
                <a:lnTo>
                  <a:pt x="0" y="29073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9" name="Freeform 19"/>
          <p:cNvSpPr/>
          <p:nvPr/>
        </p:nvSpPr>
        <p:spPr>
          <a:xfrm>
            <a:off x="15251071" y="8051265"/>
            <a:ext cx="1207035" cy="1207035"/>
          </a:xfrm>
          <a:custGeom>
            <a:avLst/>
            <a:gdLst/>
            <a:ahLst/>
            <a:cxnLst/>
            <a:rect l="l" t="t" r="r" b="b"/>
            <a:pathLst>
              <a:path w="1207035" h="1207035">
                <a:moveTo>
                  <a:pt x="0" y="0"/>
                </a:moveTo>
                <a:lnTo>
                  <a:pt x="1207035" y="0"/>
                </a:lnTo>
                <a:lnTo>
                  <a:pt x="1207035" y="1207035"/>
                </a:lnTo>
                <a:lnTo>
                  <a:pt x="0" y="120703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20" name="Freeform 20"/>
          <p:cNvSpPr/>
          <p:nvPr/>
        </p:nvSpPr>
        <p:spPr>
          <a:xfrm>
            <a:off x="2843410" y="7988484"/>
            <a:ext cx="1207035" cy="1207035"/>
          </a:xfrm>
          <a:custGeom>
            <a:avLst/>
            <a:gdLst/>
            <a:ahLst/>
            <a:cxnLst/>
            <a:rect l="l" t="t" r="r" b="b"/>
            <a:pathLst>
              <a:path w="1207035" h="1207035">
                <a:moveTo>
                  <a:pt x="0" y="0"/>
                </a:moveTo>
                <a:lnTo>
                  <a:pt x="1207034" y="0"/>
                </a:lnTo>
                <a:lnTo>
                  <a:pt x="1207034" y="1207034"/>
                </a:lnTo>
                <a:lnTo>
                  <a:pt x="0" y="120703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sp>
        <p:nvSpPr>
          <p:cNvPr id="2" name="Freeform 2"/>
          <p:cNvSpPr/>
          <p:nvPr/>
        </p:nvSpPr>
        <p:spPr>
          <a:xfrm>
            <a:off x="6771809" y="5290008"/>
            <a:ext cx="4556105" cy="2377459"/>
          </a:xfrm>
          <a:custGeom>
            <a:avLst/>
            <a:gdLst/>
            <a:ahLst/>
            <a:cxnLst/>
            <a:rect l="l" t="t" r="r" b="b"/>
            <a:pathLst>
              <a:path w="4556105" h="2377459">
                <a:moveTo>
                  <a:pt x="0" y="0"/>
                </a:moveTo>
                <a:lnTo>
                  <a:pt x="4556106" y="0"/>
                </a:lnTo>
                <a:lnTo>
                  <a:pt x="4556106" y="2377459"/>
                </a:lnTo>
                <a:lnTo>
                  <a:pt x="0" y="237745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grpSp>
        <p:nvGrpSpPr>
          <p:cNvPr id="3" name="Group 3"/>
          <p:cNvGrpSpPr/>
          <p:nvPr/>
        </p:nvGrpSpPr>
        <p:grpSpPr>
          <a:xfrm>
            <a:off x="9374607" y="700902"/>
            <a:ext cx="1335796" cy="1335796"/>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5" name="TextBox 5"/>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6" name="Group 6"/>
          <p:cNvGrpSpPr/>
          <p:nvPr/>
        </p:nvGrpSpPr>
        <p:grpSpPr>
          <a:xfrm>
            <a:off x="12213188" y="1368800"/>
            <a:ext cx="1335796" cy="1335796"/>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8" name="TextBox 8"/>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grpSp>
        <p:nvGrpSpPr>
          <p:cNvPr id="9" name="Group 9"/>
          <p:cNvGrpSpPr/>
          <p:nvPr/>
        </p:nvGrpSpPr>
        <p:grpSpPr>
          <a:xfrm>
            <a:off x="5072177" y="949715"/>
            <a:ext cx="2173966" cy="2173966"/>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1" name="TextBox 11"/>
            <p:cNvSpPr txBox="1"/>
            <p:nvPr/>
          </p:nvSpPr>
          <p:spPr>
            <a:xfrm>
              <a:off x="76200" y="38100"/>
              <a:ext cx="660400" cy="698500"/>
            </a:xfrm>
            <a:prstGeom prst="rect">
              <a:avLst/>
            </a:prstGeom>
          </p:spPr>
          <p:txBody>
            <a:bodyPr lIns="50800" tIns="50800" rIns="50800" bIns="50800" rtlCol="0" anchor="ctr"/>
            <a:lstStyle/>
            <a:p>
              <a:pPr algn="just">
                <a:lnSpc>
                  <a:spcPts val="2659"/>
                </a:lnSpc>
              </a:pPr>
              <a:endParaRPr/>
            </a:p>
          </p:txBody>
        </p:sp>
      </p:grpSp>
      <p:sp>
        <p:nvSpPr>
          <p:cNvPr id="12" name="TextBox 12"/>
          <p:cNvSpPr txBox="1"/>
          <p:nvPr/>
        </p:nvSpPr>
        <p:spPr>
          <a:xfrm>
            <a:off x="6243508" y="1350533"/>
            <a:ext cx="5969680" cy="1052878"/>
          </a:xfrm>
          <a:prstGeom prst="rect">
            <a:avLst/>
          </a:prstGeom>
        </p:spPr>
        <p:txBody>
          <a:bodyPr lIns="0" tIns="0" rIns="0" bIns="0" rtlCol="0" anchor="t">
            <a:spAutoFit/>
          </a:bodyPr>
          <a:lstStyle/>
          <a:p>
            <a:pPr algn="ctr" rtl="1">
              <a:lnSpc>
                <a:spcPts val="7938"/>
              </a:lnSpc>
            </a:pPr>
            <a:r>
              <a:rPr lang="ar-EG" sz="7489" b="1">
                <a:solidFill>
                  <a:srgbClr val="FF66C4"/>
                </a:solidFill>
                <a:latin typeface="Tek Tall Arabic Bold"/>
                <a:ea typeface="Tek Tall Arabic Bold"/>
                <a:cs typeface="Tek Tall Arabic Bold"/>
                <a:sym typeface="Tek Tall Arabic Bold"/>
                <a:rtl/>
              </a:rPr>
              <a:t>تخطيط اليوم</a:t>
            </a:r>
          </a:p>
        </p:txBody>
      </p:sp>
      <p:sp>
        <p:nvSpPr>
          <p:cNvPr id="13" name="TextBox 13"/>
          <p:cNvSpPr txBox="1"/>
          <p:nvPr/>
        </p:nvSpPr>
        <p:spPr>
          <a:xfrm>
            <a:off x="10445399" y="3090503"/>
            <a:ext cx="8369760" cy="860362"/>
          </a:xfrm>
          <a:prstGeom prst="rect">
            <a:avLst/>
          </a:prstGeom>
        </p:spPr>
        <p:txBody>
          <a:bodyPr lIns="0" tIns="0" rIns="0" bIns="0" rtlCol="0" anchor="t">
            <a:spAutoFit/>
          </a:bodyPr>
          <a:lstStyle/>
          <a:p>
            <a:pPr algn="ctr" rtl="1">
              <a:lnSpc>
                <a:spcPts val="7095"/>
              </a:lnSpc>
            </a:pPr>
            <a:r>
              <a:rPr lang="ar-EG" sz="5068" b="1">
                <a:solidFill>
                  <a:srgbClr val="8E7DE4"/>
                </a:solidFill>
                <a:latin typeface="Tek Arabic Condensed Bold"/>
                <a:ea typeface="Tek Arabic Condensed Bold"/>
                <a:cs typeface="Tek Arabic Condensed Bold"/>
                <a:sym typeface="Tek Arabic Condensed Bold"/>
                <a:rtl/>
              </a:rPr>
              <a:t>ما هي المماطلة؟</a:t>
            </a:r>
          </a:p>
        </p:txBody>
      </p:sp>
      <p:sp>
        <p:nvSpPr>
          <p:cNvPr id="14" name="TextBox 14"/>
          <p:cNvSpPr txBox="1"/>
          <p:nvPr/>
        </p:nvSpPr>
        <p:spPr>
          <a:xfrm>
            <a:off x="230175" y="3152380"/>
            <a:ext cx="7015968" cy="736607"/>
          </a:xfrm>
          <a:prstGeom prst="rect">
            <a:avLst/>
          </a:prstGeom>
        </p:spPr>
        <p:txBody>
          <a:bodyPr lIns="0" tIns="0" rIns="0" bIns="0" rtlCol="0" anchor="t">
            <a:spAutoFit/>
          </a:bodyPr>
          <a:lstStyle/>
          <a:p>
            <a:pPr algn="ctr" rtl="1">
              <a:lnSpc>
                <a:spcPts val="5948"/>
              </a:lnSpc>
            </a:pPr>
            <a:r>
              <a:rPr lang="ar-EG" sz="4248" b="1">
                <a:solidFill>
                  <a:srgbClr val="8E7DE4"/>
                </a:solidFill>
                <a:latin typeface="Tek Arabic Condensed Bold"/>
                <a:ea typeface="Tek Arabic Condensed Bold"/>
                <a:cs typeface="Tek Arabic Condensed Bold"/>
                <a:sym typeface="Tek Arabic Condensed Bold"/>
                <a:rtl/>
              </a:rPr>
              <a:t>كيف نتغلب على المماطلة؟</a:t>
            </a:r>
          </a:p>
        </p:txBody>
      </p:sp>
      <p:grpSp>
        <p:nvGrpSpPr>
          <p:cNvPr id="15" name="Group 15"/>
          <p:cNvGrpSpPr/>
          <p:nvPr/>
        </p:nvGrpSpPr>
        <p:grpSpPr>
          <a:xfrm>
            <a:off x="11945323" y="4243086"/>
            <a:ext cx="5369912" cy="3424381"/>
            <a:chOff x="0" y="0"/>
            <a:chExt cx="1274585" cy="812800"/>
          </a:xfrm>
        </p:grpSpPr>
        <p:sp>
          <p:nvSpPr>
            <p:cNvPr id="16" name="Freeform 16"/>
            <p:cNvSpPr/>
            <p:nvPr/>
          </p:nvSpPr>
          <p:spPr>
            <a:xfrm>
              <a:off x="0" y="0"/>
              <a:ext cx="1274585" cy="812800"/>
            </a:xfrm>
            <a:custGeom>
              <a:avLst/>
              <a:gdLst/>
              <a:ahLst/>
              <a:cxnLst/>
              <a:rect l="l" t="t" r="r" b="b"/>
              <a:pathLst>
                <a:path w="1274585" h="812800">
                  <a:moveTo>
                    <a:pt x="637292" y="0"/>
                  </a:moveTo>
                  <a:cubicBezTo>
                    <a:pt x="285326" y="0"/>
                    <a:pt x="0" y="181951"/>
                    <a:pt x="0" y="406400"/>
                  </a:cubicBezTo>
                  <a:cubicBezTo>
                    <a:pt x="0" y="630849"/>
                    <a:pt x="285326" y="812800"/>
                    <a:pt x="637292" y="812800"/>
                  </a:cubicBezTo>
                  <a:cubicBezTo>
                    <a:pt x="989259" y="812800"/>
                    <a:pt x="1274585" y="630849"/>
                    <a:pt x="1274585" y="406400"/>
                  </a:cubicBezTo>
                  <a:cubicBezTo>
                    <a:pt x="1274585" y="181951"/>
                    <a:pt x="989259" y="0"/>
                    <a:pt x="637292" y="0"/>
                  </a:cubicBezTo>
                  <a:close/>
                </a:path>
              </a:pathLst>
            </a:custGeom>
            <a:solidFill>
              <a:srgbClr val="94F2E4"/>
            </a:solidFill>
          </p:spPr>
          <p:txBody>
            <a:bodyPr/>
            <a:lstStyle/>
            <a:p>
              <a:endParaRPr lang="ar-SA"/>
            </a:p>
          </p:txBody>
        </p:sp>
        <p:sp>
          <p:nvSpPr>
            <p:cNvPr id="17" name="TextBox 17"/>
            <p:cNvSpPr txBox="1"/>
            <p:nvPr/>
          </p:nvSpPr>
          <p:spPr>
            <a:xfrm>
              <a:off x="119492" y="38100"/>
              <a:ext cx="1035600" cy="698500"/>
            </a:xfrm>
            <a:prstGeom prst="rect">
              <a:avLst/>
            </a:prstGeom>
          </p:spPr>
          <p:txBody>
            <a:bodyPr lIns="50800" tIns="50800" rIns="50800" bIns="50800" rtlCol="0" anchor="ctr"/>
            <a:lstStyle/>
            <a:p>
              <a:pPr algn="just">
                <a:lnSpc>
                  <a:spcPts val="2659"/>
                </a:lnSpc>
              </a:pPr>
              <a:endParaRPr/>
            </a:p>
          </p:txBody>
        </p:sp>
      </p:grpSp>
      <p:sp>
        <p:nvSpPr>
          <p:cNvPr id="18" name="TextBox 18"/>
          <p:cNvSpPr txBox="1"/>
          <p:nvPr/>
        </p:nvSpPr>
        <p:spPr>
          <a:xfrm>
            <a:off x="11945323" y="5232858"/>
            <a:ext cx="5046112" cy="1769366"/>
          </a:xfrm>
          <a:prstGeom prst="rect">
            <a:avLst/>
          </a:prstGeom>
        </p:spPr>
        <p:txBody>
          <a:bodyPr lIns="0" tIns="0" rIns="0" bIns="0" rtlCol="0" anchor="t">
            <a:spAutoFit/>
          </a:bodyPr>
          <a:lstStyle/>
          <a:p>
            <a:pPr algn="ctr" rtl="1">
              <a:lnSpc>
                <a:spcPts val="4766"/>
              </a:lnSpc>
            </a:pPr>
            <a:r>
              <a:rPr lang="ar-EG" sz="3404" b="1">
                <a:solidFill>
                  <a:srgbClr val="F18162"/>
                </a:solidFill>
                <a:latin typeface="29LT Riwaya Bold"/>
                <a:ea typeface="29LT Riwaya Bold"/>
                <a:cs typeface="29LT Riwaya Bold"/>
                <a:sym typeface="29LT Riwaya Bold"/>
                <a:rtl/>
              </a:rPr>
              <a:t>المماطلة هي تأجيل أو تأخير المهام على الرغم من العلم بأنها مهمة</a:t>
            </a:r>
          </a:p>
        </p:txBody>
      </p:sp>
      <p:grpSp>
        <p:nvGrpSpPr>
          <p:cNvPr id="19" name="Group 19"/>
          <p:cNvGrpSpPr/>
          <p:nvPr/>
        </p:nvGrpSpPr>
        <p:grpSpPr>
          <a:xfrm>
            <a:off x="786166" y="4257484"/>
            <a:ext cx="5743109" cy="3424381"/>
            <a:chOff x="0" y="0"/>
            <a:chExt cx="1363166" cy="812800"/>
          </a:xfrm>
        </p:grpSpPr>
        <p:sp>
          <p:nvSpPr>
            <p:cNvPr id="20" name="Freeform 20"/>
            <p:cNvSpPr/>
            <p:nvPr/>
          </p:nvSpPr>
          <p:spPr>
            <a:xfrm>
              <a:off x="0" y="0"/>
              <a:ext cx="1363166" cy="812800"/>
            </a:xfrm>
            <a:custGeom>
              <a:avLst/>
              <a:gdLst/>
              <a:ahLst/>
              <a:cxnLst/>
              <a:rect l="l" t="t" r="r" b="b"/>
              <a:pathLst>
                <a:path w="1363166" h="812800">
                  <a:moveTo>
                    <a:pt x="681583" y="0"/>
                  </a:moveTo>
                  <a:cubicBezTo>
                    <a:pt x="305155" y="0"/>
                    <a:pt x="0" y="181951"/>
                    <a:pt x="0" y="406400"/>
                  </a:cubicBezTo>
                  <a:cubicBezTo>
                    <a:pt x="0" y="630849"/>
                    <a:pt x="305155" y="812800"/>
                    <a:pt x="681583" y="812800"/>
                  </a:cubicBezTo>
                  <a:cubicBezTo>
                    <a:pt x="1058011" y="812800"/>
                    <a:pt x="1363166" y="630849"/>
                    <a:pt x="1363166" y="406400"/>
                  </a:cubicBezTo>
                  <a:cubicBezTo>
                    <a:pt x="1363166" y="181951"/>
                    <a:pt x="1058011" y="0"/>
                    <a:pt x="681583" y="0"/>
                  </a:cubicBezTo>
                  <a:close/>
                </a:path>
              </a:pathLst>
            </a:custGeom>
            <a:solidFill>
              <a:srgbClr val="94F2E4"/>
            </a:solidFill>
          </p:spPr>
          <p:txBody>
            <a:bodyPr/>
            <a:lstStyle/>
            <a:p>
              <a:endParaRPr lang="ar-SA"/>
            </a:p>
          </p:txBody>
        </p:sp>
        <p:sp>
          <p:nvSpPr>
            <p:cNvPr id="21" name="TextBox 21"/>
            <p:cNvSpPr txBox="1"/>
            <p:nvPr/>
          </p:nvSpPr>
          <p:spPr>
            <a:xfrm>
              <a:off x="127797" y="38100"/>
              <a:ext cx="1107572" cy="698500"/>
            </a:xfrm>
            <a:prstGeom prst="rect">
              <a:avLst/>
            </a:prstGeom>
          </p:spPr>
          <p:txBody>
            <a:bodyPr lIns="50800" tIns="50800" rIns="50800" bIns="50800" rtlCol="0" anchor="ctr"/>
            <a:lstStyle/>
            <a:p>
              <a:pPr algn="just">
                <a:lnSpc>
                  <a:spcPts val="2659"/>
                </a:lnSpc>
              </a:pPr>
              <a:endParaRPr/>
            </a:p>
          </p:txBody>
        </p:sp>
      </p:grpSp>
      <p:sp>
        <p:nvSpPr>
          <p:cNvPr id="22" name="TextBox 22"/>
          <p:cNvSpPr txBox="1"/>
          <p:nvPr/>
        </p:nvSpPr>
        <p:spPr>
          <a:xfrm>
            <a:off x="1411599" y="5185441"/>
            <a:ext cx="4492244" cy="1816783"/>
          </a:xfrm>
          <a:prstGeom prst="rect">
            <a:avLst/>
          </a:prstGeom>
        </p:spPr>
        <p:txBody>
          <a:bodyPr lIns="0" tIns="0" rIns="0" bIns="0" rtlCol="0" anchor="t">
            <a:spAutoFit/>
          </a:bodyPr>
          <a:lstStyle/>
          <a:p>
            <a:pPr algn="ctr" rtl="1">
              <a:lnSpc>
                <a:spcPts val="4844"/>
              </a:lnSpc>
            </a:pPr>
            <a:r>
              <a:rPr lang="ar-EG" sz="3460" b="1">
                <a:solidFill>
                  <a:srgbClr val="F18162"/>
                </a:solidFill>
                <a:latin typeface="29LT Riwaya Bold"/>
                <a:ea typeface="29LT Riwaya Bold"/>
                <a:cs typeface="29LT Riwaya Bold"/>
                <a:sym typeface="29LT Riwaya Bold"/>
                <a:rtl/>
              </a:rPr>
              <a:t>تقسيم المهام الكبيرة إلى أجزاء صغيرة يمكن التحكم فيها</a:t>
            </a:r>
          </a:p>
        </p:txBody>
      </p:sp>
      <p:sp>
        <p:nvSpPr>
          <p:cNvPr id="23" name="Freeform 23"/>
          <p:cNvSpPr/>
          <p:nvPr/>
        </p:nvSpPr>
        <p:spPr>
          <a:xfrm>
            <a:off x="-832024" y="-503981"/>
            <a:ext cx="2907392" cy="2907392"/>
          </a:xfrm>
          <a:custGeom>
            <a:avLst/>
            <a:gdLst/>
            <a:ahLst/>
            <a:cxnLst/>
            <a:rect l="l" t="t" r="r" b="b"/>
            <a:pathLst>
              <a:path w="2907392" h="2907392">
                <a:moveTo>
                  <a:pt x="0" y="0"/>
                </a:moveTo>
                <a:lnTo>
                  <a:pt x="2907392" y="0"/>
                </a:lnTo>
                <a:lnTo>
                  <a:pt x="2907392" y="2907392"/>
                </a:lnTo>
                <a:lnTo>
                  <a:pt x="0" y="29073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24" name="Freeform 24"/>
          <p:cNvSpPr/>
          <p:nvPr/>
        </p:nvSpPr>
        <p:spPr>
          <a:xfrm>
            <a:off x="16212632" y="-503981"/>
            <a:ext cx="2907392" cy="2907392"/>
          </a:xfrm>
          <a:custGeom>
            <a:avLst/>
            <a:gdLst/>
            <a:ahLst/>
            <a:cxnLst/>
            <a:rect l="l" t="t" r="r" b="b"/>
            <a:pathLst>
              <a:path w="2907392" h="2907392">
                <a:moveTo>
                  <a:pt x="0" y="0"/>
                </a:moveTo>
                <a:lnTo>
                  <a:pt x="2907392" y="0"/>
                </a:lnTo>
                <a:lnTo>
                  <a:pt x="2907392" y="2907392"/>
                </a:lnTo>
                <a:lnTo>
                  <a:pt x="0" y="29073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25" name="Freeform 25"/>
          <p:cNvSpPr/>
          <p:nvPr/>
        </p:nvSpPr>
        <p:spPr>
          <a:xfrm>
            <a:off x="14026761" y="7988484"/>
            <a:ext cx="1207035" cy="1207035"/>
          </a:xfrm>
          <a:custGeom>
            <a:avLst/>
            <a:gdLst/>
            <a:ahLst/>
            <a:cxnLst/>
            <a:rect l="l" t="t" r="r" b="b"/>
            <a:pathLst>
              <a:path w="1207035" h="1207035">
                <a:moveTo>
                  <a:pt x="0" y="0"/>
                </a:moveTo>
                <a:lnTo>
                  <a:pt x="1207035" y="0"/>
                </a:lnTo>
                <a:lnTo>
                  <a:pt x="1207035" y="1207034"/>
                </a:lnTo>
                <a:lnTo>
                  <a:pt x="0" y="120703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26" name="Freeform 26"/>
          <p:cNvSpPr/>
          <p:nvPr/>
        </p:nvSpPr>
        <p:spPr>
          <a:xfrm>
            <a:off x="3054204" y="7988484"/>
            <a:ext cx="1207035" cy="1207035"/>
          </a:xfrm>
          <a:custGeom>
            <a:avLst/>
            <a:gdLst/>
            <a:ahLst/>
            <a:cxnLst/>
            <a:rect l="l" t="t" r="r" b="b"/>
            <a:pathLst>
              <a:path w="1207035" h="1207035">
                <a:moveTo>
                  <a:pt x="0" y="0"/>
                </a:moveTo>
                <a:lnTo>
                  <a:pt x="1207035" y="0"/>
                </a:lnTo>
                <a:lnTo>
                  <a:pt x="1207035" y="1207034"/>
                </a:lnTo>
                <a:lnTo>
                  <a:pt x="0" y="120703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27" name="Freeform 27"/>
          <p:cNvSpPr/>
          <p:nvPr/>
        </p:nvSpPr>
        <p:spPr>
          <a:xfrm>
            <a:off x="8392989" y="2987885"/>
            <a:ext cx="1502023" cy="1502023"/>
          </a:xfrm>
          <a:custGeom>
            <a:avLst/>
            <a:gdLst/>
            <a:ahLst/>
            <a:cxnLst/>
            <a:rect l="l" t="t" r="r" b="b"/>
            <a:pathLst>
              <a:path w="1502023" h="1502023">
                <a:moveTo>
                  <a:pt x="0" y="0"/>
                </a:moveTo>
                <a:lnTo>
                  <a:pt x="1502022" y="0"/>
                </a:lnTo>
                <a:lnTo>
                  <a:pt x="1502022" y="1502023"/>
                </a:lnTo>
                <a:lnTo>
                  <a:pt x="0" y="150202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sp>
        <p:nvSpPr>
          <p:cNvPr id="2" name="Freeform 2"/>
          <p:cNvSpPr/>
          <p:nvPr/>
        </p:nvSpPr>
        <p:spPr>
          <a:xfrm>
            <a:off x="1028700" y="2890131"/>
            <a:ext cx="5585575" cy="4052081"/>
          </a:xfrm>
          <a:custGeom>
            <a:avLst/>
            <a:gdLst/>
            <a:ahLst/>
            <a:cxnLst/>
            <a:rect l="l" t="t" r="r" b="b"/>
            <a:pathLst>
              <a:path w="5585575" h="4052081">
                <a:moveTo>
                  <a:pt x="0" y="0"/>
                </a:moveTo>
                <a:lnTo>
                  <a:pt x="5585575" y="0"/>
                </a:lnTo>
                <a:lnTo>
                  <a:pt x="5585575" y="4052081"/>
                </a:lnTo>
                <a:lnTo>
                  <a:pt x="0" y="405208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grpSp>
        <p:nvGrpSpPr>
          <p:cNvPr id="3" name="Group 3"/>
          <p:cNvGrpSpPr/>
          <p:nvPr/>
        </p:nvGrpSpPr>
        <p:grpSpPr>
          <a:xfrm>
            <a:off x="12903521" y="700902"/>
            <a:ext cx="1335796" cy="1335796"/>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5742101" y="1368800"/>
            <a:ext cx="1335796" cy="1335796"/>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8" name="TextBox 8"/>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9" name="TextBox 9"/>
          <p:cNvSpPr txBox="1"/>
          <p:nvPr/>
        </p:nvSpPr>
        <p:spPr>
          <a:xfrm>
            <a:off x="7374779" y="1912873"/>
            <a:ext cx="9910557" cy="1099615"/>
          </a:xfrm>
          <a:prstGeom prst="rect">
            <a:avLst/>
          </a:prstGeom>
        </p:spPr>
        <p:txBody>
          <a:bodyPr lIns="0" tIns="0" rIns="0" bIns="0" rtlCol="0" anchor="t">
            <a:spAutoFit/>
          </a:bodyPr>
          <a:lstStyle/>
          <a:p>
            <a:pPr algn="r" rtl="1">
              <a:lnSpc>
                <a:spcPts val="8967"/>
              </a:lnSpc>
            </a:pPr>
            <a:r>
              <a:rPr lang="ar-EG" sz="6405" b="1">
                <a:solidFill>
                  <a:srgbClr val="FF66C4"/>
                </a:solidFill>
                <a:latin typeface="Tek Tall Arabic Bold"/>
                <a:ea typeface="Tek Tall Arabic Bold"/>
                <a:cs typeface="Tek Tall Arabic Bold"/>
                <a:sym typeface="Tek Tall Arabic Bold"/>
                <a:rtl/>
              </a:rPr>
              <a:t>التوازن بين العمل والحياة</a:t>
            </a:r>
          </a:p>
        </p:txBody>
      </p:sp>
      <p:sp>
        <p:nvSpPr>
          <p:cNvPr id="10" name="TextBox 10"/>
          <p:cNvSpPr txBox="1"/>
          <p:nvPr/>
        </p:nvSpPr>
        <p:spPr>
          <a:xfrm>
            <a:off x="6614275" y="4206431"/>
            <a:ext cx="10406025" cy="3045486"/>
          </a:xfrm>
          <a:prstGeom prst="rect">
            <a:avLst/>
          </a:prstGeom>
        </p:spPr>
        <p:txBody>
          <a:bodyPr lIns="0" tIns="0" rIns="0" bIns="0" rtlCol="0" anchor="t">
            <a:spAutoFit/>
          </a:bodyPr>
          <a:lstStyle/>
          <a:p>
            <a:pPr algn="r" rtl="1">
              <a:lnSpc>
                <a:spcPts val="6073"/>
              </a:lnSpc>
            </a:pPr>
            <a:r>
              <a:rPr lang="ar-EG" sz="4338" b="1">
                <a:solidFill>
                  <a:srgbClr val="8E7DE4"/>
                </a:solidFill>
                <a:latin typeface="Tek Arabic Condensed Bold"/>
                <a:ea typeface="Tek Arabic Condensed Bold"/>
                <a:cs typeface="Tek Arabic Condensed Bold"/>
                <a:sym typeface="Tek Arabic Condensed Bold"/>
                <a:rtl/>
              </a:rPr>
              <a:t>الحفاظ على التوازن بين العمل والحياة الشخصية أمر بالغ الأهمية للسعادة والرضا العام العمل المفرط يمكن أن يؤدي إلى الإرهاق بينما الاهتمام المفرط بالحياة الشخصية يمكن أن يؤثر سلبًا على الأداء المهني</a:t>
            </a:r>
          </a:p>
        </p:txBody>
      </p:sp>
      <p:sp>
        <p:nvSpPr>
          <p:cNvPr id="11" name="Freeform 11"/>
          <p:cNvSpPr/>
          <p:nvPr/>
        </p:nvSpPr>
        <p:spPr>
          <a:xfrm>
            <a:off x="-832024" y="-503981"/>
            <a:ext cx="2907392" cy="2907392"/>
          </a:xfrm>
          <a:custGeom>
            <a:avLst/>
            <a:gdLst/>
            <a:ahLst/>
            <a:cxnLst/>
            <a:rect l="l" t="t" r="r" b="b"/>
            <a:pathLst>
              <a:path w="2907392" h="2907392">
                <a:moveTo>
                  <a:pt x="0" y="0"/>
                </a:moveTo>
                <a:lnTo>
                  <a:pt x="2907392" y="0"/>
                </a:lnTo>
                <a:lnTo>
                  <a:pt x="2907392" y="2907392"/>
                </a:lnTo>
                <a:lnTo>
                  <a:pt x="0" y="29073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2" name="Freeform 12"/>
          <p:cNvSpPr/>
          <p:nvPr/>
        </p:nvSpPr>
        <p:spPr>
          <a:xfrm>
            <a:off x="3393498" y="727515"/>
            <a:ext cx="1675896" cy="1675896"/>
          </a:xfrm>
          <a:custGeom>
            <a:avLst/>
            <a:gdLst/>
            <a:ahLst/>
            <a:cxnLst/>
            <a:rect l="l" t="t" r="r" b="b"/>
            <a:pathLst>
              <a:path w="1675896" h="1675896">
                <a:moveTo>
                  <a:pt x="0" y="0"/>
                </a:moveTo>
                <a:lnTo>
                  <a:pt x="1675896" y="0"/>
                </a:lnTo>
                <a:lnTo>
                  <a:pt x="1675896" y="1675896"/>
                </a:lnTo>
                <a:lnTo>
                  <a:pt x="0" y="167589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3" name="Freeform 13"/>
          <p:cNvSpPr/>
          <p:nvPr/>
        </p:nvSpPr>
        <p:spPr>
          <a:xfrm>
            <a:off x="6383844" y="180980"/>
            <a:ext cx="990935" cy="990935"/>
          </a:xfrm>
          <a:custGeom>
            <a:avLst/>
            <a:gdLst/>
            <a:ahLst/>
            <a:cxnLst/>
            <a:rect l="l" t="t" r="r" b="b"/>
            <a:pathLst>
              <a:path w="990935" h="990935">
                <a:moveTo>
                  <a:pt x="0" y="0"/>
                </a:moveTo>
                <a:lnTo>
                  <a:pt x="990935" y="0"/>
                </a:lnTo>
                <a:lnTo>
                  <a:pt x="990935" y="990935"/>
                </a:lnTo>
                <a:lnTo>
                  <a:pt x="0" y="99093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4" name="Freeform 14"/>
          <p:cNvSpPr/>
          <p:nvPr/>
        </p:nvSpPr>
        <p:spPr>
          <a:xfrm>
            <a:off x="7772462" y="1565463"/>
            <a:ext cx="1324668" cy="1324668"/>
          </a:xfrm>
          <a:custGeom>
            <a:avLst/>
            <a:gdLst/>
            <a:ahLst/>
            <a:cxnLst/>
            <a:rect l="l" t="t" r="r" b="b"/>
            <a:pathLst>
              <a:path w="1324668" h="1324668">
                <a:moveTo>
                  <a:pt x="0" y="0"/>
                </a:moveTo>
                <a:lnTo>
                  <a:pt x="1324668" y="0"/>
                </a:lnTo>
                <a:lnTo>
                  <a:pt x="1324668" y="1324668"/>
                </a:lnTo>
                <a:lnTo>
                  <a:pt x="0" y="132466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5" name="Freeform 15"/>
          <p:cNvSpPr/>
          <p:nvPr/>
        </p:nvSpPr>
        <p:spPr>
          <a:xfrm>
            <a:off x="16664693" y="8663693"/>
            <a:ext cx="1189213" cy="1189213"/>
          </a:xfrm>
          <a:custGeom>
            <a:avLst/>
            <a:gdLst/>
            <a:ahLst/>
            <a:cxnLst/>
            <a:rect l="l" t="t" r="r" b="b"/>
            <a:pathLst>
              <a:path w="1189213" h="1189213">
                <a:moveTo>
                  <a:pt x="0" y="0"/>
                </a:moveTo>
                <a:lnTo>
                  <a:pt x="1189214" y="0"/>
                </a:lnTo>
                <a:lnTo>
                  <a:pt x="1189214" y="1189214"/>
                </a:lnTo>
                <a:lnTo>
                  <a:pt x="0" y="118921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6" name="Freeform 16"/>
          <p:cNvSpPr/>
          <p:nvPr/>
        </p:nvSpPr>
        <p:spPr>
          <a:xfrm>
            <a:off x="11860435" y="8663466"/>
            <a:ext cx="2378882" cy="2378882"/>
          </a:xfrm>
          <a:custGeom>
            <a:avLst/>
            <a:gdLst/>
            <a:ahLst/>
            <a:cxnLst/>
            <a:rect l="l" t="t" r="r" b="b"/>
            <a:pathLst>
              <a:path w="2378882" h="2378882">
                <a:moveTo>
                  <a:pt x="0" y="0"/>
                </a:moveTo>
                <a:lnTo>
                  <a:pt x="2378881" y="0"/>
                </a:lnTo>
                <a:lnTo>
                  <a:pt x="2378881" y="2378882"/>
                </a:lnTo>
                <a:lnTo>
                  <a:pt x="0" y="237888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sp>
        <p:nvSpPr>
          <p:cNvPr id="2" name="Freeform 2"/>
          <p:cNvSpPr/>
          <p:nvPr/>
        </p:nvSpPr>
        <p:spPr>
          <a:xfrm>
            <a:off x="994702" y="1539946"/>
            <a:ext cx="3834379" cy="3799521"/>
          </a:xfrm>
          <a:custGeom>
            <a:avLst/>
            <a:gdLst/>
            <a:ahLst/>
            <a:cxnLst/>
            <a:rect l="l" t="t" r="r" b="b"/>
            <a:pathLst>
              <a:path w="3834379" h="3799521">
                <a:moveTo>
                  <a:pt x="0" y="0"/>
                </a:moveTo>
                <a:lnTo>
                  <a:pt x="3834379" y="0"/>
                </a:lnTo>
                <a:lnTo>
                  <a:pt x="3834379" y="3799521"/>
                </a:lnTo>
                <a:lnTo>
                  <a:pt x="0" y="379952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grpSp>
        <p:nvGrpSpPr>
          <p:cNvPr id="3" name="Group 3"/>
          <p:cNvGrpSpPr/>
          <p:nvPr/>
        </p:nvGrpSpPr>
        <p:grpSpPr>
          <a:xfrm>
            <a:off x="12903521" y="700902"/>
            <a:ext cx="1335796" cy="1335796"/>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5742101" y="1368800"/>
            <a:ext cx="1335796" cy="1335796"/>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8" name="TextBox 8"/>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a:off x="5195352" y="3155260"/>
            <a:ext cx="11882545" cy="6475435"/>
            <a:chOff x="0" y="0"/>
            <a:chExt cx="3129559" cy="1705464"/>
          </a:xfrm>
        </p:grpSpPr>
        <p:sp>
          <p:nvSpPr>
            <p:cNvPr id="10" name="Freeform 10"/>
            <p:cNvSpPr/>
            <p:nvPr/>
          </p:nvSpPr>
          <p:spPr>
            <a:xfrm>
              <a:off x="0" y="0"/>
              <a:ext cx="3129559" cy="1705464"/>
            </a:xfrm>
            <a:custGeom>
              <a:avLst/>
              <a:gdLst/>
              <a:ahLst/>
              <a:cxnLst/>
              <a:rect l="l" t="t" r="r" b="b"/>
              <a:pathLst>
                <a:path w="3129559" h="1705464">
                  <a:moveTo>
                    <a:pt x="37138" y="0"/>
                  </a:moveTo>
                  <a:lnTo>
                    <a:pt x="3092422" y="0"/>
                  </a:lnTo>
                  <a:cubicBezTo>
                    <a:pt x="3112932" y="0"/>
                    <a:pt x="3129559" y="16627"/>
                    <a:pt x="3129559" y="37138"/>
                  </a:cubicBezTo>
                  <a:lnTo>
                    <a:pt x="3129559" y="1668327"/>
                  </a:lnTo>
                  <a:cubicBezTo>
                    <a:pt x="3129559" y="1688837"/>
                    <a:pt x="3112932" y="1705464"/>
                    <a:pt x="3092422" y="1705464"/>
                  </a:cubicBezTo>
                  <a:lnTo>
                    <a:pt x="37138" y="1705464"/>
                  </a:lnTo>
                  <a:cubicBezTo>
                    <a:pt x="27288" y="1705464"/>
                    <a:pt x="17842" y="1701552"/>
                    <a:pt x="10877" y="1694587"/>
                  </a:cubicBezTo>
                  <a:cubicBezTo>
                    <a:pt x="3913" y="1687622"/>
                    <a:pt x="0" y="1678176"/>
                    <a:pt x="0" y="1668327"/>
                  </a:cubicBezTo>
                  <a:lnTo>
                    <a:pt x="0" y="37138"/>
                  </a:lnTo>
                  <a:cubicBezTo>
                    <a:pt x="0" y="27288"/>
                    <a:pt x="3913" y="17842"/>
                    <a:pt x="10877" y="10877"/>
                  </a:cubicBezTo>
                  <a:cubicBezTo>
                    <a:pt x="17842" y="3913"/>
                    <a:pt x="27288" y="0"/>
                    <a:pt x="37138" y="0"/>
                  </a:cubicBezTo>
                  <a:close/>
                </a:path>
              </a:pathLst>
            </a:custGeom>
            <a:solidFill>
              <a:srgbClr val="94F2E4"/>
            </a:solidFill>
          </p:spPr>
          <p:txBody>
            <a:bodyPr/>
            <a:lstStyle/>
            <a:p>
              <a:endParaRPr lang="ar-SA"/>
            </a:p>
          </p:txBody>
        </p:sp>
        <p:sp>
          <p:nvSpPr>
            <p:cNvPr id="11" name="TextBox 11"/>
            <p:cNvSpPr txBox="1"/>
            <p:nvPr/>
          </p:nvSpPr>
          <p:spPr>
            <a:xfrm>
              <a:off x="0" y="-38100"/>
              <a:ext cx="3129559" cy="1743564"/>
            </a:xfrm>
            <a:prstGeom prst="rect">
              <a:avLst/>
            </a:prstGeom>
          </p:spPr>
          <p:txBody>
            <a:bodyPr lIns="50800" tIns="50800" rIns="50800" bIns="50800" rtlCol="0" anchor="ctr"/>
            <a:lstStyle/>
            <a:p>
              <a:pPr algn="ctr">
                <a:lnSpc>
                  <a:spcPts val="2659"/>
                </a:lnSpc>
              </a:pPr>
              <a:endParaRPr/>
            </a:p>
          </p:txBody>
        </p:sp>
      </p:grpSp>
      <p:grpSp>
        <p:nvGrpSpPr>
          <p:cNvPr id="12" name="Group 12"/>
          <p:cNvGrpSpPr/>
          <p:nvPr/>
        </p:nvGrpSpPr>
        <p:grpSpPr>
          <a:xfrm>
            <a:off x="16118873" y="6172200"/>
            <a:ext cx="441554" cy="441554"/>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4" name="TextBox 14"/>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5" name="Freeform 15"/>
          <p:cNvSpPr/>
          <p:nvPr/>
        </p:nvSpPr>
        <p:spPr>
          <a:xfrm>
            <a:off x="-832024" y="-503981"/>
            <a:ext cx="2540679" cy="2540679"/>
          </a:xfrm>
          <a:custGeom>
            <a:avLst/>
            <a:gdLst/>
            <a:ahLst/>
            <a:cxnLst/>
            <a:rect l="l" t="t" r="r" b="b"/>
            <a:pathLst>
              <a:path w="2540679" h="2540679">
                <a:moveTo>
                  <a:pt x="0" y="0"/>
                </a:moveTo>
                <a:lnTo>
                  <a:pt x="2540679" y="0"/>
                </a:lnTo>
                <a:lnTo>
                  <a:pt x="2540679" y="2540679"/>
                </a:lnTo>
                <a:lnTo>
                  <a:pt x="0" y="254067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6" name="Freeform 16"/>
          <p:cNvSpPr/>
          <p:nvPr/>
        </p:nvSpPr>
        <p:spPr>
          <a:xfrm>
            <a:off x="16664693" y="8663693"/>
            <a:ext cx="1189213" cy="1189213"/>
          </a:xfrm>
          <a:custGeom>
            <a:avLst/>
            <a:gdLst/>
            <a:ahLst/>
            <a:cxnLst/>
            <a:rect l="l" t="t" r="r" b="b"/>
            <a:pathLst>
              <a:path w="1189213" h="1189213">
                <a:moveTo>
                  <a:pt x="0" y="0"/>
                </a:moveTo>
                <a:lnTo>
                  <a:pt x="1189214" y="0"/>
                </a:lnTo>
                <a:lnTo>
                  <a:pt x="1189214" y="1189214"/>
                </a:lnTo>
                <a:lnTo>
                  <a:pt x="0" y="118921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7" name="Freeform 17"/>
          <p:cNvSpPr/>
          <p:nvPr/>
        </p:nvSpPr>
        <p:spPr>
          <a:xfrm>
            <a:off x="11860435" y="9147104"/>
            <a:ext cx="1895244" cy="1895244"/>
          </a:xfrm>
          <a:custGeom>
            <a:avLst/>
            <a:gdLst/>
            <a:ahLst/>
            <a:cxnLst/>
            <a:rect l="l" t="t" r="r" b="b"/>
            <a:pathLst>
              <a:path w="1895244" h="1895244">
                <a:moveTo>
                  <a:pt x="0" y="0"/>
                </a:moveTo>
                <a:lnTo>
                  <a:pt x="1895243" y="0"/>
                </a:lnTo>
                <a:lnTo>
                  <a:pt x="1895243" y="1895244"/>
                </a:lnTo>
                <a:lnTo>
                  <a:pt x="0" y="189524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8" name="TextBox 18"/>
          <p:cNvSpPr txBox="1"/>
          <p:nvPr/>
        </p:nvSpPr>
        <p:spPr>
          <a:xfrm>
            <a:off x="5563344" y="3825552"/>
            <a:ext cx="10555528" cy="6027355"/>
          </a:xfrm>
          <a:prstGeom prst="rect">
            <a:avLst/>
          </a:prstGeom>
        </p:spPr>
        <p:txBody>
          <a:bodyPr lIns="0" tIns="0" rIns="0" bIns="0" rtlCol="0" anchor="t">
            <a:spAutoFit/>
          </a:bodyPr>
          <a:lstStyle/>
          <a:p>
            <a:pPr marL="1071781" lvl="1" indent="-535891" algn="r" rtl="1">
              <a:lnSpc>
                <a:spcPts val="6949"/>
              </a:lnSpc>
              <a:buFont typeface="Arial"/>
              <a:buChar char="•"/>
            </a:pPr>
            <a:r>
              <a:rPr lang="ar-EG" sz="4964" b="1">
                <a:solidFill>
                  <a:srgbClr val="8E7DE4"/>
                </a:solidFill>
                <a:latin typeface="29LT Riwaya Bold"/>
                <a:ea typeface="29LT Riwaya Bold"/>
                <a:cs typeface="29LT Riwaya Bold"/>
                <a:sym typeface="29LT Riwaya Bold"/>
                <a:rtl/>
              </a:rPr>
              <a:t>أداء الواجبات المدرسية.</a:t>
            </a:r>
          </a:p>
          <a:p>
            <a:pPr marL="1071781" lvl="1" indent="-535891" algn="r" rtl="1">
              <a:lnSpc>
                <a:spcPts val="6949"/>
              </a:lnSpc>
              <a:buFont typeface="Arial"/>
              <a:buChar char="•"/>
            </a:pPr>
            <a:r>
              <a:rPr lang="ar-EG" sz="4964" b="1">
                <a:solidFill>
                  <a:srgbClr val="8E7DE4"/>
                </a:solidFill>
                <a:latin typeface="29LT Riwaya Bold"/>
                <a:ea typeface="29LT Riwaya Bold"/>
                <a:cs typeface="29LT Riwaya Bold"/>
                <a:sym typeface="29LT Riwaya Bold"/>
                <a:rtl/>
              </a:rPr>
              <a:t>الاستماع لشرح المعلمة.</a:t>
            </a:r>
          </a:p>
          <a:p>
            <a:pPr marL="1071781" lvl="1" indent="-535891" algn="r" rtl="1">
              <a:lnSpc>
                <a:spcPts val="6949"/>
              </a:lnSpc>
              <a:buFont typeface="Arial"/>
              <a:buChar char="•"/>
            </a:pPr>
            <a:r>
              <a:rPr lang="ar-EG" sz="4964" b="1">
                <a:solidFill>
                  <a:srgbClr val="8E7DE4"/>
                </a:solidFill>
                <a:latin typeface="29LT Riwaya Bold"/>
                <a:ea typeface="29LT Riwaya Bold"/>
                <a:cs typeface="29LT Riwaya Bold"/>
                <a:sym typeface="29LT Riwaya Bold"/>
                <a:rtl/>
              </a:rPr>
              <a:t>المشاركة في الدرس وطرح الأسئلة.</a:t>
            </a:r>
          </a:p>
          <a:p>
            <a:pPr marL="1071781" lvl="1" indent="-535891" algn="r" rtl="1">
              <a:lnSpc>
                <a:spcPts val="6949"/>
              </a:lnSpc>
              <a:buFont typeface="Arial"/>
              <a:buChar char="•"/>
            </a:pPr>
            <a:r>
              <a:rPr lang="ar-EG" sz="4964" b="1">
                <a:solidFill>
                  <a:srgbClr val="8E7DE4"/>
                </a:solidFill>
                <a:latin typeface="29LT Riwaya Bold"/>
                <a:ea typeface="29LT Riwaya Bold"/>
                <a:cs typeface="29LT Riwaya Bold"/>
                <a:sym typeface="29LT Riwaya Bold"/>
                <a:rtl/>
              </a:rPr>
              <a:t>ترتيب الأدوات والدفاتر داخل الحقيبة.</a:t>
            </a:r>
          </a:p>
          <a:p>
            <a:pPr marL="1071781" lvl="1" indent="-535891" algn="r" rtl="1">
              <a:lnSpc>
                <a:spcPts val="6949"/>
              </a:lnSpc>
              <a:buFont typeface="Arial"/>
              <a:buChar char="•"/>
            </a:pPr>
            <a:r>
              <a:rPr lang="ar-EG" sz="4964" b="1">
                <a:solidFill>
                  <a:srgbClr val="8E7DE4"/>
                </a:solidFill>
                <a:latin typeface="29LT Riwaya Bold"/>
                <a:ea typeface="29LT Riwaya Bold"/>
                <a:cs typeface="29LT Riwaya Bold"/>
                <a:sym typeface="29LT Riwaya Bold"/>
                <a:rtl/>
              </a:rPr>
              <a:t>الاستعداد للاختبار أو المهمة الصفية.</a:t>
            </a:r>
          </a:p>
          <a:p>
            <a:pPr algn="r" rtl="1">
              <a:lnSpc>
                <a:spcPts val="6949"/>
              </a:lnSpc>
            </a:pPr>
            <a:endParaRPr lang="ar-EG" sz="4964" b="1">
              <a:solidFill>
                <a:srgbClr val="8E7DE4"/>
              </a:solidFill>
              <a:latin typeface="29LT Riwaya Bold"/>
              <a:ea typeface="29LT Riwaya Bold"/>
              <a:cs typeface="29LT Riwaya Bold"/>
              <a:sym typeface="29LT Riwaya Bold"/>
              <a:rtl/>
            </a:endParaRPr>
          </a:p>
          <a:p>
            <a:pPr algn="r" rtl="1">
              <a:lnSpc>
                <a:spcPts val="6949"/>
              </a:lnSpc>
            </a:pPr>
            <a:endParaRPr lang="ar-EG" sz="4964" b="1">
              <a:solidFill>
                <a:srgbClr val="8E7DE4"/>
              </a:solidFill>
              <a:latin typeface="29LT Riwaya Bold"/>
              <a:ea typeface="29LT Riwaya Bold"/>
              <a:cs typeface="29LT Riwaya Bold"/>
              <a:sym typeface="29LT Riwaya Bold"/>
              <a:rtl/>
            </a:endParaRPr>
          </a:p>
        </p:txBody>
      </p:sp>
      <p:sp>
        <p:nvSpPr>
          <p:cNvPr id="19" name="TextBox 19"/>
          <p:cNvSpPr txBox="1"/>
          <p:nvPr/>
        </p:nvSpPr>
        <p:spPr>
          <a:xfrm>
            <a:off x="7304099" y="1195780"/>
            <a:ext cx="8683228" cy="1508816"/>
          </a:xfrm>
          <a:prstGeom prst="rect">
            <a:avLst/>
          </a:prstGeom>
        </p:spPr>
        <p:txBody>
          <a:bodyPr lIns="0" tIns="0" rIns="0" bIns="0" rtlCol="0" anchor="t">
            <a:spAutoFit/>
          </a:bodyPr>
          <a:lstStyle/>
          <a:p>
            <a:pPr algn="ctr" rtl="1">
              <a:lnSpc>
                <a:spcPts val="6086"/>
              </a:lnSpc>
            </a:pPr>
            <a:r>
              <a:rPr lang="ar-EG" sz="4347" b="1">
                <a:solidFill>
                  <a:srgbClr val="ED6950"/>
                </a:solidFill>
                <a:latin typeface="29LT Riwaya Bold"/>
                <a:ea typeface="29LT Riwaya Bold"/>
                <a:cs typeface="29LT Riwaya Bold"/>
                <a:sym typeface="29LT Riwaya Bold"/>
                <a:rtl/>
              </a:rPr>
              <a:t>تصرفات تدل على الاهتمام بالوقت في المدرسة</a:t>
            </a:r>
          </a:p>
          <a:p>
            <a:pPr algn="ctr" rtl="1">
              <a:lnSpc>
                <a:spcPts val="6086"/>
              </a:lnSpc>
            </a:pPr>
            <a:endParaRPr lang="ar-EG" sz="4347" b="1">
              <a:solidFill>
                <a:srgbClr val="ED6950"/>
              </a:solidFill>
              <a:latin typeface="29LT Riwaya Bold"/>
              <a:ea typeface="29LT Riwaya Bold"/>
              <a:cs typeface="29LT Riwaya Bold"/>
              <a:sym typeface="29LT Riwaya Bold"/>
              <a:rt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sp>
        <p:nvSpPr>
          <p:cNvPr id="2" name="Freeform 2"/>
          <p:cNvSpPr/>
          <p:nvPr/>
        </p:nvSpPr>
        <p:spPr>
          <a:xfrm>
            <a:off x="994702" y="1539946"/>
            <a:ext cx="3834379" cy="3799521"/>
          </a:xfrm>
          <a:custGeom>
            <a:avLst/>
            <a:gdLst/>
            <a:ahLst/>
            <a:cxnLst/>
            <a:rect l="l" t="t" r="r" b="b"/>
            <a:pathLst>
              <a:path w="3834379" h="3799521">
                <a:moveTo>
                  <a:pt x="0" y="0"/>
                </a:moveTo>
                <a:lnTo>
                  <a:pt x="3834379" y="0"/>
                </a:lnTo>
                <a:lnTo>
                  <a:pt x="3834379" y="3799521"/>
                </a:lnTo>
                <a:lnTo>
                  <a:pt x="0" y="379952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grpSp>
        <p:nvGrpSpPr>
          <p:cNvPr id="3" name="Group 3"/>
          <p:cNvGrpSpPr/>
          <p:nvPr/>
        </p:nvGrpSpPr>
        <p:grpSpPr>
          <a:xfrm>
            <a:off x="12903521" y="700902"/>
            <a:ext cx="1335796" cy="1335796"/>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5742101" y="1368800"/>
            <a:ext cx="1335796" cy="1335796"/>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8" name="TextBox 8"/>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a:off x="5195352" y="3155260"/>
            <a:ext cx="11882545" cy="6475435"/>
            <a:chOff x="0" y="0"/>
            <a:chExt cx="3129559" cy="1705464"/>
          </a:xfrm>
        </p:grpSpPr>
        <p:sp>
          <p:nvSpPr>
            <p:cNvPr id="10" name="Freeform 10"/>
            <p:cNvSpPr/>
            <p:nvPr/>
          </p:nvSpPr>
          <p:spPr>
            <a:xfrm>
              <a:off x="0" y="0"/>
              <a:ext cx="3129559" cy="1705464"/>
            </a:xfrm>
            <a:custGeom>
              <a:avLst/>
              <a:gdLst/>
              <a:ahLst/>
              <a:cxnLst/>
              <a:rect l="l" t="t" r="r" b="b"/>
              <a:pathLst>
                <a:path w="3129559" h="1705464">
                  <a:moveTo>
                    <a:pt x="37138" y="0"/>
                  </a:moveTo>
                  <a:lnTo>
                    <a:pt x="3092422" y="0"/>
                  </a:lnTo>
                  <a:cubicBezTo>
                    <a:pt x="3112932" y="0"/>
                    <a:pt x="3129559" y="16627"/>
                    <a:pt x="3129559" y="37138"/>
                  </a:cubicBezTo>
                  <a:lnTo>
                    <a:pt x="3129559" y="1668327"/>
                  </a:lnTo>
                  <a:cubicBezTo>
                    <a:pt x="3129559" y="1688837"/>
                    <a:pt x="3112932" y="1705464"/>
                    <a:pt x="3092422" y="1705464"/>
                  </a:cubicBezTo>
                  <a:lnTo>
                    <a:pt x="37138" y="1705464"/>
                  </a:lnTo>
                  <a:cubicBezTo>
                    <a:pt x="27288" y="1705464"/>
                    <a:pt x="17842" y="1701552"/>
                    <a:pt x="10877" y="1694587"/>
                  </a:cubicBezTo>
                  <a:cubicBezTo>
                    <a:pt x="3913" y="1687622"/>
                    <a:pt x="0" y="1678176"/>
                    <a:pt x="0" y="1668327"/>
                  </a:cubicBezTo>
                  <a:lnTo>
                    <a:pt x="0" y="37138"/>
                  </a:lnTo>
                  <a:cubicBezTo>
                    <a:pt x="0" y="27288"/>
                    <a:pt x="3913" y="17842"/>
                    <a:pt x="10877" y="10877"/>
                  </a:cubicBezTo>
                  <a:cubicBezTo>
                    <a:pt x="17842" y="3913"/>
                    <a:pt x="27288" y="0"/>
                    <a:pt x="37138" y="0"/>
                  </a:cubicBezTo>
                  <a:close/>
                </a:path>
              </a:pathLst>
            </a:custGeom>
            <a:solidFill>
              <a:srgbClr val="94F2E4"/>
            </a:solidFill>
          </p:spPr>
          <p:txBody>
            <a:bodyPr/>
            <a:lstStyle/>
            <a:p>
              <a:endParaRPr lang="ar-SA"/>
            </a:p>
          </p:txBody>
        </p:sp>
        <p:sp>
          <p:nvSpPr>
            <p:cNvPr id="11" name="TextBox 11"/>
            <p:cNvSpPr txBox="1"/>
            <p:nvPr/>
          </p:nvSpPr>
          <p:spPr>
            <a:xfrm>
              <a:off x="0" y="-38100"/>
              <a:ext cx="3129559" cy="1743564"/>
            </a:xfrm>
            <a:prstGeom prst="rect">
              <a:avLst/>
            </a:prstGeom>
          </p:spPr>
          <p:txBody>
            <a:bodyPr lIns="50800" tIns="50800" rIns="50800" bIns="50800" rtlCol="0" anchor="ctr"/>
            <a:lstStyle/>
            <a:p>
              <a:pPr algn="ctr">
                <a:lnSpc>
                  <a:spcPts val="2659"/>
                </a:lnSpc>
              </a:pPr>
              <a:endParaRPr/>
            </a:p>
          </p:txBody>
        </p:sp>
      </p:grpSp>
      <p:grpSp>
        <p:nvGrpSpPr>
          <p:cNvPr id="12" name="Group 12"/>
          <p:cNvGrpSpPr/>
          <p:nvPr/>
        </p:nvGrpSpPr>
        <p:grpSpPr>
          <a:xfrm>
            <a:off x="16118873" y="6172200"/>
            <a:ext cx="441554" cy="441554"/>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4" name="TextBox 14"/>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5" name="TextBox 15"/>
          <p:cNvSpPr txBox="1"/>
          <p:nvPr/>
        </p:nvSpPr>
        <p:spPr>
          <a:xfrm>
            <a:off x="5195352" y="1582876"/>
            <a:ext cx="11682189" cy="812393"/>
          </a:xfrm>
          <a:prstGeom prst="rect">
            <a:avLst/>
          </a:prstGeom>
        </p:spPr>
        <p:txBody>
          <a:bodyPr lIns="0" tIns="0" rIns="0" bIns="0" rtlCol="0" anchor="t">
            <a:spAutoFit/>
          </a:bodyPr>
          <a:lstStyle/>
          <a:p>
            <a:pPr algn="r" rtl="1">
              <a:lnSpc>
                <a:spcPts val="6741"/>
              </a:lnSpc>
            </a:pPr>
            <a:r>
              <a:rPr lang="ar-EG" sz="4815" b="1">
                <a:solidFill>
                  <a:srgbClr val="F18162"/>
                </a:solidFill>
                <a:latin typeface="29LT Riwaya Bold"/>
                <a:ea typeface="29LT Riwaya Bold"/>
                <a:cs typeface="29LT Riwaya Bold"/>
                <a:sym typeface="29LT Riwaya Bold"/>
                <a:rtl/>
              </a:rPr>
              <a:t>تصرفات تدل على عدم الاهتمام بالوقت في المدرسة</a:t>
            </a:r>
          </a:p>
        </p:txBody>
      </p:sp>
      <p:sp>
        <p:nvSpPr>
          <p:cNvPr id="16" name="Freeform 16"/>
          <p:cNvSpPr/>
          <p:nvPr/>
        </p:nvSpPr>
        <p:spPr>
          <a:xfrm>
            <a:off x="-832024" y="-503981"/>
            <a:ext cx="2540679" cy="2540679"/>
          </a:xfrm>
          <a:custGeom>
            <a:avLst/>
            <a:gdLst/>
            <a:ahLst/>
            <a:cxnLst/>
            <a:rect l="l" t="t" r="r" b="b"/>
            <a:pathLst>
              <a:path w="2540679" h="2540679">
                <a:moveTo>
                  <a:pt x="0" y="0"/>
                </a:moveTo>
                <a:lnTo>
                  <a:pt x="2540679" y="0"/>
                </a:lnTo>
                <a:lnTo>
                  <a:pt x="2540679" y="2540679"/>
                </a:lnTo>
                <a:lnTo>
                  <a:pt x="0" y="254067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7" name="Freeform 17"/>
          <p:cNvSpPr/>
          <p:nvPr/>
        </p:nvSpPr>
        <p:spPr>
          <a:xfrm>
            <a:off x="16664693" y="8663693"/>
            <a:ext cx="1189213" cy="1189213"/>
          </a:xfrm>
          <a:custGeom>
            <a:avLst/>
            <a:gdLst/>
            <a:ahLst/>
            <a:cxnLst/>
            <a:rect l="l" t="t" r="r" b="b"/>
            <a:pathLst>
              <a:path w="1189213" h="1189213">
                <a:moveTo>
                  <a:pt x="0" y="0"/>
                </a:moveTo>
                <a:lnTo>
                  <a:pt x="1189214" y="0"/>
                </a:lnTo>
                <a:lnTo>
                  <a:pt x="1189214" y="1189214"/>
                </a:lnTo>
                <a:lnTo>
                  <a:pt x="0" y="118921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8" name="TextBox 18"/>
          <p:cNvSpPr txBox="1"/>
          <p:nvPr/>
        </p:nvSpPr>
        <p:spPr>
          <a:xfrm>
            <a:off x="5563344" y="3825552"/>
            <a:ext cx="10555528" cy="5161898"/>
          </a:xfrm>
          <a:prstGeom prst="rect">
            <a:avLst/>
          </a:prstGeom>
        </p:spPr>
        <p:txBody>
          <a:bodyPr lIns="0" tIns="0" rIns="0" bIns="0" rtlCol="0" anchor="t">
            <a:spAutoFit/>
          </a:bodyPr>
          <a:lstStyle/>
          <a:p>
            <a:pPr marL="1071781" lvl="1" indent="-535891" algn="r" rtl="1">
              <a:lnSpc>
                <a:spcPts val="6949"/>
              </a:lnSpc>
              <a:buFont typeface="Arial"/>
              <a:buChar char="•"/>
            </a:pPr>
            <a:r>
              <a:rPr lang="ar-EG" sz="4964" b="1">
                <a:solidFill>
                  <a:srgbClr val="8E7DE4"/>
                </a:solidFill>
                <a:latin typeface="29LT Riwaya Bold"/>
                <a:ea typeface="29LT Riwaya Bold"/>
                <a:cs typeface="29LT Riwaya Bold"/>
                <a:sym typeface="29LT Riwaya Bold"/>
                <a:rtl/>
              </a:rPr>
              <a:t>كثرة الحديث مع الصديقات أثناء الشرح.</a:t>
            </a:r>
          </a:p>
          <a:p>
            <a:pPr marL="1071781" lvl="1" indent="-535891" algn="r" rtl="1">
              <a:lnSpc>
                <a:spcPts val="6949"/>
              </a:lnSpc>
              <a:buFont typeface="Arial"/>
              <a:buChar char="•"/>
            </a:pPr>
            <a:r>
              <a:rPr lang="ar-EG" sz="4964" b="1">
                <a:solidFill>
                  <a:srgbClr val="8E7DE4"/>
                </a:solidFill>
                <a:latin typeface="29LT Riwaya Bold"/>
                <a:ea typeface="29LT Riwaya Bold"/>
                <a:cs typeface="29LT Riwaya Bold"/>
                <a:sym typeface="29LT Riwaya Bold"/>
                <a:rtl/>
              </a:rPr>
              <a:t>اللعب في وقت الحصة.</a:t>
            </a:r>
          </a:p>
          <a:p>
            <a:pPr marL="1071781" lvl="1" indent="-535891" algn="r" rtl="1">
              <a:lnSpc>
                <a:spcPts val="6949"/>
              </a:lnSpc>
              <a:buFont typeface="Arial"/>
              <a:buChar char="•"/>
            </a:pPr>
            <a:r>
              <a:rPr lang="ar-EG" sz="4964" b="1">
                <a:solidFill>
                  <a:srgbClr val="8E7DE4"/>
                </a:solidFill>
                <a:latin typeface="29LT Riwaya Bold"/>
                <a:ea typeface="29LT Riwaya Bold"/>
                <a:cs typeface="29LT Riwaya Bold"/>
                <a:sym typeface="29LT Riwaya Bold"/>
                <a:rtl/>
              </a:rPr>
              <a:t>التأخر عن الطابور أو الحصة.</a:t>
            </a:r>
          </a:p>
          <a:p>
            <a:pPr marL="1071781" lvl="1" indent="-535891" algn="r" rtl="1">
              <a:lnSpc>
                <a:spcPts val="6949"/>
              </a:lnSpc>
              <a:buFont typeface="Arial"/>
              <a:buChar char="•"/>
            </a:pPr>
            <a:r>
              <a:rPr lang="ar-EG" sz="4964" b="1">
                <a:solidFill>
                  <a:srgbClr val="8E7DE4"/>
                </a:solidFill>
                <a:latin typeface="29LT Riwaya Bold"/>
                <a:ea typeface="29LT Riwaya Bold"/>
                <a:cs typeface="29LT Riwaya Bold"/>
                <a:sym typeface="29LT Riwaya Bold"/>
                <a:rtl/>
              </a:rPr>
              <a:t>عدم تجهيز الأدوات قبل بدء الدرس.</a:t>
            </a:r>
          </a:p>
          <a:p>
            <a:pPr marL="1071781" lvl="1" indent="-535891" algn="r" rtl="1">
              <a:lnSpc>
                <a:spcPts val="6949"/>
              </a:lnSpc>
              <a:buFont typeface="Arial"/>
              <a:buChar char="•"/>
            </a:pPr>
            <a:r>
              <a:rPr lang="ar-EG" sz="4964" b="1">
                <a:solidFill>
                  <a:srgbClr val="8E7DE4"/>
                </a:solidFill>
                <a:latin typeface="29LT Riwaya Bold"/>
                <a:ea typeface="29LT Riwaya Bold"/>
                <a:cs typeface="29LT Riwaya Bold"/>
                <a:sym typeface="29LT Riwaya Bold"/>
                <a:rtl/>
              </a:rPr>
              <a:t>مقاطعة المعلمة بلا سبب.</a:t>
            </a:r>
          </a:p>
          <a:p>
            <a:pPr algn="r" rtl="1">
              <a:lnSpc>
                <a:spcPts val="6949"/>
              </a:lnSpc>
            </a:pPr>
            <a:endParaRPr lang="ar-EG" sz="4964" b="1">
              <a:solidFill>
                <a:srgbClr val="8E7DE4"/>
              </a:solidFill>
              <a:latin typeface="29LT Riwaya Bold"/>
              <a:ea typeface="29LT Riwaya Bold"/>
              <a:cs typeface="29LT Riwaya Bold"/>
              <a:sym typeface="29LT Riwaya Bold"/>
              <a:rt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sp>
        <p:nvSpPr>
          <p:cNvPr id="2" name="Freeform 2"/>
          <p:cNvSpPr/>
          <p:nvPr/>
        </p:nvSpPr>
        <p:spPr>
          <a:xfrm>
            <a:off x="994702" y="1539946"/>
            <a:ext cx="3834379" cy="3799521"/>
          </a:xfrm>
          <a:custGeom>
            <a:avLst/>
            <a:gdLst/>
            <a:ahLst/>
            <a:cxnLst/>
            <a:rect l="l" t="t" r="r" b="b"/>
            <a:pathLst>
              <a:path w="3834379" h="3799521">
                <a:moveTo>
                  <a:pt x="0" y="0"/>
                </a:moveTo>
                <a:lnTo>
                  <a:pt x="3834379" y="0"/>
                </a:lnTo>
                <a:lnTo>
                  <a:pt x="3834379" y="3799521"/>
                </a:lnTo>
                <a:lnTo>
                  <a:pt x="0" y="379952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grpSp>
        <p:nvGrpSpPr>
          <p:cNvPr id="3" name="Group 3"/>
          <p:cNvGrpSpPr/>
          <p:nvPr/>
        </p:nvGrpSpPr>
        <p:grpSpPr>
          <a:xfrm>
            <a:off x="12903521" y="700902"/>
            <a:ext cx="1335796" cy="1335796"/>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5742101" y="1368800"/>
            <a:ext cx="1335796" cy="1335796"/>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8" name="TextBox 8"/>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a:off x="5195352" y="3155260"/>
            <a:ext cx="11882545" cy="6475435"/>
            <a:chOff x="0" y="0"/>
            <a:chExt cx="3129559" cy="1705464"/>
          </a:xfrm>
        </p:grpSpPr>
        <p:sp>
          <p:nvSpPr>
            <p:cNvPr id="10" name="Freeform 10"/>
            <p:cNvSpPr/>
            <p:nvPr/>
          </p:nvSpPr>
          <p:spPr>
            <a:xfrm>
              <a:off x="0" y="0"/>
              <a:ext cx="3129559" cy="1705464"/>
            </a:xfrm>
            <a:custGeom>
              <a:avLst/>
              <a:gdLst/>
              <a:ahLst/>
              <a:cxnLst/>
              <a:rect l="l" t="t" r="r" b="b"/>
              <a:pathLst>
                <a:path w="3129559" h="1705464">
                  <a:moveTo>
                    <a:pt x="37138" y="0"/>
                  </a:moveTo>
                  <a:lnTo>
                    <a:pt x="3092422" y="0"/>
                  </a:lnTo>
                  <a:cubicBezTo>
                    <a:pt x="3112932" y="0"/>
                    <a:pt x="3129559" y="16627"/>
                    <a:pt x="3129559" y="37138"/>
                  </a:cubicBezTo>
                  <a:lnTo>
                    <a:pt x="3129559" y="1668327"/>
                  </a:lnTo>
                  <a:cubicBezTo>
                    <a:pt x="3129559" y="1688837"/>
                    <a:pt x="3112932" y="1705464"/>
                    <a:pt x="3092422" y="1705464"/>
                  </a:cubicBezTo>
                  <a:lnTo>
                    <a:pt x="37138" y="1705464"/>
                  </a:lnTo>
                  <a:cubicBezTo>
                    <a:pt x="27288" y="1705464"/>
                    <a:pt x="17842" y="1701552"/>
                    <a:pt x="10877" y="1694587"/>
                  </a:cubicBezTo>
                  <a:cubicBezTo>
                    <a:pt x="3913" y="1687622"/>
                    <a:pt x="0" y="1678176"/>
                    <a:pt x="0" y="1668327"/>
                  </a:cubicBezTo>
                  <a:lnTo>
                    <a:pt x="0" y="37138"/>
                  </a:lnTo>
                  <a:cubicBezTo>
                    <a:pt x="0" y="27288"/>
                    <a:pt x="3913" y="17842"/>
                    <a:pt x="10877" y="10877"/>
                  </a:cubicBezTo>
                  <a:cubicBezTo>
                    <a:pt x="17842" y="3913"/>
                    <a:pt x="27288" y="0"/>
                    <a:pt x="37138" y="0"/>
                  </a:cubicBezTo>
                  <a:close/>
                </a:path>
              </a:pathLst>
            </a:custGeom>
            <a:solidFill>
              <a:srgbClr val="94F2E4"/>
            </a:solidFill>
          </p:spPr>
          <p:txBody>
            <a:bodyPr/>
            <a:lstStyle/>
            <a:p>
              <a:endParaRPr lang="ar-SA"/>
            </a:p>
          </p:txBody>
        </p:sp>
        <p:sp>
          <p:nvSpPr>
            <p:cNvPr id="11" name="TextBox 11"/>
            <p:cNvSpPr txBox="1"/>
            <p:nvPr/>
          </p:nvSpPr>
          <p:spPr>
            <a:xfrm>
              <a:off x="0" y="-38100"/>
              <a:ext cx="3129559" cy="1743564"/>
            </a:xfrm>
            <a:prstGeom prst="rect">
              <a:avLst/>
            </a:prstGeom>
          </p:spPr>
          <p:txBody>
            <a:bodyPr lIns="50800" tIns="50800" rIns="50800" bIns="50800" rtlCol="0" anchor="ctr"/>
            <a:lstStyle/>
            <a:p>
              <a:pPr algn="ctr">
                <a:lnSpc>
                  <a:spcPts val="2659"/>
                </a:lnSpc>
              </a:pPr>
              <a:endParaRPr/>
            </a:p>
          </p:txBody>
        </p:sp>
      </p:grpSp>
      <p:grpSp>
        <p:nvGrpSpPr>
          <p:cNvPr id="12" name="Group 12"/>
          <p:cNvGrpSpPr/>
          <p:nvPr/>
        </p:nvGrpSpPr>
        <p:grpSpPr>
          <a:xfrm>
            <a:off x="16118873" y="6172200"/>
            <a:ext cx="441554" cy="441554"/>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4" name="TextBox 14"/>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5" name="TextBox 15"/>
          <p:cNvSpPr txBox="1"/>
          <p:nvPr/>
        </p:nvSpPr>
        <p:spPr>
          <a:xfrm>
            <a:off x="5195352" y="1582876"/>
            <a:ext cx="11682189" cy="812393"/>
          </a:xfrm>
          <a:prstGeom prst="rect">
            <a:avLst/>
          </a:prstGeom>
        </p:spPr>
        <p:txBody>
          <a:bodyPr lIns="0" tIns="0" rIns="0" bIns="0" rtlCol="0" anchor="t">
            <a:spAutoFit/>
          </a:bodyPr>
          <a:lstStyle/>
          <a:p>
            <a:pPr algn="r" rtl="1">
              <a:lnSpc>
                <a:spcPts val="6741"/>
              </a:lnSpc>
            </a:pPr>
            <a:r>
              <a:rPr lang="ar-EG" sz="4815" b="1">
                <a:solidFill>
                  <a:srgbClr val="F18162"/>
                </a:solidFill>
                <a:latin typeface="29LT Riwaya Bold"/>
                <a:ea typeface="29LT Riwaya Bold"/>
                <a:cs typeface="29LT Riwaya Bold"/>
                <a:sym typeface="29LT Riwaya Bold"/>
                <a:rtl/>
              </a:rPr>
              <a:t>تصرفات تدل على الاهتمام بالوقت في المنزل</a:t>
            </a:r>
          </a:p>
        </p:txBody>
      </p:sp>
      <p:sp>
        <p:nvSpPr>
          <p:cNvPr id="16" name="Freeform 16"/>
          <p:cNvSpPr/>
          <p:nvPr/>
        </p:nvSpPr>
        <p:spPr>
          <a:xfrm>
            <a:off x="-832024" y="-503981"/>
            <a:ext cx="2540679" cy="2540679"/>
          </a:xfrm>
          <a:custGeom>
            <a:avLst/>
            <a:gdLst/>
            <a:ahLst/>
            <a:cxnLst/>
            <a:rect l="l" t="t" r="r" b="b"/>
            <a:pathLst>
              <a:path w="2540679" h="2540679">
                <a:moveTo>
                  <a:pt x="0" y="0"/>
                </a:moveTo>
                <a:lnTo>
                  <a:pt x="2540679" y="0"/>
                </a:lnTo>
                <a:lnTo>
                  <a:pt x="2540679" y="2540679"/>
                </a:lnTo>
                <a:lnTo>
                  <a:pt x="0" y="254067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7" name="Freeform 17"/>
          <p:cNvSpPr/>
          <p:nvPr/>
        </p:nvSpPr>
        <p:spPr>
          <a:xfrm>
            <a:off x="16664693" y="8663693"/>
            <a:ext cx="1189213" cy="1189213"/>
          </a:xfrm>
          <a:custGeom>
            <a:avLst/>
            <a:gdLst/>
            <a:ahLst/>
            <a:cxnLst/>
            <a:rect l="l" t="t" r="r" b="b"/>
            <a:pathLst>
              <a:path w="1189213" h="1189213">
                <a:moveTo>
                  <a:pt x="0" y="0"/>
                </a:moveTo>
                <a:lnTo>
                  <a:pt x="1189214" y="0"/>
                </a:lnTo>
                <a:lnTo>
                  <a:pt x="1189214" y="1189214"/>
                </a:lnTo>
                <a:lnTo>
                  <a:pt x="0" y="118921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8" name="TextBox 18"/>
          <p:cNvSpPr txBox="1"/>
          <p:nvPr/>
        </p:nvSpPr>
        <p:spPr>
          <a:xfrm>
            <a:off x="5018510" y="3994116"/>
            <a:ext cx="12240790" cy="5264184"/>
          </a:xfrm>
          <a:prstGeom prst="rect">
            <a:avLst/>
          </a:prstGeom>
        </p:spPr>
        <p:txBody>
          <a:bodyPr lIns="0" tIns="0" rIns="0" bIns="0" rtlCol="0" anchor="t">
            <a:spAutoFit/>
          </a:bodyPr>
          <a:lstStyle/>
          <a:p>
            <a:pPr marL="937337" lvl="1" indent="-468669" algn="r" rtl="1">
              <a:lnSpc>
                <a:spcPts val="6078"/>
              </a:lnSpc>
              <a:buFont typeface="Arial"/>
              <a:buChar char="•"/>
            </a:pPr>
            <a:r>
              <a:rPr lang="ar-EG" sz="4341" b="1">
                <a:solidFill>
                  <a:srgbClr val="8E7DE4"/>
                </a:solidFill>
                <a:latin typeface="29LT Riwaya Bold"/>
                <a:ea typeface="29LT Riwaya Bold"/>
                <a:cs typeface="29LT Riwaya Bold"/>
                <a:sym typeface="29LT Riwaya Bold"/>
                <a:rtl/>
              </a:rPr>
              <a:t>أداء الواجبات والمذاكرة اليومية.</a:t>
            </a:r>
          </a:p>
          <a:p>
            <a:pPr marL="937337" lvl="1" indent="-468669" algn="r" rtl="1">
              <a:lnSpc>
                <a:spcPts val="6078"/>
              </a:lnSpc>
              <a:buFont typeface="Arial"/>
              <a:buChar char="•"/>
            </a:pPr>
            <a:r>
              <a:rPr lang="ar-EG" sz="4341" b="1">
                <a:solidFill>
                  <a:srgbClr val="8E7DE4"/>
                </a:solidFill>
                <a:latin typeface="29LT Riwaya Bold"/>
                <a:ea typeface="29LT Riwaya Bold"/>
                <a:cs typeface="29LT Riwaya Bold"/>
                <a:sym typeface="29LT Riwaya Bold"/>
                <a:rtl/>
              </a:rPr>
              <a:t>مساعدة الأم في مهام بسيطة (ترتيب الغرفة – جمع الألعاب).</a:t>
            </a:r>
          </a:p>
          <a:p>
            <a:pPr marL="937337" lvl="1" indent="-468669" algn="r" rtl="1">
              <a:lnSpc>
                <a:spcPts val="6078"/>
              </a:lnSpc>
              <a:buFont typeface="Arial"/>
              <a:buChar char="•"/>
            </a:pPr>
            <a:r>
              <a:rPr lang="ar-EG" sz="4341" b="1">
                <a:solidFill>
                  <a:srgbClr val="8E7DE4"/>
                </a:solidFill>
                <a:latin typeface="29LT Riwaya Bold"/>
                <a:ea typeface="29LT Riwaya Bold"/>
                <a:cs typeface="29LT Riwaya Bold"/>
                <a:sym typeface="29LT Riwaya Bold"/>
                <a:rtl/>
              </a:rPr>
              <a:t>النوم المبكر.</a:t>
            </a:r>
          </a:p>
          <a:p>
            <a:pPr marL="937337" lvl="1" indent="-468669" algn="r" rtl="1">
              <a:lnSpc>
                <a:spcPts val="6078"/>
              </a:lnSpc>
              <a:buFont typeface="Arial"/>
              <a:buChar char="•"/>
            </a:pPr>
            <a:r>
              <a:rPr lang="ar-EG" sz="4341" b="1">
                <a:solidFill>
                  <a:srgbClr val="8E7DE4"/>
                </a:solidFill>
                <a:latin typeface="29LT Riwaya Bold"/>
                <a:ea typeface="29LT Riwaya Bold"/>
                <a:cs typeface="29LT Riwaya Bold"/>
                <a:sym typeface="29LT Riwaya Bold"/>
                <a:rtl/>
              </a:rPr>
              <a:t>تناول وجبة صحية.</a:t>
            </a:r>
          </a:p>
          <a:p>
            <a:pPr marL="937337" lvl="1" indent="-468669" algn="r" rtl="1">
              <a:lnSpc>
                <a:spcPts val="6078"/>
              </a:lnSpc>
              <a:buFont typeface="Arial"/>
              <a:buChar char="•"/>
            </a:pPr>
            <a:r>
              <a:rPr lang="ar-EG" sz="4341" b="1">
                <a:solidFill>
                  <a:srgbClr val="8E7DE4"/>
                </a:solidFill>
                <a:latin typeface="29LT Riwaya Bold"/>
                <a:ea typeface="29LT Riwaya Bold"/>
                <a:cs typeface="29LT Riwaya Bold"/>
                <a:sym typeface="29LT Riwaya Bold"/>
                <a:rtl/>
              </a:rPr>
              <a:t>تجهيز الحقيبة لليوم التالي.</a:t>
            </a:r>
          </a:p>
          <a:p>
            <a:pPr marL="937337" lvl="1" indent="-468669" algn="r" rtl="1">
              <a:lnSpc>
                <a:spcPts val="6078"/>
              </a:lnSpc>
              <a:buFont typeface="Arial"/>
              <a:buChar char="•"/>
            </a:pPr>
            <a:r>
              <a:rPr lang="ar-EG" sz="4341" b="1">
                <a:solidFill>
                  <a:srgbClr val="8E7DE4"/>
                </a:solidFill>
                <a:latin typeface="29LT Riwaya Bold"/>
                <a:ea typeface="29LT Riwaya Bold"/>
                <a:cs typeface="29LT Riwaya Bold"/>
                <a:sym typeface="29LT Riwaya Bold"/>
                <a:rtl/>
              </a:rPr>
              <a:t>ممارسة هواية مفيدة (قراءة – رسم – رياضة).</a:t>
            </a:r>
          </a:p>
          <a:p>
            <a:pPr algn="r" rtl="1">
              <a:lnSpc>
                <a:spcPts val="6078"/>
              </a:lnSpc>
            </a:pPr>
            <a:endParaRPr lang="ar-EG" sz="4341" b="1">
              <a:solidFill>
                <a:srgbClr val="8E7DE4"/>
              </a:solidFill>
              <a:latin typeface="29LT Riwaya Bold"/>
              <a:ea typeface="29LT Riwaya Bold"/>
              <a:cs typeface="29LT Riwaya Bold"/>
              <a:sym typeface="29LT Riwaya Bold"/>
              <a:rt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sp>
        <p:nvSpPr>
          <p:cNvPr id="2" name="Freeform 2"/>
          <p:cNvSpPr/>
          <p:nvPr/>
        </p:nvSpPr>
        <p:spPr>
          <a:xfrm>
            <a:off x="994702" y="1539946"/>
            <a:ext cx="3834379" cy="3799521"/>
          </a:xfrm>
          <a:custGeom>
            <a:avLst/>
            <a:gdLst/>
            <a:ahLst/>
            <a:cxnLst/>
            <a:rect l="l" t="t" r="r" b="b"/>
            <a:pathLst>
              <a:path w="3834379" h="3799521">
                <a:moveTo>
                  <a:pt x="0" y="0"/>
                </a:moveTo>
                <a:lnTo>
                  <a:pt x="3834379" y="0"/>
                </a:lnTo>
                <a:lnTo>
                  <a:pt x="3834379" y="3799521"/>
                </a:lnTo>
                <a:lnTo>
                  <a:pt x="0" y="379952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grpSp>
        <p:nvGrpSpPr>
          <p:cNvPr id="3" name="Group 3"/>
          <p:cNvGrpSpPr/>
          <p:nvPr/>
        </p:nvGrpSpPr>
        <p:grpSpPr>
          <a:xfrm>
            <a:off x="12903521" y="700902"/>
            <a:ext cx="1335796" cy="1335796"/>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5742101" y="1368800"/>
            <a:ext cx="1335796" cy="1335796"/>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8" name="TextBox 8"/>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a:off x="5195352" y="3155260"/>
            <a:ext cx="11882545" cy="6475435"/>
            <a:chOff x="0" y="0"/>
            <a:chExt cx="3129559" cy="1705464"/>
          </a:xfrm>
        </p:grpSpPr>
        <p:sp>
          <p:nvSpPr>
            <p:cNvPr id="10" name="Freeform 10"/>
            <p:cNvSpPr/>
            <p:nvPr/>
          </p:nvSpPr>
          <p:spPr>
            <a:xfrm>
              <a:off x="0" y="0"/>
              <a:ext cx="3129559" cy="1705464"/>
            </a:xfrm>
            <a:custGeom>
              <a:avLst/>
              <a:gdLst/>
              <a:ahLst/>
              <a:cxnLst/>
              <a:rect l="l" t="t" r="r" b="b"/>
              <a:pathLst>
                <a:path w="3129559" h="1705464">
                  <a:moveTo>
                    <a:pt x="37138" y="0"/>
                  </a:moveTo>
                  <a:lnTo>
                    <a:pt x="3092422" y="0"/>
                  </a:lnTo>
                  <a:cubicBezTo>
                    <a:pt x="3112932" y="0"/>
                    <a:pt x="3129559" y="16627"/>
                    <a:pt x="3129559" y="37138"/>
                  </a:cubicBezTo>
                  <a:lnTo>
                    <a:pt x="3129559" y="1668327"/>
                  </a:lnTo>
                  <a:cubicBezTo>
                    <a:pt x="3129559" y="1688837"/>
                    <a:pt x="3112932" y="1705464"/>
                    <a:pt x="3092422" y="1705464"/>
                  </a:cubicBezTo>
                  <a:lnTo>
                    <a:pt x="37138" y="1705464"/>
                  </a:lnTo>
                  <a:cubicBezTo>
                    <a:pt x="27288" y="1705464"/>
                    <a:pt x="17842" y="1701552"/>
                    <a:pt x="10877" y="1694587"/>
                  </a:cubicBezTo>
                  <a:cubicBezTo>
                    <a:pt x="3913" y="1687622"/>
                    <a:pt x="0" y="1678176"/>
                    <a:pt x="0" y="1668327"/>
                  </a:cubicBezTo>
                  <a:lnTo>
                    <a:pt x="0" y="37138"/>
                  </a:lnTo>
                  <a:cubicBezTo>
                    <a:pt x="0" y="27288"/>
                    <a:pt x="3913" y="17842"/>
                    <a:pt x="10877" y="10877"/>
                  </a:cubicBezTo>
                  <a:cubicBezTo>
                    <a:pt x="17842" y="3913"/>
                    <a:pt x="27288" y="0"/>
                    <a:pt x="37138" y="0"/>
                  </a:cubicBezTo>
                  <a:close/>
                </a:path>
              </a:pathLst>
            </a:custGeom>
            <a:solidFill>
              <a:srgbClr val="94F2E4"/>
            </a:solidFill>
          </p:spPr>
          <p:txBody>
            <a:bodyPr/>
            <a:lstStyle/>
            <a:p>
              <a:endParaRPr lang="ar-SA"/>
            </a:p>
          </p:txBody>
        </p:sp>
        <p:sp>
          <p:nvSpPr>
            <p:cNvPr id="11" name="TextBox 11"/>
            <p:cNvSpPr txBox="1"/>
            <p:nvPr/>
          </p:nvSpPr>
          <p:spPr>
            <a:xfrm>
              <a:off x="0" y="-38100"/>
              <a:ext cx="3129559" cy="1743564"/>
            </a:xfrm>
            <a:prstGeom prst="rect">
              <a:avLst/>
            </a:prstGeom>
          </p:spPr>
          <p:txBody>
            <a:bodyPr lIns="50800" tIns="50800" rIns="50800" bIns="50800" rtlCol="0" anchor="ctr"/>
            <a:lstStyle/>
            <a:p>
              <a:pPr algn="ctr">
                <a:lnSpc>
                  <a:spcPts val="2659"/>
                </a:lnSpc>
              </a:pPr>
              <a:endParaRPr/>
            </a:p>
          </p:txBody>
        </p:sp>
      </p:grpSp>
      <p:grpSp>
        <p:nvGrpSpPr>
          <p:cNvPr id="12" name="Group 12"/>
          <p:cNvGrpSpPr/>
          <p:nvPr/>
        </p:nvGrpSpPr>
        <p:grpSpPr>
          <a:xfrm>
            <a:off x="16118873" y="6172200"/>
            <a:ext cx="441554" cy="441554"/>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4F2E4"/>
            </a:solidFill>
          </p:spPr>
          <p:txBody>
            <a:bodyPr/>
            <a:lstStyle/>
            <a:p>
              <a:endParaRPr lang="ar-SA"/>
            </a:p>
          </p:txBody>
        </p:sp>
        <p:sp>
          <p:nvSpPr>
            <p:cNvPr id="14" name="TextBox 14"/>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5" name="TextBox 15"/>
          <p:cNvSpPr txBox="1"/>
          <p:nvPr/>
        </p:nvSpPr>
        <p:spPr>
          <a:xfrm>
            <a:off x="5195352" y="1582876"/>
            <a:ext cx="11682189" cy="812393"/>
          </a:xfrm>
          <a:prstGeom prst="rect">
            <a:avLst/>
          </a:prstGeom>
        </p:spPr>
        <p:txBody>
          <a:bodyPr lIns="0" tIns="0" rIns="0" bIns="0" rtlCol="0" anchor="t">
            <a:spAutoFit/>
          </a:bodyPr>
          <a:lstStyle/>
          <a:p>
            <a:pPr algn="r" rtl="1">
              <a:lnSpc>
                <a:spcPts val="6741"/>
              </a:lnSpc>
            </a:pPr>
            <a:r>
              <a:rPr lang="ar-EG" sz="4815" b="1">
                <a:solidFill>
                  <a:srgbClr val="F18162"/>
                </a:solidFill>
                <a:latin typeface="29LT Riwaya Bold"/>
                <a:ea typeface="29LT Riwaya Bold"/>
                <a:cs typeface="29LT Riwaya Bold"/>
                <a:sym typeface="29LT Riwaya Bold"/>
                <a:rtl/>
              </a:rPr>
              <a:t>تصرفات تدل على عدم الاهتمام بالوقت في المنزل</a:t>
            </a:r>
          </a:p>
        </p:txBody>
      </p:sp>
      <p:sp>
        <p:nvSpPr>
          <p:cNvPr id="16" name="Freeform 16"/>
          <p:cNvSpPr/>
          <p:nvPr/>
        </p:nvSpPr>
        <p:spPr>
          <a:xfrm>
            <a:off x="-832024" y="-503981"/>
            <a:ext cx="2540679" cy="2540679"/>
          </a:xfrm>
          <a:custGeom>
            <a:avLst/>
            <a:gdLst/>
            <a:ahLst/>
            <a:cxnLst/>
            <a:rect l="l" t="t" r="r" b="b"/>
            <a:pathLst>
              <a:path w="2540679" h="2540679">
                <a:moveTo>
                  <a:pt x="0" y="0"/>
                </a:moveTo>
                <a:lnTo>
                  <a:pt x="2540679" y="0"/>
                </a:lnTo>
                <a:lnTo>
                  <a:pt x="2540679" y="2540679"/>
                </a:lnTo>
                <a:lnTo>
                  <a:pt x="0" y="254067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7" name="Freeform 17"/>
          <p:cNvSpPr/>
          <p:nvPr/>
        </p:nvSpPr>
        <p:spPr>
          <a:xfrm>
            <a:off x="16664693" y="8663693"/>
            <a:ext cx="1189213" cy="1189213"/>
          </a:xfrm>
          <a:custGeom>
            <a:avLst/>
            <a:gdLst/>
            <a:ahLst/>
            <a:cxnLst/>
            <a:rect l="l" t="t" r="r" b="b"/>
            <a:pathLst>
              <a:path w="1189213" h="1189213">
                <a:moveTo>
                  <a:pt x="0" y="0"/>
                </a:moveTo>
                <a:lnTo>
                  <a:pt x="1189214" y="0"/>
                </a:lnTo>
                <a:lnTo>
                  <a:pt x="1189214" y="1189214"/>
                </a:lnTo>
                <a:lnTo>
                  <a:pt x="0" y="118921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18" name="TextBox 18"/>
          <p:cNvSpPr txBox="1"/>
          <p:nvPr/>
        </p:nvSpPr>
        <p:spPr>
          <a:xfrm>
            <a:off x="5018510" y="3994116"/>
            <a:ext cx="12240790" cy="5264184"/>
          </a:xfrm>
          <a:prstGeom prst="rect">
            <a:avLst/>
          </a:prstGeom>
        </p:spPr>
        <p:txBody>
          <a:bodyPr lIns="0" tIns="0" rIns="0" bIns="0" rtlCol="0" anchor="t">
            <a:spAutoFit/>
          </a:bodyPr>
          <a:lstStyle/>
          <a:p>
            <a:pPr marL="937337" lvl="1" indent="-468669" algn="r" rtl="1">
              <a:lnSpc>
                <a:spcPts val="6078"/>
              </a:lnSpc>
              <a:buFont typeface="Arial"/>
              <a:buChar char="•"/>
            </a:pPr>
            <a:r>
              <a:rPr lang="ar-EG" sz="4341" b="1">
                <a:solidFill>
                  <a:srgbClr val="8E7DE4"/>
                </a:solidFill>
                <a:latin typeface="29LT Riwaya Bold"/>
                <a:ea typeface="29LT Riwaya Bold"/>
                <a:cs typeface="29LT Riwaya Bold"/>
                <a:sym typeface="29LT Riwaya Bold"/>
                <a:rtl/>
              </a:rPr>
              <a:t>الجلوس الطويل على الأجهزة الإلكترونية بدون فائدة.</a:t>
            </a:r>
          </a:p>
          <a:p>
            <a:pPr marL="937337" lvl="1" indent="-468669" algn="r" rtl="1">
              <a:lnSpc>
                <a:spcPts val="6078"/>
              </a:lnSpc>
              <a:buFont typeface="Arial"/>
              <a:buChar char="•"/>
            </a:pPr>
            <a:r>
              <a:rPr lang="ar-EG" sz="4341" b="1">
                <a:solidFill>
                  <a:srgbClr val="8E7DE4"/>
                </a:solidFill>
                <a:latin typeface="29LT Riwaya Bold"/>
                <a:ea typeface="29LT Riwaya Bold"/>
                <a:cs typeface="29LT Riwaya Bold"/>
                <a:sym typeface="29LT Riwaya Bold"/>
                <a:rtl/>
              </a:rPr>
              <a:t>السهر لوقت متأخر.</a:t>
            </a:r>
          </a:p>
          <a:p>
            <a:pPr marL="937337" lvl="1" indent="-468669" algn="r" rtl="1">
              <a:lnSpc>
                <a:spcPts val="6078"/>
              </a:lnSpc>
              <a:buFont typeface="Arial"/>
              <a:buChar char="•"/>
            </a:pPr>
            <a:r>
              <a:rPr lang="ar-EG" sz="4341" b="1">
                <a:solidFill>
                  <a:srgbClr val="8E7DE4"/>
                </a:solidFill>
                <a:latin typeface="29LT Riwaya Bold"/>
                <a:ea typeface="29LT Riwaya Bold"/>
                <a:cs typeface="29LT Riwaya Bold"/>
                <a:sym typeface="29LT Riwaya Bold"/>
                <a:rtl/>
              </a:rPr>
              <a:t>تأجيل الواجبات والمذاكرة.</a:t>
            </a:r>
          </a:p>
          <a:p>
            <a:pPr marL="937337" lvl="1" indent="-468669" algn="r" rtl="1">
              <a:lnSpc>
                <a:spcPts val="6078"/>
              </a:lnSpc>
              <a:buFont typeface="Arial"/>
              <a:buChar char="•"/>
            </a:pPr>
            <a:r>
              <a:rPr lang="ar-EG" sz="4341" b="1">
                <a:solidFill>
                  <a:srgbClr val="8E7DE4"/>
                </a:solidFill>
                <a:latin typeface="29LT Riwaya Bold"/>
                <a:ea typeface="29LT Riwaya Bold"/>
                <a:cs typeface="29LT Riwaya Bold"/>
                <a:sym typeface="29LT Riwaya Bold"/>
                <a:rtl/>
              </a:rPr>
              <a:t>مشاهدة التلفاز لفترة طويلة.</a:t>
            </a:r>
          </a:p>
          <a:p>
            <a:pPr marL="937337" lvl="1" indent="-468669" algn="r" rtl="1">
              <a:lnSpc>
                <a:spcPts val="6078"/>
              </a:lnSpc>
              <a:buFont typeface="Arial"/>
              <a:buChar char="•"/>
            </a:pPr>
            <a:r>
              <a:rPr lang="ar-EG" sz="4341" b="1">
                <a:solidFill>
                  <a:srgbClr val="8E7DE4"/>
                </a:solidFill>
                <a:latin typeface="29LT Riwaya Bold"/>
                <a:ea typeface="29LT Riwaya Bold"/>
                <a:cs typeface="29LT Riwaya Bold"/>
                <a:sym typeface="29LT Riwaya Bold"/>
                <a:rtl/>
              </a:rPr>
              <a:t>الفوضى وعدم ترتيب المكان بعد اللعب.</a:t>
            </a:r>
          </a:p>
          <a:p>
            <a:pPr marL="937337" lvl="1" indent="-468669" algn="r" rtl="1">
              <a:lnSpc>
                <a:spcPts val="6078"/>
              </a:lnSpc>
              <a:buFont typeface="Arial"/>
              <a:buChar char="•"/>
            </a:pPr>
            <a:r>
              <a:rPr lang="ar-EG" sz="4341" b="1">
                <a:solidFill>
                  <a:srgbClr val="8E7DE4"/>
                </a:solidFill>
                <a:latin typeface="29LT Riwaya Bold"/>
                <a:ea typeface="29LT Riwaya Bold"/>
                <a:cs typeface="29LT Riwaya Bold"/>
                <a:sym typeface="29LT Riwaya Bold"/>
                <a:rtl/>
              </a:rPr>
              <a:t>الانشغال بتطبيقات أو ألعاب تضيّع الوقت.</a:t>
            </a:r>
          </a:p>
          <a:p>
            <a:pPr algn="r" rtl="1">
              <a:lnSpc>
                <a:spcPts val="6078"/>
              </a:lnSpc>
            </a:pPr>
            <a:endParaRPr lang="ar-EG" sz="4341" b="1">
              <a:solidFill>
                <a:srgbClr val="8E7DE4"/>
              </a:solidFill>
              <a:latin typeface="29LT Riwaya Bold"/>
              <a:ea typeface="29LT Riwaya Bold"/>
              <a:cs typeface="29LT Riwaya Bold"/>
              <a:sym typeface="29LT Riwaya Bold"/>
              <a:rt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sp>
        <p:nvSpPr>
          <p:cNvPr id="2" name="Freeform 2"/>
          <p:cNvSpPr/>
          <p:nvPr/>
        </p:nvSpPr>
        <p:spPr>
          <a:xfrm>
            <a:off x="12823198" y="6416619"/>
            <a:ext cx="5432998" cy="3246216"/>
          </a:xfrm>
          <a:custGeom>
            <a:avLst/>
            <a:gdLst/>
            <a:ahLst/>
            <a:cxnLst/>
            <a:rect l="l" t="t" r="r" b="b"/>
            <a:pathLst>
              <a:path w="5432998" h="3246216">
                <a:moveTo>
                  <a:pt x="0" y="0"/>
                </a:moveTo>
                <a:lnTo>
                  <a:pt x="5432998" y="0"/>
                </a:lnTo>
                <a:lnTo>
                  <a:pt x="5432998" y="3246216"/>
                </a:lnTo>
                <a:lnTo>
                  <a:pt x="0" y="3246216"/>
                </a:lnTo>
                <a:lnTo>
                  <a:pt x="0" y="0"/>
                </a:lnTo>
                <a:close/>
              </a:path>
            </a:pathLst>
          </a:custGeom>
          <a:blipFill>
            <a:blip r:embed="rId2"/>
            <a:stretch>
              <a:fillRect/>
            </a:stretch>
          </a:blipFill>
        </p:spPr>
        <p:txBody>
          <a:bodyPr/>
          <a:lstStyle/>
          <a:p>
            <a:endParaRPr lang="ar-SA"/>
          </a:p>
        </p:txBody>
      </p:sp>
      <p:sp>
        <p:nvSpPr>
          <p:cNvPr id="3" name="Freeform 3"/>
          <p:cNvSpPr/>
          <p:nvPr/>
        </p:nvSpPr>
        <p:spPr>
          <a:xfrm>
            <a:off x="6616959" y="6550543"/>
            <a:ext cx="5432998" cy="3246216"/>
          </a:xfrm>
          <a:custGeom>
            <a:avLst/>
            <a:gdLst/>
            <a:ahLst/>
            <a:cxnLst/>
            <a:rect l="l" t="t" r="r" b="b"/>
            <a:pathLst>
              <a:path w="5432998" h="3246216">
                <a:moveTo>
                  <a:pt x="0" y="0"/>
                </a:moveTo>
                <a:lnTo>
                  <a:pt x="5432997" y="0"/>
                </a:lnTo>
                <a:lnTo>
                  <a:pt x="5432997" y="3246216"/>
                </a:lnTo>
                <a:lnTo>
                  <a:pt x="0" y="3246216"/>
                </a:lnTo>
                <a:lnTo>
                  <a:pt x="0" y="0"/>
                </a:lnTo>
                <a:close/>
              </a:path>
            </a:pathLst>
          </a:custGeom>
          <a:blipFill>
            <a:blip r:embed="rId2"/>
            <a:stretch>
              <a:fillRect/>
            </a:stretch>
          </a:blipFill>
        </p:spPr>
        <p:txBody>
          <a:bodyPr/>
          <a:lstStyle/>
          <a:p>
            <a:endParaRPr lang="ar-SA"/>
          </a:p>
        </p:txBody>
      </p:sp>
      <p:sp>
        <p:nvSpPr>
          <p:cNvPr id="4" name="Freeform 4"/>
          <p:cNvSpPr/>
          <p:nvPr/>
        </p:nvSpPr>
        <p:spPr>
          <a:xfrm>
            <a:off x="412436" y="6550543"/>
            <a:ext cx="5432998" cy="3246216"/>
          </a:xfrm>
          <a:custGeom>
            <a:avLst/>
            <a:gdLst/>
            <a:ahLst/>
            <a:cxnLst/>
            <a:rect l="l" t="t" r="r" b="b"/>
            <a:pathLst>
              <a:path w="5432998" h="3246216">
                <a:moveTo>
                  <a:pt x="0" y="0"/>
                </a:moveTo>
                <a:lnTo>
                  <a:pt x="5432998" y="0"/>
                </a:lnTo>
                <a:lnTo>
                  <a:pt x="5432998" y="3246216"/>
                </a:lnTo>
                <a:lnTo>
                  <a:pt x="0" y="3246216"/>
                </a:lnTo>
                <a:lnTo>
                  <a:pt x="0" y="0"/>
                </a:lnTo>
                <a:close/>
              </a:path>
            </a:pathLst>
          </a:custGeom>
          <a:blipFill>
            <a:blip r:embed="rId2"/>
            <a:stretch>
              <a:fillRect/>
            </a:stretch>
          </a:blipFill>
        </p:spPr>
        <p:txBody>
          <a:bodyPr/>
          <a:lstStyle/>
          <a:p>
            <a:endParaRPr lang="ar-SA"/>
          </a:p>
        </p:txBody>
      </p:sp>
      <p:sp>
        <p:nvSpPr>
          <p:cNvPr id="5" name="Freeform 5"/>
          <p:cNvSpPr/>
          <p:nvPr/>
        </p:nvSpPr>
        <p:spPr>
          <a:xfrm>
            <a:off x="440787" y="551878"/>
            <a:ext cx="2932217" cy="2869908"/>
          </a:xfrm>
          <a:custGeom>
            <a:avLst/>
            <a:gdLst/>
            <a:ahLst/>
            <a:cxnLst/>
            <a:rect l="l" t="t" r="r" b="b"/>
            <a:pathLst>
              <a:path w="2932217" h="2869908">
                <a:moveTo>
                  <a:pt x="0" y="0"/>
                </a:moveTo>
                <a:lnTo>
                  <a:pt x="2932217" y="0"/>
                </a:lnTo>
                <a:lnTo>
                  <a:pt x="2932217" y="2869908"/>
                </a:lnTo>
                <a:lnTo>
                  <a:pt x="0" y="28699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ar-SA"/>
          </a:p>
        </p:txBody>
      </p:sp>
      <p:sp>
        <p:nvSpPr>
          <p:cNvPr id="6" name="TextBox 6"/>
          <p:cNvSpPr txBox="1"/>
          <p:nvPr/>
        </p:nvSpPr>
        <p:spPr>
          <a:xfrm>
            <a:off x="8578707" y="305864"/>
            <a:ext cx="2322248" cy="1435263"/>
          </a:xfrm>
          <a:prstGeom prst="rect">
            <a:avLst/>
          </a:prstGeom>
        </p:spPr>
        <p:txBody>
          <a:bodyPr lIns="0" tIns="0" rIns="0" bIns="0" rtlCol="0" anchor="t">
            <a:spAutoFit/>
          </a:bodyPr>
          <a:lstStyle/>
          <a:p>
            <a:pPr algn="ctr" rtl="1">
              <a:lnSpc>
                <a:spcPts val="11716"/>
              </a:lnSpc>
            </a:pPr>
            <a:r>
              <a:rPr lang="ar-EG" sz="8368" b="1">
                <a:solidFill>
                  <a:srgbClr val="FF66C4"/>
                </a:solidFill>
                <a:latin typeface="29LT Riwaya Bold"/>
                <a:ea typeface="29LT Riwaya Bold"/>
                <a:cs typeface="29LT Riwaya Bold"/>
                <a:sym typeface="29LT Riwaya Bold"/>
                <a:rtl/>
              </a:rPr>
              <a:t>نشاط </a:t>
            </a:r>
          </a:p>
        </p:txBody>
      </p:sp>
      <p:sp>
        <p:nvSpPr>
          <p:cNvPr id="7" name="TextBox 7"/>
          <p:cNvSpPr txBox="1"/>
          <p:nvPr/>
        </p:nvSpPr>
        <p:spPr>
          <a:xfrm>
            <a:off x="3076140" y="1901107"/>
            <a:ext cx="12822594" cy="810604"/>
          </a:xfrm>
          <a:prstGeom prst="rect">
            <a:avLst/>
          </a:prstGeom>
        </p:spPr>
        <p:txBody>
          <a:bodyPr lIns="0" tIns="0" rIns="0" bIns="0" rtlCol="0" anchor="t">
            <a:spAutoFit/>
          </a:bodyPr>
          <a:lstStyle/>
          <a:p>
            <a:pPr algn="ctr" rtl="1">
              <a:lnSpc>
                <a:spcPts val="6669"/>
              </a:lnSpc>
            </a:pPr>
            <a:r>
              <a:rPr lang="ar-EG" sz="4764" b="1">
                <a:solidFill>
                  <a:srgbClr val="8E7DE4"/>
                </a:solidFill>
                <a:latin typeface="29LT Riwaya Bold"/>
                <a:ea typeface="29LT Riwaya Bold"/>
                <a:cs typeface="29LT Riwaya Bold"/>
                <a:sym typeface="29LT Riwaya Bold"/>
                <a:rtl/>
              </a:rPr>
              <a:t>لنقم بالتعاون في توزيع المهام التالية على صناديق المهام </a:t>
            </a:r>
          </a:p>
        </p:txBody>
      </p:sp>
      <p:sp>
        <p:nvSpPr>
          <p:cNvPr id="8" name="TextBox 8"/>
          <p:cNvSpPr txBox="1"/>
          <p:nvPr/>
        </p:nvSpPr>
        <p:spPr>
          <a:xfrm>
            <a:off x="12049956" y="8250678"/>
            <a:ext cx="3900014" cy="658575"/>
          </a:xfrm>
          <a:prstGeom prst="rect">
            <a:avLst/>
          </a:prstGeom>
        </p:spPr>
        <p:txBody>
          <a:bodyPr lIns="0" tIns="0" rIns="0" bIns="0" rtlCol="0" anchor="t">
            <a:spAutoFit/>
          </a:bodyPr>
          <a:lstStyle/>
          <a:p>
            <a:pPr algn="r" rtl="1">
              <a:lnSpc>
                <a:spcPts val="5415"/>
              </a:lnSpc>
            </a:pPr>
            <a:r>
              <a:rPr lang="ar-EG" sz="3868" b="1">
                <a:solidFill>
                  <a:srgbClr val="7A2322"/>
                </a:solidFill>
                <a:latin typeface="29LT Riwaya Bold"/>
                <a:ea typeface="29LT Riwaya Bold"/>
                <a:cs typeface="29LT Riwaya Bold"/>
                <a:sym typeface="29LT Riwaya Bold"/>
                <a:rtl/>
              </a:rPr>
              <a:t>مهم  وعاجل </a:t>
            </a:r>
          </a:p>
        </p:txBody>
      </p:sp>
      <p:sp>
        <p:nvSpPr>
          <p:cNvPr id="9" name="TextBox 9"/>
          <p:cNvSpPr txBox="1"/>
          <p:nvPr/>
        </p:nvSpPr>
        <p:spPr>
          <a:xfrm>
            <a:off x="6746073" y="8405056"/>
            <a:ext cx="2993758" cy="504197"/>
          </a:xfrm>
          <a:prstGeom prst="rect">
            <a:avLst/>
          </a:prstGeom>
        </p:spPr>
        <p:txBody>
          <a:bodyPr lIns="0" tIns="0" rIns="0" bIns="0" rtlCol="0" anchor="t">
            <a:spAutoFit/>
          </a:bodyPr>
          <a:lstStyle/>
          <a:p>
            <a:pPr algn="r" rtl="1">
              <a:lnSpc>
                <a:spcPts val="4157"/>
              </a:lnSpc>
            </a:pPr>
            <a:r>
              <a:rPr lang="ar-EG" sz="2969" b="1">
                <a:solidFill>
                  <a:srgbClr val="7A2322"/>
                </a:solidFill>
                <a:latin typeface="29LT Riwaya Bold"/>
                <a:ea typeface="29LT Riwaya Bold"/>
                <a:cs typeface="29LT Riwaya Bold"/>
                <a:sym typeface="29LT Riwaya Bold"/>
                <a:rtl/>
              </a:rPr>
              <a:t>مهم  وغير عاجل </a:t>
            </a:r>
          </a:p>
        </p:txBody>
      </p:sp>
      <p:sp>
        <p:nvSpPr>
          <p:cNvPr id="10" name="TextBox 10"/>
          <p:cNvSpPr txBox="1"/>
          <p:nvPr/>
        </p:nvSpPr>
        <p:spPr>
          <a:xfrm>
            <a:off x="-832489" y="8195537"/>
            <a:ext cx="4205493" cy="713716"/>
          </a:xfrm>
          <a:prstGeom prst="rect">
            <a:avLst/>
          </a:prstGeom>
        </p:spPr>
        <p:txBody>
          <a:bodyPr lIns="0" tIns="0" rIns="0" bIns="0" rtlCol="0" anchor="t">
            <a:spAutoFit/>
          </a:bodyPr>
          <a:lstStyle/>
          <a:p>
            <a:pPr algn="r" rtl="1">
              <a:lnSpc>
                <a:spcPts val="5840"/>
              </a:lnSpc>
            </a:pPr>
            <a:r>
              <a:rPr lang="ar-EG" sz="4171" b="1">
                <a:solidFill>
                  <a:srgbClr val="7A2322"/>
                </a:solidFill>
                <a:latin typeface="29LT Riwaya Bold"/>
                <a:ea typeface="29LT Riwaya Bold"/>
                <a:cs typeface="29LT Riwaya Bold"/>
                <a:sym typeface="29LT Riwaya Bold"/>
                <a:rtl/>
              </a:rPr>
              <a:t>غير مهم </a:t>
            </a:r>
          </a:p>
        </p:txBody>
      </p:sp>
      <p:sp>
        <p:nvSpPr>
          <p:cNvPr id="11" name="TextBox 11"/>
          <p:cNvSpPr txBox="1"/>
          <p:nvPr/>
        </p:nvSpPr>
        <p:spPr>
          <a:xfrm>
            <a:off x="12377502" y="3310876"/>
            <a:ext cx="3244922" cy="551227"/>
          </a:xfrm>
          <a:prstGeom prst="rect">
            <a:avLst/>
          </a:prstGeom>
        </p:spPr>
        <p:txBody>
          <a:bodyPr lIns="0" tIns="0" rIns="0" bIns="0" rtlCol="0" anchor="t">
            <a:spAutoFit/>
          </a:bodyPr>
          <a:lstStyle/>
          <a:p>
            <a:pPr algn="r" rtl="1">
              <a:lnSpc>
                <a:spcPts val="4506"/>
              </a:lnSpc>
            </a:pPr>
            <a:r>
              <a:rPr lang="ar-EG" sz="3218" b="1">
                <a:solidFill>
                  <a:srgbClr val="000000"/>
                </a:solidFill>
                <a:latin typeface="29LT Riwaya Bold"/>
                <a:ea typeface="29LT Riwaya Bold"/>
                <a:cs typeface="29LT Riwaya Bold"/>
                <a:sym typeface="29LT Riwaya Bold"/>
                <a:rtl/>
              </a:rPr>
              <a:t>قراءة قصة</a:t>
            </a:r>
          </a:p>
        </p:txBody>
      </p:sp>
      <p:sp>
        <p:nvSpPr>
          <p:cNvPr id="12" name="TextBox 12"/>
          <p:cNvSpPr txBox="1"/>
          <p:nvPr/>
        </p:nvSpPr>
        <p:spPr>
          <a:xfrm>
            <a:off x="8117370" y="3310876"/>
            <a:ext cx="3244922" cy="551227"/>
          </a:xfrm>
          <a:prstGeom prst="rect">
            <a:avLst/>
          </a:prstGeom>
        </p:spPr>
        <p:txBody>
          <a:bodyPr lIns="0" tIns="0" rIns="0" bIns="0" rtlCol="0" anchor="t">
            <a:spAutoFit/>
          </a:bodyPr>
          <a:lstStyle/>
          <a:p>
            <a:pPr algn="r" rtl="1">
              <a:lnSpc>
                <a:spcPts val="4506"/>
              </a:lnSpc>
            </a:pPr>
            <a:r>
              <a:rPr lang="ar-EG" sz="3218" b="1">
                <a:solidFill>
                  <a:srgbClr val="000000"/>
                </a:solidFill>
                <a:latin typeface="29LT Riwaya Bold"/>
                <a:ea typeface="29LT Riwaya Bold"/>
                <a:cs typeface="29LT Riwaya Bold"/>
                <a:sym typeface="29LT Riwaya Bold"/>
                <a:rtl/>
              </a:rPr>
              <a:t>ممارسة هواية </a:t>
            </a:r>
          </a:p>
        </p:txBody>
      </p:sp>
      <p:sp>
        <p:nvSpPr>
          <p:cNvPr id="13" name="TextBox 13"/>
          <p:cNvSpPr txBox="1"/>
          <p:nvPr/>
        </p:nvSpPr>
        <p:spPr>
          <a:xfrm>
            <a:off x="5333785" y="3310876"/>
            <a:ext cx="3244922" cy="551227"/>
          </a:xfrm>
          <a:prstGeom prst="rect">
            <a:avLst/>
          </a:prstGeom>
        </p:spPr>
        <p:txBody>
          <a:bodyPr lIns="0" tIns="0" rIns="0" bIns="0" rtlCol="0" anchor="t">
            <a:spAutoFit/>
          </a:bodyPr>
          <a:lstStyle/>
          <a:p>
            <a:pPr algn="r" rtl="1">
              <a:lnSpc>
                <a:spcPts val="4506"/>
              </a:lnSpc>
            </a:pPr>
            <a:r>
              <a:rPr lang="ar-EG" sz="3218" b="1">
                <a:solidFill>
                  <a:srgbClr val="000000"/>
                </a:solidFill>
                <a:latin typeface="29LT Riwaya Bold"/>
                <a:ea typeface="29LT Riwaya Bold"/>
                <a:cs typeface="29LT Riwaya Bold"/>
                <a:sym typeface="29LT Riwaya Bold"/>
                <a:rtl/>
              </a:rPr>
              <a:t>الالعاب الالكترونية </a:t>
            </a:r>
          </a:p>
        </p:txBody>
      </p:sp>
      <p:sp>
        <p:nvSpPr>
          <p:cNvPr id="14" name="TextBox 14"/>
          <p:cNvSpPr txBox="1"/>
          <p:nvPr/>
        </p:nvSpPr>
        <p:spPr>
          <a:xfrm>
            <a:off x="10923521" y="4224376"/>
            <a:ext cx="4616177" cy="551227"/>
          </a:xfrm>
          <a:prstGeom prst="rect">
            <a:avLst/>
          </a:prstGeom>
        </p:spPr>
        <p:txBody>
          <a:bodyPr lIns="0" tIns="0" rIns="0" bIns="0" rtlCol="0" anchor="t">
            <a:spAutoFit/>
          </a:bodyPr>
          <a:lstStyle/>
          <a:p>
            <a:pPr algn="r" rtl="1">
              <a:lnSpc>
                <a:spcPts val="4506"/>
              </a:lnSpc>
            </a:pPr>
            <a:r>
              <a:rPr lang="ar-EG" sz="3218" b="1">
                <a:solidFill>
                  <a:srgbClr val="000000"/>
                </a:solidFill>
                <a:latin typeface="29LT Riwaya Bold"/>
                <a:ea typeface="29LT Riwaya Bold"/>
                <a:cs typeface="29LT Riwaya Bold"/>
                <a:sym typeface="29LT Riwaya Bold"/>
                <a:rtl/>
              </a:rPr>
              <a:t>مشاهدة تحديات اليوتيوب</a:t>
            </a:r>
          </a:p>
        </p:txBody>
      </p:sp>
      <p:sp>
        <p:nvSpPr>
          <p:cNvPr id="15" name="TextBox 15"/>
          <p:cNvSpPr txBox="1"/>
          <p:nvPr/>
        </p:nvSpPr>
        <p:spPr>
          <a:xfrm>
            <a:off x="10085972" y="3310876"/>
            <a:ext cx="3244922" cy="551227"/>
          </a:xfrm>
          <a:prstGeom prst="rect">
            <a:avLst/>
          </a:prstGeom>
        </p:spPr>
        <p:txBody>
          <a:bodyPr lIns="0" tIns="0" rIns="0" bIns="0" rtlCol="0" anchor="t">
            <a:spAutoFit/>
          </a:bodyPr>
          <a:lstStyle/>
          <a:p>
            <a:pPr algn="r" rtl="1">
              <a:lnSpc>
                <a:spcPts val="4506"/>
              </a:lnSpc>
            </a:pPr>
            <a:r>
              <a:rPr lang="ar-EG" sz="3218" b="1">
                <a:solidFill>
                  <a:srgbClr val="000000"/>
                </a:solidFill>
                <a:latin typeface="29LT Riwaya Bold"/>
                <a:ea typeface="29LT Riwaya Bold"/>
                <a:cs typeface="29LT Riwaya Bold"/>
                <a:sym typeface="29LT Riwaya Bold"/>
                <a:rtl/>
              </a:rPr>
              <a:t>الصلاة </a:t>
            </a:r>
          </a:p>
        </p:txBody>
      </p:sp>
      <p:sp>
        <p:nvSpPr>
          <p:cNvPr id="16" name="TextBox 16"/>
          <p:cNvSpPr txBox="1"/>
          <p:nvPr/>
        </p:nvSpPr>
        <p:spPr>
          <a:xfrm>
            <a:off x="2251470" y="3310876"/>
            <a:ext cx="3244922" cy="551227"/>
          </a:xfrm>
          <a:prstGeom prst="rect">
            <a:avLst/>
          </a:prstGeom>
        </p:spPr>
        <p:txBody>
          <a:bodyPr lIns="0" tIns="0" rIns="0" bIns="0" rtlCol="0" anchor="t">
            <a:spAutoFit/>
          </a:bodyPr>
          <a:lstStyle/>
          <a:p>
            <a:pPr algn="r" rtl="1">
              <a:lnSpc>
                <a:spcPts val="4506"/>
              </a:lnSpc>
            </a:pPr>
            <a:r>
              <a:rPr lang="ar-EG" sz="3218" b="1">
                <a:solidFill>
                  <a:srgbClr val="000000"/>
                </a:solidFill>
                <a:latin typeface="29LT Riwaya Bold"/>
                <a:ea typeface="29LT Riwaya Bold"/>
                <a:cs typeface="29LT Riwaya Bold"/>
                <a:sym typeface="29LT Riwaya Bold"/>
                <a:rtl/>
              </a:rPr>
              <a:t>المذاكرة للاختبار</a:t>
            </a:r>
          </a:p>
        </p:txBody>
      </p:sp>
      <p:sp>
        <p:nvSpPr>
          <p:cNvPr id="17" name="TextBox 17"/>
          <p:cNvSpPr txBox="1"/>
          <p:nvPr/>
        </p:nvSpPr>
        <p:spPr>
          <a:xfrm>
            <a:off x="7710996" y="4224376"/>
            <a:ext cx="3244922" cy="551227"/>
          </a:xfrm>
          <a:prstGeom prst="rect">
            <a:avLst/>
          </a:prstGeom>
        </p:spPr>
        <p:txBody>
          <a:bodyPr lIns="0" tIns="0" rIns="0" bIns="0" rtlCol="0" anchor="t">
            <a:spAutoFit/>
          </a:bodyPr>
          <a:lstStyle/>
          <a:p>
            <a:pPr algn="r" rtl="1">
              <a:lnSpc>
                <a:spcPts val="4506"/>
              </a:lnSpc>
            </a:pPr>
            <a:r>
              <a:rPr lang="ar-EG" sz="3218" b="1">
                <a:solidFill>
                  <a:srgbClr val="000000"/>
                </a:solidFill>
                <a:latin typeface="29LT Riwaya Bold"/>
                <a:ea typeface="29LT Riwaya Bold"/>
                <a:cs typeface="29LT Riwaya Bold"/>
                <a:sym typeface="29LT Riwaya Bold"/>
                <a:rtl/>
              </a:rPr>
              <a:t>النوم المبكر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sp>
        <p:nvSpPr>
          <p:cNvPr id="2" name="Freeform 2"/>
          <p:cNvSpPr/>
          <p:nvPr/>
        </p:nvSpPr>
        <p:spPr>
          <a:xfrm>
            <a:off x="4688038" y="-378343"/>
            <a:ext cx="1407043" cy="1407043"/>
          </a:xfrm>
          <a:custGeom>
            <a:avLst/>
            <a:gdLst/>
            <a:ahLst/>
            <a:cxnLst/>
            <a:rect l="l" t="t" r="r" b="b"/>
            <a:pathLst>
              <a:path w="1407043" h="1407043">
                <a:moveTo>
                  <a:pt x="0" y="0"/>
                </a:moveTo>
                <a:lnTo>
                  <a:pt x="1407043" y="0"/>
                </a:lnTo>
                <a:lnTo>
                  <a:pt x="1407043" y="1407043"/>
                </a:lnTo>
                <a:lnTo>
                  <a:pt x="0" y="140704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a:off x="566736" y="325178"/>
            <a:ext cx="1407043" cy="1407043"/>
          </a:xfrm>
          <a:custGeom>
            <a:avLst/>
            <a:gdLst/>
            <a:ahLst/>
            <a:cxnLst/>
            <a:rect l="l" t="t" r="r" b="b"/>
            <a:pathLst>
              <a:path w="1407043" h="1407043">
                <a:moveTo>
                  <a:pt x="0" y="0"/>
                </a:moveTo>
                <a:lnTo>
                  <a:pt x="1407043" y="0"/>
                </a:lnTo>
                <a:lnTo>
                  <a:pt x="1407043" y="1407044"/>
                </a:lnTo>
                <a:lnTo>
                  <a:pt x="0" y="140704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4" name="Freeform 4"/>
          <p:cNvSpPr/>
          <p:nvPr/>
        </p:nvSpPr>
        <p:spPr>
          <a:xfrm>
            <a:off x="12823198" y="6416619"/>
            <a:ext cx="5432998" cy="3246216"/>
          </a:xfrm>
          <a:custGeom>
            <a:avLst/>
            <a:gdLst/>
            <a:ahLst/>
            <a:cxnLst/>
            <a:rect l="l" t="t" r="r" b="b"/>
            <a:pathLst>
              <a:path w="5432998" h="3246216">
                <a:moveTo>
                  <a:pt x="0" y="0"/>
                </a:moveTo>
                <a:lnTo>
                  <a:pt x="5432998" y="0"/>
                </a:lnTo>
                <a:lnTo>
                  <a:pt x="5432998" y="3246216"/>
                </a:lnTo>
                <a:lnTo>
                  <a:pt x="0" y="3246216"/>
                </a:lnTo>
                <a:lnTo>
                  <a:pt x="0" y="0"/>
                </a:lnTo>
                <a:close/>
              </a:path>
            </a:pathLst>
          </a:custGeom>
          <a:blipFill>
            <a:blip r:embed="rId4"/>
            <a:stretch>
              <a:fillRect/>
            </a:stretch>
          </a:blipFill>
        </p:spPr>
        <p:txBody>
          <a:bodyPr/>
          <a:lstStyle/>
          <a:p>
            <a:endParaRPr lang="ar-SA"/>
          </a:p>
        </p:txBody>
      </p:sp>
      <p:sp>
        <p:nvSpPr>
          <p:cNvPr id="5" name="TextBox 5"/>
          <p:cNvSpPr txBox="1"/>
          <p:nvPr/>
        </p:nvSpPr>
        <p:spPr>
          <a:xfrm>
            <a:off x="8578707" y="305864"/>
            <a:ext cx="2322248" cy="1435263"/>
          </a:xfrm>
          <a:prstGeom prst="rect">
            <a:avLst/>
          </a:prstGeom>
        </p:spPr>
        <p:txBody>
          <a:bodyPr lIns="0" tIns="0" rIns="0" bIns="0" rtlCol="0" anchor="t">
            <a:spAutoFit/>
          </a:bodyPr>
          <a:lstStyle/>
          <a:p>
            <a:pPr algn="ctr" rtl="1">
              <a:lnSpc>
                <a:spcPts val="11716"/>
              </a:lnSpc>
            </a:pPr>
            <a:r>
              <a:rPr lang="ar-EG" sz="8368" b="1">
                <a:solidFill>
                  <a:srgbClr val="FF66C4"/>
                </a:solidFill>
                <a:latin typeface="29LT Riwaya Bold"/>
                <a:ea typeface="29LT Riwaya Bold"/>
                <a:cs typeface="29LT Riwaya Bold"/>
                <a:sym typeface="29LT Riwaya Bold"/>
                <a:rtl/>
              </a:rPr>
              <a:t>نشاط </a:t>
            </a:r>
          </a:p>
        </p:txBody>
      </p:sp>
      <p:sp>
        <p:nvSpPr>
          <p:cNvPr id="6" name="TextBox 6"/>
          <p:cNvSpPr txBox="1"/>
          <p:nvPr/>
        </p:nvSpPr>
        <p:spPr>
          <a:xfrm>
            <a:off x="3076140" y="1901107"/>
            <a:ext cx="12822594" cy="810604"/>
          </a:xfrm>
          <a:prstGeom prst="rect">
            <a:avLst/>
          </a:prstGeom>
        </p:spPr>
        <p:txBody>
          <a:bodyPr lIns="0" tIns="0" rIns="0" bIns="0" rtlCol="0" anchor="t">
            <a:spAutoFit/>
          </a:bodyPr>
          <a:lstStyle/>
          <a:p>
            <a:pPr algn="ctr" rtl="1">
              <a:lnSpc>
                <a:spcPts val="6669"/>
              </a:lnSpc>
            </a:pPr>
            <a:r>
              <a:rPr lang="ar-EG" sz="4764" b="1">
                <a:solidFill>
                  <a:srgbClr val="8E7DE4"/>
                </a:solidFill>
                <a:latin typeface="29LT Riwaya Bold"/>
                <a:ea typeface="29LT Riwaya Bold"/>
                <a:cs typeface="29LT Riwaya Bold"/>
                <a:sym typeface="29LT Riwaya Bold"/>
                <a:rtl/>
              </a:rPr>
              <a:t>لنقم بالتعاون في توزيع المهام التالية على صناديق المهام </a:t>
            </a:r>
          </a:p>
        </p:txBody>
      </p:sp>
      <p:sp>
        <p:nvSpPr>
          <p:cNvPr id="7" name="TextBox 7"/>
          <p:cNvSpPr txBox="1"/>
          <p:nvPr/>
        </p:nvSpPr>
        <p:spPr>
          <a:xfrm>
            <a:off x="11539702" y="4310174"/>
            <a:ext cx="6261203" cy="2348720"/>
          </a:xfrm>
          <a:prstGeom prst="rect">
            <a:avLst/>
          </a:prstGeom>
        </p:spPr>
        <p:txBody>
          <a:bodyPr wrap="square" lIns="0" tIns="0" rIns="0" bIns="0" rtlCol="0" anchor="t">
            <a:spAutoFit/>
          </a:bodyPr>
          <a:lstStyle/>
          <a:p>
            <a:pPr marL="694912" lvl="1" indent="-347456" algn="r" rtl="1">
              <a:lnSpc>
                <a:spcPts val="4506"/>
              </a:lnSpc>
              <a:buFont typeface="Arial"/>
              <a:buChar char="•"/>
            </a:pPr>
            <a:r>
              <a:rPr lang="ar-EG" sz="4800" b="1">
                <a:solidFill>
                  <a:srgbClr val="000000"/>
                </a:solidFill>
                <a:latin typeface="29LT Riwaya Bold"/>
                <a:ea typeface="29LT Riwaya Bold"/>
                <a:cs typeface="29LT Riwaya Bold"/>
                <a:sym typeface="29LT Riwaya Bold"/>
                <a:rtl/>
              </a:rPr>
              <a:t>الصلاة</a:t>
            </a:r>
          </a:p>
          <a:p>
            <a:pPr marL="694912" lvl="1" indent="-347456" algn="r" rtl="1">
              <a:lnSpc>
                <a:spcPts val="4506"/>
              </a:lnSpc>
              <a:buFont typeface="Arial"/>
              <a:buChar char="•"/>
            </a:pPr>
            <a:r>
              <a:rPr lang="ar-EG" sz="4800" b="1">
                <a:solidFill>
                  <a:srgbClr val="000000"/>
                </a:solidFill>
                <a:latin typeface="29LT Riwaya Bold"/>
                <a:ea typeface="29LT Riwaya Bold"/>
                <a:cs typeface="29LT Riwaya Bold"/>
                <a:sym typeface="29LT Riwaya Bold"/>
                <a:rtl/>
              </a:rPr>
              <a:t>المذاكرة للاختبار</a:t>
            </a:r>
          </a:p>
          <a:p>
            <a:pPr marL="694912" lvl="1" indent="-347456" algn="r" rtl="1">
              <a:lnSpc>
                <a:spcPts val="4506"/>
              </a:lnSpc>
              <a:buFont typeface="Arial"/>
              <a:buChar char="•"/>
            </a:pPr>
            <a:r>
              <a:rPr lang="ar-EG" sz="4800" b="1">
                <a:solidFill>
                  <a:srgbClr val="000000"/>
                </a:solidFill>
                <a:latin typeface="29LT Riwaya Bold"/>
                <a:ea typeface="29LT Riwaya Bold"/>
                <a:cs typeface="29LT Riwaya Bold"/>
                <a:sym typeface="29LT Riwaya Bold"/>
                <a:rtl/>
              </a:rPr>
              <a:t>النوم المبكر</a:t>
            </a:r>
          </a:p>
          <a:p>
            <a:pPr algn="r" rtl="1">
              <a:lnSpc>
                <a:spcPts val="4506"/>
              </a:lnSpc>
            </a:pPr>
            <a:endParaRPr lang="ar-EG" sz="4800" b="1">
              <a:solidFill>
                <a:srgbClr val="000000"/>
              </a:solidFill>
              <a:latin typeface="29LT Riwaya Bold"/>
              <a:ea typeface="29LT Riwaya Bold"/>
              <a:cs typeface="29LT Riwaya Bold"/>
              <a:sym typeface="29LT Riwaya Bold"/>
              <a:rtl/>
            </a:endParaRPr>
          </a:p>
        </p:txBody>
      </p:sp>
      <p:sp>
        <p:nvSpPr>
          <p:cNvPr id="8" name="Freeform 8"/>
          <p:cNvSpPr/>
          <p:nvPr/>
        </p:nvSpPr>
        <p:spPr>
          <a:xfrm>
            <a:off x="6616959" y="6550543"/>
            <a:ext cx="5432998" cy="3246216"/>
          </a:xfrm>
          <a:custGeom>
            <a:avLst/>
            <a:gdLst/>
            <a:ahLst/>
            <a:cxnLst/>
            <a:rect l="l" t="t" r="r" b="b"/>
            <a:pathLst>
              <a:path w="5432998" h="3246216">
                <a:moveTo>
                  <a:pt x="0" y="0"/>
                </a:moveTo>
                <a:lnTo>
                  <a:pt x="5432997" y="0"/>
                </a:lnTo>
                <a:lnTo>
                  <a:pt x="5432997" y="3246216"/>
                </a:lnTo>
                <a:lnTo>
                  <a:pt x="0" y="3246216"/>
                </a:lnTo>
                <a:lnTo>
                  <a:pt x="0" y="0"/>
                </a:lnTo>
                <a:close/>
              </a:path>
            </a:pathLst>
          </a:custGeom>
          <a:blipFill>
            <a:blip r:embed="rId4"/>
            <a:stretch>
              <a:fillRect/>
            </a:stretch>
          </a:blipFill>
        </p:spPr>
        <p:txBody>
          <a:bodyPr/>
          <a:lstStyle/>
          <a:p>
            <a:endParaRPr lang="ar-SA"/>
          </a:p>
        </p:txBody>
      </p:sp>
      <p:sp>
        <p:nvSpPr>
          <p:cNvPr id="9" name="Freeform 9"/>
          <p:cNvSpPr/>
          <p:nvPr/>
        </p:nvSpPr>
        <p:spPr>
          <a:xfrm>
            <a:off x="412436" y="6550543"/>
            <a:ext cx="5432998" cy="3246216"/>
          </a:xfrm>
          <a:custGeom>
            <a:avLst/>
            <a:gdLst/>
            <a:ahLst/>
            <a:cxnLst/>
            <a:rect l="l" t="t" r="r" b="b"/>
            <a:pathLst>
              <a:path w="5432998" h="3246216">
                <a:moveTo>
                  <a:pt x="0" y="0"/>
                </a:moveTo>
                <a:lnTo>
                  <a:pt x="5432998" y="0"/>
                </a:lnTo>
                <a:lnTo>
                  <a:pt x="5432998" y="3246216"/>
                </a:lnTo>
                <a:lnTo>
                  <a:pt x="0" y="3246216"/>
                </a:lnTo>
                <a:lnTo>
                  <a:pt x="0" y="0"/>
                </a:lnTo>
                <a:close/>
              </a:path>
            </a:pathLst>
          </a:custGeom>
          <a:blipFill>
            <a:blip r:embed="rId4"/>
            <a:stretch>
              <a:fillRect/>
            </a:stretch>
          </a:blipFill>
        </p:spPr>
        <p:txBody>
          <a:bodyPr/>
          <a:lstStyle/>
          <a:p>
            <a:endParaRPr lang="ar-SA"/>
          </a:p>
        </p:txBody>
      </p:sp>
      <p:sp>
        <p:nvSpPr>
          <p:cNvPr id="10" name="TextBox 10"/>
          <p:cNvSpPr txBox="1"/>
          <p:nvPr/>
        </p:nvSpPr>
        <p:spPr>
          <a:xfrm>
            <a:off x="12049956" y="8250678"/>
            <a:ext cx="3900014" cy="658575"/>
          </a:xfrm>
          <a:prstGeom prst="rect">
            <a:avLst/>
          </a:prstGeom>
        </p:spPr>
        <p:txBody>
          <a:bodyPr lIns="0" tIns="0" rIns="0" bIns="0" rtlCol="0" anchor="t">
            <a:spAutoFit/>
          </a:bodyPr>
          <a:lstStyle/>
          <a:p>
            <a:pPr algn="r" rtl="1">
              <a:lnSpc>
                <a:spcPts val="5415"/>
              </a:lnSpc>
            </a:pPr>
            <a:r>
              <a:rPr lang="ar-EG" sz="3868" b="1">
                <a:solidFill>
                  <a:srgbClr val="7A2322"/>
                </a:solidFill>
                <a:latin typeface="29LT Riwaya Bold"/>
                <a:ea typeface="29LT Riwaya Bold"/>
                <a:cs typeface="29LT Riwaya Bold"/>
                <a:sym typeface="29LT Riwaya Bold"/>
                <a:rtl/>
              </a:rPr>
              <a:t>مهم  وعاجل </a:t>
            </a:r>
          </a:p>
        </p:txBody>
      </p:sp>
      <p:sp>
        <p:nvSpPr>
          <p:cNvPr id="11" name="TextBox 11"/>
          <p:cNvSpPr txBox="1"/>
          <p:nvPr/>
        </p:nvSpPr>
        <p:spPr>
          <a:xfrm>
            <a:off x="6746073" y="8405056"/>
            <a:ext cx="2993758" cy="504197"/>
          </a:xfrm>
          <a:prstGeom prst="rect">
            <a:avLst/>
          </a:prstGeom>
        </p:spPr>
        <p:txBody>
          <a:bodyPr lIns="0" tIns="0" rIns="0" bIns="0" rtlCol="0" anchor="t">
            <a:spAutoFit/>
          </a:bodyPr>
          <a:lstStyle/>
          <a:p>
            <a:pPr algn="r" rtl="1">
              <a:lnSpc>
                <a:spcPts val="4157"/>
              </a:lnSpc>
            </a:pPr>
            <a:r>
              <a:rPr lang="ar-EG" sz="2969" b="1">
                <a:solidFill>
                  <a:srgbClr val="7A2322"/>
                </a:solidFill>
                <a:latin typeface="29LT Riwaya Bold"/>
                <a:ea typeface="29LT Riwaya Bold"/>
                <a:cs typeface="29LT Riwaya Bold"/>
                <a:sym typeface="29LT Riwaya Bold"/>
                <a:rtl/>
              </a:rPr>
              <a:t>مهم  وغير عاجل </a:t>
            </a:r>
          </a:p>
        </p:txBody>
      </p:sp>
      <p:sp>
        <p:nvSpPr>
          <p:cNvPr id="12" name="TextBox 12"/>
          <p:cNvSpPr txBox="1"/>
          <p:nvPr/>
        </p:nvSpPr>
        <p:spPr>
          <a:xfrm>
            <a:off x="-832489" y="8195537"/>
            <a:ext cx="4205493" cy="713716"/>
          </a:xfrm>
          <a:prstGeom prst="rect">
            <a:avLst/>
          </a:prstGeom>
        </p:spPr>
        <p:txBody>
          <a:bodyPr lIns="0" tIns="0" rIns="0" bIns="0" rtlCol="0" anchor="t">
            <a:spAutoFit/>
          </a:bodyPr>
          <a:lstStyle/>
          <a:p>
            <a:pPr algn="r" rtl="1">
              <a:lnSpc>
                <a:spcPts val="5840"/>
              </a:lnSpc>
            </a:pPr>
            <a:r>
              <a:rPr lang="ar-EG" sz="4171" b="1">
                <a:solidFill>
                  <a:srgbClr val="7A2322"/>
                </a:solidFill>
                <a:latin typeface="29LT Riwaya Bold"/>
                <a:ea typeface="29LT Riwaya Bold"/>
                <a:cs typeface="29LT Riwaya Bold"/>
                <a:sym typeface="29LT Riwaya Bold"/>
                <a:rtl/>
              </a:rPr>
              <a:t>غير مهم </a:t>
            </a:r>
          </a:p>
        </p:txBody>
      </p:sp>
      <p:sp>
        <p:nvSpPr>
          <p:cNvPr id="13" name="TextBox 13"/>
          <p:cNvSpPr txBox="1"/>
          <p:nvPr/>
        </p:nvSpPr>
        <p:spPr>
          <a:xfrm>
            <a:off x="6956246" y="5102571"/>
            <a:ext cx="3244922" cy="613630"/>
          </a:xfrm>
          <a:prstGeom prst="rect">
            <a:avLst/>
          </a:prstGeom>
        </p:spPr>
        <p:txBody>
          <a:bodyPr lIns="0" tIns="0" rIns="0" bIns="0" rtlCol="0" anchor="t">
            <a:spAutoFit/>
          </a:bodyPr>
          <a:lstStyle/>
          <a:p>
            <a:pPr algn="r" rtl="1">
              <a:lnSpc>
                <a:spcPts val="4506"/>
              </a:lnSpc>
            </a:pPr>
            <a:r>
              <a:rPr lang="ar-EG" sz="4800" b="1">
                <a:solidFill>
                  <a:srgbClr val="000000"/>
                </a:solidFill>
                <a:latin typeface="29LT Riwaya Bold"/>
                <a:ea typeface="29LT Riwaya Bold"/>
                <a:cs typeface="29LT Riwaya Bold"/>
                <a:sym typeface="29LT Riwaya Bold"/>
                <a:rtl/>
              </a:rPr>
              <a:t>قراءة قصة</a:t>
            </a:r>
          </a:p>
        </p:txBody>
      </p:sp>
      <p:sp>
        <p:nvSpPr>
          <p:cNvPr id="14" name="TextBox 14"/>
          <p:cNvSpPr txBox="1"/>
          <p:nvPr/>
        </p:nvSpPr>
        <p:spPr>
          <a:xfrm>
            <a:off x="7521539" y="5805377"/>
            <a:ext cx="3244922" cy="629018"/>
          </a:xfrm>
          <a:prstGeom prst="rect">
            <a:avLst/>
          </a:prstGeom>
        </p:spPr>
        <p:txBody>
          <a:bodyPr lIns="0" tIns="0" rIns="0" bIns="0" rtlCol="0" anchor="t">
            <a:spAutoFit/>
          </a:bodyPr>
          <a:lstStyle/>
          <a:p>
            <a:pPr algn="r" rtl="1">
              <a:lnSpc>
                <a:spcPts val="4506"/>
              </a:lnSpc>
            </a:pPr>
            <a:r>
              <a:rPr lang="ar-EG" sz="5100" b="1">
                <a:solidFill>
                  <a:srgbClr val="000000"/>
                </a:solidFill>
                <a:latin typeface="29LT Riwaya Bold"/>
                <a:ea typeface="29LT Riwaya Bold"/>
                <a:cs typeface="29LT Riwaya Bold"/>
                <a:sym typeface="29LT Riwaya Bold"/>
                <a:rtl/>
              </a:rPr>
              <a:t>ممارسة هواية </a:t>
            </a:r>
          </a:p>
        </p:txBody>
      </p:sp>
      <p:sp>
        <p:nvSpPr>
          <p:cNvPr id="15" name="TextBox 15"/>
          <p:cNvSpPr txBox="1"/>
          <p:nvPr/>
        </p:nvSpPr>
        <p:spPr>
          <a:xfrm>
            <a:off x="276278" y="5034136"/>
            <a:ext cx="5432997" cy="598241"/>
          </a:xfrm>
          <a:prstGeom prst="rect">
            <a:avLst/>
          </a:prstGeom>
        </p:spPr>
        <p:txBody>
          <a:bodyPr wrap="square" lIns="0" tIns="0" rIns="0" bIns="0" rtlCol="0" anchor="t">
            <a:spAutoFit/>
          </a:bodyPr>
          <a:lstStyle/>
          <a:p>
            <a:pPr algn="r" rtl="1">
              <a:lnSpc>
                <a:spcPts val="4506"/>
              </a:lnSpc>
            </a:pPr>
            <a:r>
              <a:rPr lang="ar-EG" sz="4300" b="1">
                <a:solidFill>
                  <a:srgbClr val="000000"/>
                </a:solidFill>
                <a:latin typeface="29LT Riwaya Bold"/>
                <a:ea typeface="29LT Riwaya Bold"/>
                <a:cs typeface="29LT Riwaya Bold"/>
                <a:sym typeface="29LT Riwaya Bold"/>
                <a:rtl/>
              </a:rPr>
              <a:t>الالعاب الالكترونية </a:t>
            </a:r>
          </a:p>
        </p:txBody>
      </p:sp>
      <p:sp>
        <p:nvSpPr>
          <p:cNvPr id="16" name="TextBox 16"/>
          <p:cNvSpPr txBox="1"/>
          <p:nvPr/>
        </p:nvSpPr>
        <p:spPr>
          <a:xfrm>
            <a:off x="-149218" y="5828460"/>
            <a:ext cx="6151699" cy="605935"/>
          </a:xfrm>
          <a:prstGeom prst="rect">
            <a:avLst/>
          </a:prstGeom>
        </p:spPr>
        <p:txBody>
          <a:bodyPr wrap="square" lIns="0" tIns="0" rIns="0" bIns="0" rtlCol="0" anchor="t">
            <a:spAutoFit/>
          </a:bodyPr>
          <a:lstStyle/>
          <a:p>
            <a:pPr algn="r" rtl="1">
              <a:lnSpc>
                <a:spcPts val="4506"/>
              </a:lnSpc>
            </a:pPr>
            <a:r>
              <a:rPr lang="ar-EG" sz="4500" b="1">
                <a:solidFill>
                  <a:srgbClr val="000000"/>
                </a:solidFill>
                <a:latin typeface="29LT Riwaya Bold"/>
                <a:ea typeface="29LT Riwaya Bold"/>
                <a:cs typeface="29LT Riwaya Bold"/>
                <a:sym typeface="29LT Riwaya Bold"/>
                <a:rtl/>
              </a:rPr>
              <a:t>مشاهدة تحديات اليوتيوب</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rim.39BADD06-3649-4669-91BF-90ED0D2AB727.MOV">
            <a:hlinkClick r:id="" action="ppaction://media"/>
            <a:extLst>
              <a:ext uri="{FF2B5EF4-FFF2-40B4-BE49-F238E27FC236}">
                <a16:creationId xmlns:a16="http://schemas.microsoft.com/office/drawing/2014/main" id="{3D0F6F38-690B-D45D-2D30-27424F2FF91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8288000" cy="10287000"/>
          </a:xfrm>
          <a:prstGeom prst="rect">
            <a:avLst/>
          </a:prstGeom>
        </p:spPr>
      </p:pic>
    </p:spTree>
    <p:extLst>
      <p:ext uri="{BB962C8B-B14F-4D97-AF65-F5344CB8AC3E}">
        <p14:creationId xmlns:p14="http://schemas.microsoft.com/office/powerpoint/2010/main" val="4173695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172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id="{55E26444-EC80-403B-E6CE-F8FFA3AB3050}"/>
              </a:ext>
            </a:extLst>
          </p:cNvPr>
          <p:cNvPicPr>
            <a:picLocks noChangeAspect="1"/>
          </p:cNvPicPr>
          <p:nvPr/>
        </p:nvPicPr>
        <p:blipFill>
          <a:blip r:embed="rId2">
            <a:extLst>
              <a:ext uri="{28A0092B-C50C-407E-A947-70E740481C1C}">
                <a14:useLocalDpi xmlns:a14="http://schemas.microsoft.com/office/drawing/2010/main" val="0"/>
              </a:ext>
            </a:extLst>
          </a:blip>
          <a:srcRect l="31944" t="18148" r="34259" b="6296"/>
          <a:stretch>
            <a:fillRect/>
          </a:stretch>
        </p:blipFill>
        <p:spPr>
          <a:xfrm>
            <a:off x="4876800" y="1028700"/>
            <a:ext cx="9982200" cy="8686800"/>
          </a:xfrm>
          <a:prstGeom prst="rect">
            <a:avLst/>
          </a:prstGeom>
        </p:spPr>
      </p:pic>
    </p:spTree>
    <p:extLst>
      <p:ext uri="{BB962C8B-B14F-4D97-AF65-F5344CB8AC3E}">
        <p14:creationId xmlns:p14="http://schemas.microsoft.com/office/powerpoint/2010/main" val="37400794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5EA"/>
        </a:solidFill>
        <a:effectLst/>
      </p:bgPr>
    </p:bg>
    <p:spTree>
      <p:nvGrpSpPr>
        <p:cNvPr id="1" name=""/>
        <p:cNvGrpSpPr/>
        <p:nvPr/>
      </p:nvGrpSpPr>
      <p:grpSpPr>
        <a:xfrm>
          <a:off x="0" y="0"/>
          <a:ext cx="0" cy="0"/>
          <a:chOff x="0" y="0"/>
          <a:chExt cx="0" cy="0"/>
        </a:xfrm>
      </p:grpSpPr>
      <p:sp>
        <p:nvSpPr>
          <p:cNvPr id="2" name="Freeform 2"/>
          <p:cNvSpPr/>
          <p:nvPr/>
        </p:nvSpPr>
        <p:spPr>
          <a:xfrm>
            <a:off x="6271554" y="1944171"/>
            <a:ext cx="7315200" cy="3401568"/>
          </a:xfrm>
          <a:custGeom>
            <a:avLst/>
            <a:gdLst/>
            <a:ahLst/>
            <a:cxnLst/>
            <a:rect l="l" t="t" r="r" b="b"/>
            <a:pathLst>
              <a:path w="7315200" h="3401568">
                <a:moveTo>
                  <a:pt x="0" y="0"/>
                </a:moveTo>
                <a:lnTo>
                  <a:pt x="7315200" y="0"/>
                </a:lnTo>
                <a:lnTo>
                  <a:pt x="7315200" y="3401568"/>
                </a:lnTo>
                <a:lnTo>
                  <a:pt x="0" y="340156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ar-SA"/>
          </a:p>
        </p:txBody>
      </p:sp>
      <p:sp>
        <p:nvSpPr>
          <p:cNvPr id="3" name="Freeform 3"/>
          <p:cNvSpPr/>
          <p:nvPr/>
        </p:nvSpPr>
        <p:spPr>
          <a:xfrm>
            <a:off x="8404127" y="6214813"/>
            <a:ext cx="2693158" cy="1816658"/>
          </a:xfrm>
          <a:custGeom>
            <a:avLst/>
            <a:gdLst/>
            <a:ahLst/>
            <a:cxnLst/>
            <a:rect l="l" t="t" r="r" b="b"/>
            <a:pathLst>
              <a:path w="2693158" h="1816658">
                <a:moveTo>
                  <a:pt x="0" y="0"/>
                </a:moveTo>
                <a:lnTo>
                  <a:pt x="2693158" y="0"/>
                </a:lnTo>
                <a:lnTo>
                  <a:pt x="2693158" y="1816657"/>
                </a:lnTo>
                <a:lnTo>
                  <a:pt x="0" y="181665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ar-SA"/>
          </a:p>
        </p:txBody>
      </p:sp>
      <p:sp>
        <p:nvSpPr>
          <p:cNvPr id="4" name="Freeform 4"/>
          <p:cNvSpPr/>
          <p:nvPr/>
        </p:nvSpPr>
        <p:spPr>
          <a:xfrm>
            <a:off x="13586754" y="5523656"/>
            <a:ext cx="3592884" cy="2748557"/>
          </a:xfrm>
          <a:custGeom>
            <a:avLst/>
            <a:gdLst/>
            <a:ahLst/>
            <a:cxnLst/>
            <a:rect l="l" t="t" r="r" b="b"/>
            <a:pathLst>
              <a:path w="3592884" h="2748557">
                <a:moveTo>
                  <a:pt x="0" y="0"/>
                </a:moveTo>
                <a:lnTo>
                  <a:pt x="3592885" y="0"/>
                </a:lnTo>
                <a:lnTo>
                  <a:pt x="3592885" y="2748557"/>
                </a:lnTo>
                <a:lnTo>
                  <a:pt x="0" y="2748557"/>
                </a:lnTo>
                <a:lnTo>
                  <a:pt x="0" y="0"/>
                </a:lnTo>
                <a:close/>
              </a:path>
            </a:pathLst>
          </a:custGeom>
          <a:blipFill>
            <a:blip r:embed="rId6"/>
            <a:stretch>
              <a:fillRect/>
            </a:stretch>
          </a:blipFill>
        </p:spPr>
        <p:txBody>
          <a:bodyPr/>
          <a:lstStyle/>
          <a:p>
            <a:endParaRPr lang="ar-SA"/>
          </a:p>
        </p:txBody>
      </p:sp>
      <p:sp>
        <p:nvSpPr>
          <p:cNvPr id="5" name="Freeform 5"/>
          <p:cNvSpPr/>
          <p:nvPr/>
        </p:nvSpPr>
        <p:spPr>
          <a:xfrm>
            <a:off x="-336452" y="5516535"/>
            <a:ext cx="7325090" cy="4770465"/>
          </a:xfrm>
          <a:custGeom>
            <a:avLst/>
            <a:gdLst/>
            <a:ahLst/>
            <a:cxnLst/>
            <a:rect l="l" t="t" r="r" b="b"/>
            <a:pathLst>
              <a:path w="7325090" h="4770465">
                <a:moveTo>
                  <a:pt x="0" y="0"/>
                </a:moveTo>
                <a:lnTo>
                  <a:pt x="7325090" y="0"/>
                </a:lnTo>
                <a:lnTo>
                  <a:pt x="7325090" y="4770465"/>
                </a:lnTo>
                <a:lnTo>
                  <a:pt x="0" y="477046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ar-SA"/>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724</Words>
  <Application>Microsoft Office PowerPoint</Application>
  <PresentationFormat>مخصص</PresentationFormat>
  <Paragraphs>127</Paragraphs>
  <Slides>27</Slides>
  <Notes>0</Notes>
  <HiddenSlides>0</HiddenSlides>
  <MMClips>2</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27</vt:i4>
      </vt:variant>
    </vt:vector>
  </HeadingPairs>
  <TitlesOfParts>
    <vt:vector size="34" baseType="lpstr">
      <vt:lpstr>Tek Tall Arabic Bold</vt:lpstr>
      <vt:lpstr>Tek Arabic Condensed Bold</vt:lpstr>
      <vt:lpstr>Calibri</vt:lpstr>
      <vt:lpstr>29LT Azer Bold</vt:lpstr>
      <vt:lpstr>Arial</vt:lpstr>
      <vt:lpstr>29LT Riwaya Bold</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باللون الأزرق و الأرجواني عن إدارة الوقت</dc:title>
  <cp:lastModifiedBy>Amal .</cp:lastModifiedBy>
  <cp:revision>13</cp:revision>
  <dcterms:created xsi:type="dcterms:W3CDTF">2006-08-16T00:00:00Z</dcterms:created>
  <dcterms:modified xsi:type="dcterms:W3CDTF">2026-01-28T14:44:25Z</dcterms:modified>
  <dc:identifier>DAG6Kg6Tzkk</dc:identifier>
</cp:coreProperties>
</file>