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69" r:id="rId16"/>
  </p:sldIdLst>
  <p:sldSz cx="18288000" cy="10287000"/>
  <p:notesSz cx="6858000" cy="9144000"/>
  <p:embeddedFontLst>
    <p:embeddedFont>
      <p:font typeface="Helvetica World Bold" panose="020B0604020202020204" charset="-128"/>
      <p:regular r:id="rId17"/>
    </p:embeddedFont>
    <p:embeddedFont>
      <p:font typeface="HS Headline" panose="020B0604020202020204" charset="-78"/>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1" d="100"/>
          <a:sy n="61" d="100"/>
        </p:scale>
        <p:origin x="21" y="2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6.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3.sv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0.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png"/><Relationship Id="rId7" Type="http://schemas.openxmlformats.org/officeDocument/2006/relationships/image" Target="../media/image23.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3.png"/><Relationship Id="rId7" Type="http://schemas.openxmlformats.org/officeDocument/2006/relationships/image" Target="../media/image23.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4"/>
            <a:stretch>
              <a:fillRect/>
            </a:stretch>
          </a:blipFill>
        </p:spPr>
      </p:sp>
      <p:sp>
        <p:nvSpPr>
          <p:cNvPr id="3" name="Freeform 3"/>
          <p:cNvSpPr/>
          <p:nvPr/>
        </p:nvSpPr>
        <p:spPr>
          <a:xfrm>
            <a:off x="-1192683" y="-1524067"/>
            <a:ext cx="5105534" cy="5105534"/>
          </a:xfrm>
          <a:custGeom>
            <a:avLst/>
            <a:gdLst/>
            <a:ahLst/>
            <a:cxnLst/>
            <a:rect l="l" t="t" r="r" b="b"/>
            <a:pathLst>
              <a:path w="5105534" h="5105534">
                <a:moveTo>
                  <a:pt x="0" y="0"/>
                </a:moveTo>
                <a:lnTo>
                  <a:pt x="5105535" y="0"/>
                </a:lnTo>
                <a:lnTo>
                  <a:pt x="5105535" y="5105534"/>
                </a:lnTo>
                <a:lnTo>
                  <a:pt x="0" y="5105534"/>
                </a:lnTo>
                <a:lnTo>
                  <a:pt x="0" y="0"/>
                </a:lnTo>
                <a:close/>
              </a:path>
            </a:pathLst>
          </a:custGeom>
          <a:blipFill>
            <a:blip r:embed="rId5"/>
            <a:stretch>
              <a:fillRect/>
            </a:stretch>
          </a:blipFill>
        </p:spPr>
      </p:sp>
      <p:sp>
        <p:nvSpPr>
          <p:cNvPr id="4" name="Freeform 4"/>
          <p:cNvSpPr/>
          <p:nvPr/>
        </p:nvSpPr>
        <p:spPr>
          <a:xfrm>
            <a:off x="5747398" y="-881889"/>
            <a:ext cx="6793204" cy="3821177"/>
          </a:xfrm>
          <a:custGeom>
            <a:avLst/>
            <a:gdLst/>
            <a:ahLst/>
            <a:cxnLst/>
            <a:rect l="l" t="t" r="r" b="b"/>
            <a:pathLst>
              <a:path w="6793204" h="3821177">
                <a:moveTo>
                  <a:pt x="0" y="0"/>
                </a:moveTo>
                <a:lnTo>
                  <a:pt x="6793204" y="0"/>
                </a:lnTo>
                <a:lnTo>
                  <a:pt x="6793204" y="3821178"/>
                </a:lnTo>
                <a:lnTo>
                  <a:pt x="0" y="3821178"/>
                </a:lnTo>
                <a:lnTo>
                  <a:pt x="0" y="0"/>
                </a:lnTo>
                <a:close/>
              </a:path>
            </a:pathLst>
          </a:custGeom>
          <a:blipFill>
            <a:blip r:embed="rId6"/>
            <a:stretch>
              <a:fillRect/>
            </a:stretch>
          </a:blipFill>
        </p:spPr>
      </p:sp>
      <p:sp>
        <p:nvSpPr>
          <p:cNvPr id="5" name="Freeform 5"/>
          <p:cNvSpPr/>
          <p:nvPr/>
        </p:nvSpPr>
        <p:spPr>
          <a:xfrm flipH="1">
            <a:off x="0" y="6103077"/>
            <a:ext cx="8976030" cy="4173343"/>
          </a:xfrm>
          <a:custGeom>
            <a:avLst/>
            <a:gdLst/>
            <a:ahLst/>
            <a:cxnLst/>
            <a:rect l="l" t="t" r="r" b="b"/>
            <a:pathLst>
              <a:path w="8976030" h="4173343">
                <a:moveTo>
                  <a:pt x="8976030" y="0"/>
                </a:moveTo>
                <a:lnTo>
                  <a:pt x="0" y="0"/>
                </a:lnTo>
                <a:lnTo>
                  <a:pt x="0" y="4173343"/>
                </a:lnTo>
                <a:lnTo>
                  <a:pt x="8976030" y="4173343"/>
                </a:lnTo>
                <a:lnTo>
                  <a:pt x="8976030" y="0"/>
                </a:lnTo>
                <a:close/>
              </a:path>
            </a:pathLst>
          </a:custGeom>
          <a:blipFill>
            <a:blip r:embed="rId7"/>
            <a:stretch>
              <a:fillRect t="-161014" b="-39271"/>
            </a:stretch>
          </a:blipFill>
        </p:spPr>
      </p:sp>
      <p:sp>
        <p:nvSpPr>
          <p:cNvPr id="6" name="TextBox 6"/>
          <p:cNvSpPr txBox="1"/>
          <p:nvPr/>
        </p:nvSpPr>
        <p:spPr>
          <a:xfrm>
            <a:off x="13538841" y="146582"/>
            <a:ext cx="6793204" cy="992505"/>
          </a:xfrm>
          <a:prstGeom prst="rect">
            <a:avLst/>
          </a:prstGeom>
        </p:spPr>
        <p:txBody>
          <a:bodyPr lIns="0" tIns="0" rIns="0" bIns="0" rtlCol="0" anchor="t">
            <a:spAutoFit/>
          </a:bodyPr>
          <a:lstStyle/>
          <a:p>
            <a:pPr algn="ctr" rtl="1">
              <a:lnSpc>
                <a:spcPts val="2519"/>
              </a:lnSpc>
            </a:pPr>
            <a:r>
              <a:rPr lang="ar-EG" sz="1799" b="1">
                <a:solidFill>
                  <a:srgbClr val="000000"/>
                </a:solidFill>
                <a:latin typeface="Helvetica World Bold"/>
                <a:ea typeface="Helvetica World Bold"/>
                <a:cs typeface="Helvetica World Bold"/>
                <a:sym typeface="Helvetica World Bold"/>
                <a:rtl/>
              </a:rPr>
              <a:t>المملكة العربية السعودية </a:t>
            </a:r>
          </a:p>
          <a:p>
            <a:pPr algn="ctr" rtl="1">
              <a:lnSpc>
                <a:spcPts val="2519"/>
              </a:lnSpc>
            </a:pPr>
            <a:r>
              <a:rPr lang="ar-EG" sz="1799" b="1">
                <a:solidFill>
                  <a:srgbClr val="000000"/>
                </a:solidFill>
                <a:latin typeface="Helvetica World Bold"/>
                <a:ea typeface="Helvetica World Bold"/>
                <a:cs typeface="Helvetica World Bold"/>
                <a:sym typeface="Helvetica World Bold"/>
                <a:rtl/>
              </a:rPr>
              <a:t>وزارة التعليم </a:t>
            </a:r>
          </a:p>
          <a:p>
            <a:pPr algn="ctr" rtl="1">
              <a:lnSpc>
                <a:spcPts val="2519"/>
              </a:lnSpc>
              <a:spcBef>
                <a:spcPct val="0"/>
              </a:spcBef>
            </a:pPr>
            <a:r>
              <a:rPr lang="ar-EG" sz="1799" b="1">
                <a:solidFill>
                  <a:srgbClr val="000000"/>
                </a:solidFill>
                <a:latin typeface="Helvetica World Bold"/>
                <a:ea typeface="Helvetica World Bold"/>
                <a:cs typeface="Helvetica World Bold"/>
                <a:sym typeface="Helvetica World Bold"/>
                <a:rtl/>
              </a:rPr>
              <a:t>المدرسة ثانوية سارة ال الشيخ</a:t>
            </a:r>
          </a:p>
        </p:txBody>
      </p:sp>
      <p:sp>
        <p:nvSpPr>
          <p:cNvPr id="7" name="TextBox 7"/>
          <p:cNvSpPr txBox="1"/>
          <p:nvPr/>
        </p:nvSpPr>
        <p:spPr>
          <a:xfrm>
            <a:off x="2998557" y="2595315"/>
            <a:ext cx="12216173" cy="3355363"/>
          </a:xfrm>
          <a:prstGeom prst="rect">
            <a:avLst/>
          </a:prstGeom>
        </p:spPr>
        <p:txBody>
          <a:bodyPr lIns="0" tIns="0" rIns="0" bIns="0" rtlCol="0" anchor="t">
            <a:spAutoFit/>
          </a:bodyPr>
          <a:lstStyle/>
          <a:p>
            <a:pPr algn="ctr" rtl="1">
              <a:lnSpc>
                <a:spcPts val="13001"/>
              </a:lnSpc>
            </a:pPr>
            <a:r>
              <a:rPr lang="ar-EG" sz="7976">
                <a:solidFill>
                  <a:srgbClr val="62493C"/>
                </a:solidFill>
                <a:latin typeface="HS Headline"/>
                <a:ea typeface="HS Headline"/>
                <a:cs typeface="HS Headline"/>
                <a:sym typeface="HS Headline"/>
                <a:rtl/>
              </a:rPr>
              <a:t>يوم التأسيس </a:t>
            </a:r>
          </a:p>
          <a:p>
            <a:pPr algn="ctr" rtl="1">
              <a:lnSpc>
                <a:spcPts val="13001"/>
              </a:lnSpc>
            </a:pPr>
            <a:r>
              <a:rPr lang="ar-EG" sz="7976">
                <a:solidFill>
                  <a:srgbClr val="62493C"/>
                </a:solidFill>
                <a:latin typeface="HS Headline"/>
                <a:ea typeface="HS Headline"/>
                <a:cs typeface="HS Headline"/>
                <a:sym typeface="HS Headline"/>
                <a:rtl/>
              </a:rPr>
              <a:t>المملكة العربية السعودية</a:t>
            </a:r>
          </a:p>
        </p:txBody>
      </p:sp>
      <p:pic>
        <p:nvPicPr>
          <p:cNvPr id="8" name="Picture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extLst>
              <a:ext uri="{96DAC541-7B7A-43D3-8B79-37D633B846F1}">
                <asvg:svgBlip xmlns:asvg="http://schemas.microsoft.com/office/drawing/2016/SVG/main" r:embed="rId9"/>
              </a:ext>
            </a:extLst>
          </a:blip>
          <a:stretch>
            <a:fillRect/>
          </a:stretch>
        </p:blipFill>
        <p:spPr>
          <a:xfrm>
            <a:off x="8629650" y="4629150"/>
            <a:ext cx="1028700" cy="1028700"/>
          </a:xfrm>
          <a:prstGeom prst="rect">
            <a:avLst/>
          </a:prstGeom>
        </p:spPr>
      </p:pic>
    </p:spTree>
  </p:cSld>
  <p:clrMapOvr>
    <a:masterClrMapping/>
  </p:clrMapOvr>
  <p:timing>
    <p:tnLst>
      <p:par>
        <p:cTn id="1" dur="indefinite" restart="never" nodeType="tmRoot">
          <p:childTnLst>
            <p:cmd cmd="playFrom(0.0)">
              <p:cBhvr>
                <p:cTn id="2"/>
                <p:tgtEl>
                  <p:spTgt spid="8"/>
                </p:tgtEl>
              </p:cBhvr>
            </p:cmd>
            <p:audio>
              <p:cMediaNode vol="100000" showWhenStopped="0">
                <p:cTn id="3"/>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2531031" y="-976032"/>
            <a:ext cx="7866139" cy="4424703"/>
          </a:xfrm>
          <a:custGeom>
            <a:avLst/>
            <a:gdLst/>
            <a:ahLst/>
            <a:cxnLst/>
            <a:rect l="l" t="t" r="r" b="b"/>
            <a:pathLst>
              <a:path w="7866139" h="4424703">
                <a:moveTo>
                  <a:pt x="0" y="0"/>
                </a:moveTo>
                <a:lnTo>
                  <a:pt x="7866139" y="0"/>
                </a:lnTo>
                <a:lnTo>
                  <a:pt x="7866139" y="4424703"/>
                </a:lnTo>
                <a:lnTo>
                  <a:pt x="0" y="4424703"/>
                </a:lnTo>
                <a:lnTo>
                  <a:pt x="0" y="0"/>
                </a:lnTo>
                <a:close/>
              </a:path>
            </a:pathLst>
          </a:custGeom>
          <a:blipFill>
            <a:blip r:embed="rId3"/>
            <a:stretch>
              <a:fillRect/>
            </a:stretch>
          </a:blipFill>
        </p:spPr>
      </p:sp>
      <p:sp>
        <p:nvSpPr>
          <p:cNvPr id="4" name="TextBox 4"/>
          <p:cNvSpPr txBox="1"/>
          <p:nvPr/>
        </p:nvSpPr>
        <p:spPr>
          <a:xfrm>
            <a:off x="1028700" y="2343882"/>
            <a:ext cx="16230600" cy="3590779"/>
          </a:xfrm>
          <a:prstGeom prst="rect">
            <a:avLst/>
          </a:prstGeom>
        </p:spPr>
        <p:txBody>
          <a:bodyPr lIns="0" tIns="0" rIns="0" bIns="0" rtlCol="0" anchor="t">
            <a:spAutoFit/>
          </a:bodyPr>
          <a:lstStyle/>
          <a:p>
            <a:pPr algn="ctr" rtl="1">
              <a:lnSpc>
                <a:spcPts val="9453"/>
              </a:lnSpc>
            </a:pPr>
            <a:r>
              <a:rPr lang="ar-EG" sz="5001">
                <a:solidFill>
                  <a:srgbClr val="62493C"/>
                </a:solidFill>
                <a:latin typeface="HS Headline"/>
                <a:ea typeface="HS Headline"/>
                <a:cs typeface="HS Headline"/>
                <a:sym typeface="HS Headline"/>
                <a:rtl/>
              </a:rPr>
              <a:t>قبل سنوات طويلة بدأت قصة جميلة اسمها يوم التأسيس بطل قصة يوم التأسيس هو قائد شجاع وحكيم بدأ التأسيس مع الناس لبناء بداية قوية لدولتنا </a:t>
            </a:r>
          </a:p>
        </p:txBody>
      </p:sp>
      <p:sp>
        <p:nvSpPr>
          <p:cNvPr id="5" name="TextBox 5"/>
          <p:cNvSpPr txBox="1"/>
          <p:nvPr/>
        </p:nvSpPr>
        <p:spPr>
          <a:xfrm>
            <a:off x="609057" y="5992101"/>
            <a:ext cx="16230600" cy="1190479"/>
          </a:xfrm>
          <a:prstGeom prst="rect">
            <a:avLst/>
          </a:prstGeom>
        </p:spPr>
        <p:txBody>
          <a:bodyPr lIns="0" tIns="0" rIns="0" bIns="0" rtlCol="0" anchor="t">
            <a:spAutoFit/>
          </a:bodyPr>
          <a:lstStyle/>
          <a:p>
            <a:pPr algn="ctr" rtl="1">
              <a:lnSpc>
                <a:spcPts val="9453"/>
              </a:lnSpc>
            </a:pPr>
            <a:r>
              <a:rPr lang="ar-EG" sz="5001">
                <a:solidFill>
                  <a:srgbClr val="000000"/>
                </a:solidFill>
                <a:latin typeface="HS Headline"/>
                <a:ea typeface="HS Headline"/>
                <a:cs typeface="HS Headline"/>
                <a:sym typeface="HS Headline"/>
                <a:rtl/>
              </a:rPr>
              <a:t>من تتوقعون كان بطل قصة يوم التأسيس ؟</a:t>
            </a:r>
          </a:p>
        </p:txBody>
      </p:sp>
      <p:sp>
        <p:nvSpPr>
          <p:cNvPr id="6" name="Freeform 6"/>
          <p:cNvSpPr/>
          <p:nvPr/>
        </p:nvSpPr>
        <p:spPr>
          <a:xfrm>
            <a:off x="218746" y="6662189"/>
            <a:ext cx="3200295" cy="3333640"/>
          </a:xfrm>
          <a:custGeom>
            <a:avLst/>
            <a:gdLst/>
            <a:ahLst/>
            <a:cxnLst/>
            <a:rect l="l" t="t" r="r" b="b"/>
            <a:pathLst>
              <a:path w="3200295" h="3333640">
                <a:moveTo>
                  <a:pt x="0" y="0"/>
                </a:moveTo>
                <a:lnTo>
                  <a:pt x="3200295" y="0"/>
                </a:lnTo>
                <a:lnTo>
                  <a:pt x="3200295" y="3333640"/>
                </a:lnTo>
                <a:lnTo>
                  <a:pt x="0" y="3333640"/>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TextBox 4"/>
          <p:cNvSpPr txBox="1"/>
          <p:nvPr/>
        </p:nvSpPr>
        <p:spPr>
          <a:xfrm>
            <a:off x="4841610" y="457200"/>
            <a:ext cx="8604781" cy="1589121"/>
          </a:xfrm>
          <a:prstGeom prst="rect">
            <a:avLst/>
          </a:prstGeom>
        </p:spPr>
        <p:txBody>
          <a:bodyPr lIns="0" tIns="0" rIns="0" bIns="0" rtlCol="0" anchor="t">
            <a:spAutoFit/>
          </a:bodyPr>
          <a:lstStyle/>
          <a:p>
            <a:pPr algn="ctr" rtl="1">
              <a:lnSpc>
                <a:spcPts val="12626"/>
              </a:lnSpc>
            </a:pPr>
            <a:r>
              <a:rPr lang="ar-EG" sz="6680">
                <a:solidFill>
                  <a:srgbClr val="62493C"/>
                </a:solidFill>
                <a:latin typeface="HS Headline"/>
                <a:ea typeface="HS Headline"/>
                <a:cs typeface="HS Headline"/>
                <a:sym typeface="HS Headline"/>
                <a:rtl/>
              </a:rPr>
              <a:t>ماذا يعني يوم التأسيس </a:t>
            </a:r>
          </a:p>
        </p:txBody>
      </p:sp>
      <p:sp>
        <p:nvSpPr>
          <p:cNvPr id="5" name="Freeform 5"/>
          <p:cNvSpPr/>
          <p:nvPr/>
        </p:nvSpPr>
        <p:spPr>
          <a:xfrm flipH="1">
            <a:off x="38119" y="6069649"/>
            <a:ext cx="8976030" cy="4173343"/>
          </a:xfrm>
          <a:custGeom>
            <a:avLst/>
            <a:gdLst/>
            <a:ahLst/>
            <a:cxnLst/>
            <a:rect l="l" t="t" r="r" b="b"/>
            <a:pathLst>
              <a:path w="8976030" h="4173343">
                <a:moveTo>
                  <a:pt x="8976029" y="0"/>
                </a:moveTo>
                <a:lnTo>
                  <a:pt x="0" y="0"/>
                </a:lnTo>
                <a:lnTo>
                  <a:pt x="0" y="4173343"/>
                </a:lnTo>
                <a:lnTo>
                  <a:pt x="8976029" y="4173343"/>
                </a:lnTo>
                <a:lnTo>
                  <a:pt x="8976029" y="0"/>
                </a:lnTo>
                <a:close/>
              </a:path>
            </a:pathLst>
          </a:custGeom>
          <a:blipFill>
            <a:blip r:embed="rId4"/>
            <a:stretch>
              <a:fillRect t="-161014" b="-39271"/>
            </a:stretch>
          </a:blipFill>
        </p:spPr>
      </p:sp>
      <p:sp>
        <p:nvSpPr>
          <p:cNvPr id="6" name="TextBox 6"/>
          <p:cNvSpPr txBox="1"/>
          <p:nvPr/>
        </p:nvSpPr>
        <p:spPr>
          <a:xfrm>
            <a:off x="1028700" y="2239444"/>
            <a:ext cx="16230600" cy="5942076"/>
          </a:xfrm>
          <a:prstGeom prst="rect">
            <a:avLst/>
          </a:prstGeom>
        </p:spPr>
        <p:txBody>
          <a:bodyPr lIns="0" tIns="0" rIns="0" bIns="0" rtlCol="0" anchor="t">
            <a:spAutoFit/>
          </a:bodyPr>
          <a:lstStyle/>
          <a:p>
            <a:pPr algn="ctr" rtl="1">
              <a:lnSpc>
                <a:spcPts val="9072"/>
              </a:lnSpc>
            </a:pPr>
            <a:r>
              <a:rPr lang="ar-EG" sz="4800" b="1">
                <a:solidFill>
                  <a:srgbClr val="474747"/>
                </a:solidFill>
                <a:latin typeface="Helvetica World Bold"/>
                <a:ea typeface="Helvetica World Bold"/>
                <a:cs typeface="Helvetica World Bold"/>
                <a:sym typeface="Helvetica World Bold"/>
                <a:rtl/>
              </a:rPr>
              <a:t>التأسيس يعني البداية وهو اليوم الذي بدأ فيه وطننا يخطو خطواته الأولى نحو الوحدة والقوة ويوم التأسيس يعلمنا كيف بدأ الأجداد ببناء وطن متماسك وكيف كانوا يعملون معاً لتوفير الأمان والرخاء لكل من يعيش فيه</a:t>
            </a:r>
          </a:p>
          <a:p>
            <a:pPr algn="ctr" rtl="1">
              <a:lnSpc>
                <a:spcPts val="9072"/>
              </a:lnSpc>
            </a:pPr>
            <a:r>
              <a:rPr lang="ar-EG" sz="4800" b="1">
                <a:solidFill>
                  <a:srgbClr val="474747"/>
                </a:solidFill>
                <a:latin typeface="Helvetica World Bold"/>
                <a:ea typeface="Helvetica World Bold"/>
                <a:cs typeface="Helvetica World Bold"/>
                <a:sym typeface="Helvetica World Bold"/>
                <a:rtl/>
              </a:rPr>
              <a:t>إنه يوم نتذكر فيه الماضي بفخر ونحتفل بالجهود الكبيرة التي ساهمت في صنع حاضرنا الجميل</a:t>
            </a:r>
          </a:p>
        </p:txBody>
      </p:sp>
      <p:sp>
        <p:nvSpPr>
          <p:cNvPr id="7" name="Freeform 7"/>
          <p:cNvSpPr/>
          <p:nvPr/>
        </p:nvSpPr>
        <p:spPr>
          <a:xfrm>
            <a:off x="15666460" y="7650124"/>
            <a:ext cx="2282945" cy="2378068"/>
          </a:xfrm>
          <a:custGeom>
            <a:avLst/>
            <a:gdLst/>
            <a:ahLst/>
            <a:cxnLst/>
            <a:rect l="l" t="t" r="r" b="b"/>
            <a:pathLst>
              <a:path w="2282945" h="2378068">
                <a:moveTo>
                  <a:pt x="0" y="0"/>
                </a:moveTo>
                <a:lnTo>
                  <a:pt x="2282945" y="0"/>
                </a:lnTo>
                <a:lnTo>
                  <a:pt x="2282945" y="2378067"/>
                </a:lnTo>
                <a:lnTo>
                  <a:pt x="0" y="2378067"/>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TextBox 4"/>
          <p:cNvSpPr txBox="1"/>
          <p:nvPr/>
        </p:nvSpPr>
        <p:spPr>
          <a:xfrm>
            <a:off x="252261" y="3448126"/>
            <a:ext cx="16737210" cy="4224813"/>
          </a:xfrm>
          <a:prstGeom prst="rect">
            <a:avLst/>
          </a:prstGeom>
        </p:spPr>
        <p:txBody>
          <a:bodyPr lIns="0" tIns="0" rIns="0" bIns="0" rtlCol="0" anchor="t">
            <a:spAutoFit/>
          </a:bodyPr>
          <a:lstStyle/>
          <a:p>
            <a:pPr algn="r" rtl="1">
              <a:lnSpc>
                <a:spcPts val="7969"/>
              </a:lnSpc>
            </a:pPr>
            <a:r>
              <a:rPr lang="en-US" sz="4949" b="1">
                <a:solidFill>
                  <a:srgbClr val="474747"/>
                </a:solidFill>
                <a:latin typeface="Helvetica World Bold"/>
                <a:ea typeface="Helvetica World Bold"/>
                <a:cs typeface="Helvetica World Bold"/>
                <a:sym typeface="Helvetica World Bold"/>
              </a:rPr>
              <a:t>١</a:t>
            </a:r>
            <a:r>
              <a:rPr lang="ar-EG" sz="4949" b="1">
                <a:solidFill>
                  <a:srgbClr val="474747"/>
                </a:solidFill>
                <a:latin typeface="Helvetica World Bold"/>
                <a:ea typeface="Helvetica World Bold"/>
                <a:cs typeface="Helvetica World Bold"/>
                <a:sym typeface="Helvetica World Bold"/>
                <a:rtl/>
              </a:rPr>
              <a:t>- قبل أكثر من </a:t>
            </a:r>
            <a:r>
              <a:rPr lang="en-US" sz="4949" b="1">
                <a:solidFill>
                  <a:srgbClr val="474747"/>
                </a:solidFill>
                <a:latin typeface="Helvetica World Bold"/>
                <a:ea typeface="Helvetica World Bold"/>
                <a:cs typeface="Helvetica World Bold"/>
                <a:sym typeface="Helvetica World Bold"/>
              </a:rPr>
              <a:t>٣٠٠</a:t>
            </a:r>
            <a:r>
              <a:rPr lang="ar-EG" sz="4949" b="1">
                <a:solidFill>
                  <a:srgbClr val="474747"/>
                </a:solidFill>
                <a:latin typeface="Helvetica World Bold"/>
                <a:ea typeface="Helvetica World Bold"/>
                <a:cs typeface="Helvetica World Bold"/>
                <a:sym typeface="Helvetica World Bold"/>
                <a:rtl/>
              </a:rPr>
              <a:t> سنة اجتمع الإمام محمد بن سعود مع أهل الدرعية</a:t>
            </a:r>
          </a:p>
          <a:p>
            <a:pPr algn="r" rtl="1">
              <a:lnSpc>
                <a:spcPts val="7969"/>
              </a:lnSpc>
            </a:pPr>
            <a:r>
              <a:rPr lang="en-US" sz="4949" b="1">
                <a:solidFill>
                  <a:srgbClr val="474747"/>
                </a:solidFill>
                <a:latin typeface="Helvetica World Bold"/>
                <a:ea typeface="Helvetica World Bold"/>
                <a:cs typeface="Helvetica World Bold"/>
                <a:sym typeface="Helvetica World Bold"/>
              </a:rPr>
              <a:t>٢</a:t>
            </a:r>
            <a:r>
              <a:rPr lang="ar-EG" sz="4949" b="1">
                <a:solidFill>
                  <a:srgbClr val="474747"/>
                </a:solidFill>
                <a:latin typeface="Helvetica World Bold"/>
                <a:ea typeface="Helvetica World Bold"/>
                <a:cs typeface="Helvetica World Bold"/>
                <a:sym typeface="Helvetica World Bold"/>
                <a:rtl/>
              </a:rPr>
              <a:t>- تعاونوا مع بعضهم ووضعوا قوانين بسيطة لتنظيم حياتهم</a:t>
            </a:r>
          </a:p>
          <a:p>
            <a:pPr algn="r" rtl="1">
              <a:lnSpc>
                <a:spcPts val="7969"/>
              </a:lnSpc>
            </a:pPr>
            <a:r>
              <a:rPr lang="en-US" sz="4949" b="1">
                <a:solidFill>
                  <a:srgbClr val="474747"/>
                </a:solidFill>
                <a:latin typeface="Helvetica World Bold"/>
                <a:ea typeface="Helvetica World Bold"/>
                <a:cs typeface="Helvetica World Bold"/>
                <a:sym typeface="Helvetica World Bold"/>
              </a:rPr>
              <a:t>٣</a:t>
            </a:r>
            <a:r>
              <a:rPr lang="ar-EG" sz="4949" b="1">
                <a:solidFill>
                  <a:srgbClr val="474747"/>
                </a:solidFill>
                <a:latin typeface="Helvetica World Bold"/>
                <a:ea typeface="Helvetica World Bold"/>
                <a:cs typeface="Helvetica World Bold"/>
                <a:sym typeface="Helvetica World Bold"/>
                <a:rtl/>
              </a:rPr>
              <a:t>- عملوا معاً على توحيد القبائل وعيش الناس بأمان</a:t>
            </a:r>
          </a:p>
          <a:p>
            <a:pPr algn="r" rtl="1">
              <a:lnSpc>
                <a:spcPts val="7969"/>
              </a:lnSpc>
            </a:pPr>
            <a:r>
              <a:rPr lang="en-US" sz="4949" b="1">
                <a:solidFill>
                  <a:srgbClr val="474747"/>
                </a:solidFill>
                <a:latin typeface="Helvetica World Bold"/>
                <a:ea typeface="Helvetica World Bold"/>
                <a:cs typeface="Helvetica World Bold"/>
                <a:sym typeface="Helvetica World Bold"/>
              </a:rPr>
              <a:t>٤</a:t>
            </a:r>
            <a:r>
              <a:rPr lang="ar-EG" sz="4949" b="1">
                <a:solidFill>
                  <a:srgbClr val="474747"/>
                </a:solidFill>
                <a:latin typeface="Helvetica World Bold"/>
                <a:ea typeface="Helvetica World Bold"/>
                <a:cs typeface="Helvetica World Bold"/>
                <a:sym typeface="Helvetica World Bold"/>
                <a:rtl/>
              </a:rPr>
              <a:t>- بهذا التعاون والصبر تم تأسيس أول دولة قوية وموحدة</a:t>
            </a:r>
          </a:p>
        </p:txBody>
      </p:sp>
      <p:sp>
        <p:nvSpPr>
          <p:cNvPr id="5" name="Freeform 5"/>
          <p:cNvSpPr/>
          <p:nvPr/>
        </p:nvSpPr>
        <p:spPr>
          <a:xfrm flipH="1">
            <a:off x="0" y="6500965"/>
            <a:ext cx="5981935" cy="3786035"/>
          </a:xfrm>
          <a:custGeom>
            <a:avLst/>
            <a:gdLst/>
            <a:ahLst/>
            <a:cxnLst/>
            <a:rect l="l" t="t" r="r" b="b"/>
            <a:pathLst>
              <a:path w="5981935" h="3786035">
                <a:moveTo>
                  <a:pt x="5981935" y="0"/>
                </a:moveTo>
                <a:lnTo>
                  <a:pt x="0" y="0"/>
                </a:lnTo>
                <a:lnTo>
                  <a:pt x="0" y="3786035"/>
                </a:lnTo>
                <a:lnTo>
                  <a:pt x="5981935" y="3786035"/>
                </a:lnTo>
                <a:lnTo>
                  <a:pt x="5981935" y="0"/>
                </a:lnTo>
                <a:close/>
              </a:path>
            </a:pathLst>
          </a:custGeom>
          <a:blipFill>
            <a:blip r:embed="rId4"/>
            <a:stretch>
              <a:fillRect t="-99999"/>
            </a:stretch>
          </a:blipFill>
        </p:spPr>
      </p:sp>
      <p:sp>
        <p:nvSpPr>
          <p:cNvPr id="6" name="TextBox 6"/>
          <p:cNvSpPr txBox="1"/>
          <p:nvPr/>
        </p:nvSpPr>
        <p:spPr>
          <a:xfrm>
            <a:off x="460494" y="1240440"/>
            <a:ext cx="17367013" cy="1589121"/>
          </a:xfrm>
          <a:prstGeom prst="rect">
            <a:avLst/>
          </a:prstGeom>
        </p:spPr>
        <p:txBody>
          <a:bodyPr lIns="0" tIns="0" rIns="0" bIns="0" rtlCol="0" anchor="t">
            <a:spAutoFit/>
          </a:bodyPr>
          <a:lstStyle/>
          <a:p>
            <a:pPr algn="ctr" rtl="1">
              <a:lnSpc>
                <a:spcPts val="12626"/>
              </a:lnSpc>
            </a:pPr>
            <a:r>
              <a:rPr lang="ar-EG" sz="6680">
                <a:solidFill>
                  <a:srgbClr val="62493C"/>
                </a:solidFill>
                <a:latin typeface="HS Headline"/>
                <a:ea typeface="HS Headline"/>
                <a:cs typeface="HS Headline"/>
                <a:sym typeface="HS Headline"/>
                <a:rtl/>
              </a:rPr>
              <a:t>كيف تأسست الدولة السعودية الاولى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3081612" y="6144229"/>
            <a:ext cx="8645597" cy="4695224"/>
          </a:xfrm>
          <a:custGeom>
            <a:avLst/>
            <a:gdLst/>
            <a:ahLst/>
            <a:cxnLst/>
            <a:rect l="l" t="t" r="r" b="b"/>
            <a:pathLst>
              <a:path w="8645597" h="4695224">
                <a:moveTo>
                  <a:pt x="0" y="0"/>
                </a:moveTo>
                <a:lnTo>
                  <a:pt x="8645597" y="0"/>
                </a:lnTo>
                <a:lnTo>
                  <a:pt x="8645597" y="4695225"/>
                </a:lnTo>
                <a:lnTo>
                  <a:pt x="0" y="4695225"/>
                </a:lnTo>
                <a:lnTo>
                  <a:pt x="0" y="0"/>
                </a:lnTo>
                <a:close/>
              </a:path>
            </a:pathLst>
          </a:custGeom>
          <a:blipFill>
            <a:blip r:embed="rId4"/>
            <a:stretch>
              <a:fillRect/>
            </a:stretch>
          </a:blipFill>
        </p:spPr>
      </p:sp>
      <p:sp>
        <p:nvSpPr>
          <p:cNvPr id="5" name="TextBox 5"/>
          <p:cNvSpPr txBox="1"/>
          <p:nvPr/>
        </p:nvSpPr>
        <p:spPr>
          <a:xfrm>
            <a:off x="2134268" y="634316"/>
            <a:ext cx="14019465" cy="1589121"/>
          </a:xfrm>
          <a:prstGeom prst="rect">
            <a:avLst/>
          </a:prstGeom>
        </p:spPr>
        <p:txBody>
          <a:bodyPr lIns="0" tIns="0" rIns="0" bIns="0" rtlCol="0" anchor="t">
            <a:spAutoFit/>
          </a:bodyPr>
          <a:lstStyle/>
          <a:p>
            <a:pPr algn="ctr" rtl="1">
              <a:lnSpc>
                <a:spcPts val="12626"/>
              </a:lnSpc>
            </a:pPr>
            <a:r>
              <a:rPr lang="ar-EG" sz="6680">
                <a:solidFill>
                  <a:srgbClr val="62493C"/>
                </a:solidFill>
                <a:latin typeface="HS Headline"/>
                <a:ea typeface="HS Headline"/>
                <a:cs typeface="HS Headline"/>
                <a:sym typeface="HS Headline"/>
                <a:rtl/>
              </a:rPr>
              <a:t>لماذا نحتفل بيوم التأسيس ؟</a:t>
            </a:r>
          </a:p>
        </p:txBody>
      </p:sp>
      <p:sp>
        <p:nvSpPr>
          <p:cNvPr id="6" name="TextBox 6"/>
          <p:cNvSpPr txBox="1"/>
          <p:nvPr/>
        </p:nvSpPr>
        <p:spPr>
          <a:xfrm>
            <a:off x="898848" y="2770792"/>
            <a:ext cx="16230600" cy="3522726"/>
          </a:xfrm>
          <a:prstGeom prst="rect">
            <a:avLst/>
          </a:prstGeom>
        </p:spPr>
        <p:txBody>
          <a:bodyPr lIns="0" tIns="0" rIns="0" bIns="0" rtlCol="0" anchor="t">
            <a:spAutoFit/>
          </a:bodyPr>
          <a:lstStyle/>
          <a:p>
            <a:pPr algn="ctr" rtl="1">
              <a:lnSpc>
                <a:spcPts val="9072"/>
              </a:lnSpc>
            </a:pPr>
            <a:r>
              <a:rPr lang="ar-EG" sz="4800" b="1">
                <a:solidFill>
                  <a:srgbClr val="474747"/>
                </a:solidFill>
                <a:latin typeface="Helvetica World Bold"/>
                <a:ea typeface="Helvetica World Bold"/>
                <a:cs typeface="Helvetica World Bold"/>
                <a:sym typeface="Helvetica World Bold"/>
                <a:rtl/>
              </a:rPr>
              <a:t>نحتفل بيوم التأسيس لنتذكر تاريخ وطننا العريق ونعرف كيف بدأ </a:t>
            </a:r>
          </a:p>
          <a:p>
            <a:pPr algn="ctr" rtl="1">
              <a:lnSpc>
                <a:spcPts val="9072"/>
              </a:lnSpc>
            </a:pPr>
            <a:r>
              <a:rPr lang="ar-EG" sz="4800" b="1">
                <a:solidFill>
                  <a:srgbClr val="474747"/>
                </a:solidFill>
                <a:latin typeface="Helvetica World Bold"/>
                <a:ea typeface="Helvetica World Bold"/>
                <a:cs typeface="Helvetica World Bold"/>
                <a:sym typeface="Helvetica World Bold"/>
                <a:rtl/>
              </a:rPr>
              <a:t>هذا اليوم يجعلنا فخورين بالإنجازات الكبيرة التي حققتها المملكة على مر السنين ويعلمنا أن نحب وطننا ونحميه ونعمل من أجله</a:t>
            </a:r>
          </a:p>
        </p:txBody>
      </p:sp>
      <p:sp>
        <p:nvSpPr>
          <p:cNvPr id="7" name="Freeform 7"/>
          <p:cNvSpPr/>
          <p:nvPr/>
        </p:nvSpPr>
        <p:spPr>
          <a:xfrm>
            <a:off x="15666460" y="7636706"/>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TextBox 4"/>
          <p:cNvSpPr txBox="1"/>
          <p:nvPr/>
        </p:nvSpPr>
        <p:spPr>
          <a:xfrm>
            <a:off x="362240" y="1560378"/>
            <a:ext cx="17563520" cy="1998770"/>
          </a:xfrm>
          <a:prstGeom prst="rect">
            <a:avLst/>
          </a:prstGeom>
        </p:spPr>
        <p:txBody>
          <a:bodyPr lIns="0" tIns="0" rIns="0" bIns="0" rtlCol="0" anchor="t">
            <a:spAutoFit/>
          </a:bodyPr>
          <a:lstStyle/>
          <a:p>
            <a:pPr algn="ctr" rtl="1">
              <a:lnSpc>
                <a:spcPts val="15818"/>
              </a:lnSpc>
            </a:pPr>
            <a:r>
              <a:rPr lang="ar-EG" sz="8369">
                <a:solidFill>
                  <a:srgbClr val="62493C"/>
                </a:solidFill>
                <a:latin typeface="HS Headline"/>
                <a:ea typeface="HS Headline"/>
                <a:cs typeface="HS Headline"/>
                <a:sym typeface="HS Headline"/>
                <a:rtl/>
              </a:rPr>
              <a:t>متى يوم التأسيس ؟</a:t>
            </a:r>
          </a:p>
        </p:txBody>
      </p:sp>
      <p:sp>
        <p:nvSpPr>
          <p:cNvPr id="5" name="Freeform 5"/>
          <p:cNvSpPr/>
          <p:nvPr/>
        </p:nvSpPr>
        <p:spPr>
          <a:xfrm flipH="1">
            <a:off x="38119" y="6069649"/>
            <a:ext cx="8976030" cy="4173343"/>
          </a:xfrm>
          <a:custGeom>
            <a:avLst/>
            <a:gdLst/>
            <a:ahLst/>
            <a:cxnLst/>
            <a:rect l="l" t="t" r="r" b="b"/>
            <a:pathLst>
              <a:path w="8976030" h="4173343">
                <a:moveTo>
                  <a:pt x="8976029" y="0"/>
                </a:moveTo>
                <a:lnTo>
                  <a:pt x="0" y="0"/>
                </a:lnTo>
                <a:lnTo>
                  <a:pt x="0" y="4173343"/>
                </a:lnTo>
                <a:lnTo>
                  <a:pt x="8976029" y="4173343"/>
                </a:lnTo>
                <a:lnTo>
                  <a:pt x="8976029" y="0"/>
                </a:lnTo>
                <a:close/>
              </a:path>
            </a:pathLst>
          </a:custGeom>
          <a:blipFill>
            <a:blip r:embed="rId4"/>
            <a:stretch>
              <a:fillRect t="-161014" b="-39271"/>
            </a:stretch>
          </a:blipFill>
        </p:spPr>
      </p:sp>
      <p:sp>
        <p:nvSpPr>
          <p:cNvPr id="6" name="TextBox 6"/>
          <p:cNvSpPr txBox="1"/>
          <p:nvPr/>
        </p:nvSpPr>
        <p:spPr>
          <a:xfrm>
            <a:off x="2336610" y="3947474"/>
            <a:ext cx="13355076" cy="1250575"/>
          </a:xfrm>
          <a:prstGeom prst="rect">
            <a:avLst/>
          </a:prstGeom>
        </p:spPr>
        <p:txBody>
          <a:bodyPr lIns="0" tIns="0" rIns="0" bIns="0" rtlCol="0" anchor="t">
            <a:spAutoFit/>
          </a:bodyPr>
          <a:lstStyle/>
          <a:p>
            <a:pPr algn="ctr" rtl="1">
              <a:lnSpc>
                <a:spcPts val="10326"/>
              </a:lnSpc>
            </a:pPr>
            <a:r>
              <a:rPr lang="ar-EG" sz="5463" b="1">
                <a:solidFill>
                  <a:srgbClr val="474747"/>
                </a:solidFill>
                <a:latin typeface="Helvetica World Bold"/>
                <a:ea typeface="Helvetica World Bold"/>
                <a:cs typeface="Helvetica World Bold"/>
                <a:sym typeface="Helvetica World Bold"/>
                <a:rtl/>
              </a:rPr>
              <a:t>نحتفل بيوم التأسيس في </a:t>
            </a:r>
            <a:r>
              <a:rPr lang="en-US" sz="5463" b="1">
                <a:solidFill>
                  <a:srgbClr val="474747"/>
                </a:solidFill>
                <a:latin typeface="Helvetica World Bold"/>
                <a:ea typeface="Helvetica World Bold"/>
                <a:cs typeface="Helvetica World Bold"/>
                <a:sym typeface="Helvetica World Bold"/>
              </a:rPr>
              <a:t>٢٢</a:t>
            </a:r>
            <a:r>
              <a:rPr lang="ar-EG" sz="5463" b="1">
                <a:solidFill>
                  <a:srgbClr val="474747"/>
                </a:solidFill>
                <a:latin typeface="Helvetica World Bold"/>
                <a:ea typeface="Helvetica World Bold"/>
                <a:cs typeface="Helvetica World Bold"/>
                <a:sym typeface="Helvetica World Bold"/>
                <a:rtl/>
              </a:rPr>
              <a:t> فبراير من كل عام</a:t>
            </a:r>
          </a:p>
        </p:txBody>
      </p:sp>
      <p:sp>
        <p:nvSpPr>
          <p:cNvPr id="7" name="Freeform 7"/>
          <p:cNvSpPr/>
          <p:nvPr/>
        </p:nvSpPr>
        <p:spPr>
          <a:xfrm>
            <a:off x="15666460" y="7676078"/>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0" y="3930042"/>
            <a:ext cx="4608795" cy="6356958"/>
          </a:xfrm>
          <a:custGeom>
            <a:avLst/>
            <a:gdLst/>
            <a:ahLst/>
            <a:cxnLst/>
            <a:rect l="l" t="t" r="r" b="b"/>
            <a:pathLst>
              <a:path w="4608795" h="6356958">
                <a:moveTo>
                  <a:pt x="0" y="0"/>
                </a:moveTo>
                <a:lnTo>
                  <a:pt x="4608795" y="0"/>
                </a:lnTo>
                <a:lnTo>
                  <a:pt x="4608795" y="6356958"/>
                </a:lnTo>
                <a:lnTo>
                  <a:pt x="0" y="6356958"/>
                </a:lnTo>
                <a:lnTo>
                  <a:pt x="0" y="0"/>
                </a:lnTo>
                <a:close/>
              </a:path>
            </a:pathLst>
          </a:custGeom>
          <a:blipFill>
            <a:blip r:embed="rId4"/>
            <a:stretch>
              <a:fillRect/>
            </a:stretch>
          </a:blipFill>
        </p:spPr>
      </p:sp>
      <p:sp>
        <p:nvSpPr>
          <p:cNvPr id="5" name="TextBox 5"/>
          <p:cNvSpPr txBox="1"/>
          <p:nvPr/>
        </p:nvSpPr>
        <p:spPr>
          <a:xfrm>
            <a:off x="898848" y="754145"/>
            <a:ext cx="16490303" cy="1578702"/>
          </a:xfrm>
          <a:prstGeom prst="rect">
            <a:avLst/>
          </a:prstGeom>
        </p:spPr>
        <p:txBody>
          <a:bodyPr lIns="0" tIns="0" rIns="0" bIns="0" rtlCol="0" anchor="t">
            <a:spAutoFit/>
          </a:bodyPr>
          <a:lstStyle/>
          <a:p>
            <a:pPr algn="ctr" rtl="1">
              <a:lnSpc>
                <a:spcPts val="12584"/>
              </a:lnSpc>
            </a:pPr>
            <a:r>
              <a:rPr lang="ar-EG" sz="6658">
                <a:solidFill>
                  <a:srgbClr val="62493C"/>
                </a:solidFill>
                <a:latin typeface="HS Headline"/>
                <a:ea typeface="HS Headline"/>
                <a:cs typeface="HS Headline"/>
                <a:sym typeface="HS Headline"/>
                <a:rtl/>
              </a:rPr>
              <a:t>من هو الإمام محمد بن سعود ؟</a:t>
            </a:r>
          </a:p>
        </p:txBody>
      </p:sp>
      <p:sp>
        <p:nvSpPr>
          <p:cNvPr id="6" name="TextBox 6"/>
          <p:cNvSpPr txBox="1"/>
          <p:nvPr/>
        </p:nvSpPr>
        <p:spPr>
          <a:xfrm>
            <a:off x="3721036" y="2684135"/>
            <a:ext cx="10845927" cy="4732401"/>
          </a:xfrm>
          <a:prstGeom prst="rect">
            <a:avLst/>
          </a:prstGeom>
        </p:spPr>
        <p:txBody>
          <a:bodyPr lIns="0" tIns="0" rIns="0" bIns="0" rtlCol="0" anchor="t">
            <a:spAutoFit/>
          </a:bodyPr>
          <a:lstStyle/>
          <a:p>
            <a:pPr algn="ctr" rtl="1">
              <a:lnSpc>
                <a:spcPts val="9072"/>
              </a:lnSpc>
            </a:pPr>
            <a:r>
              <a:rPr lang="ar-EG" sz="4800" b="1">
                <a:solidFill>
                  <a:srgbClr val="474747"/>
                </a:solidFill>
                <a:latin typeface="Helvetica World Bold"/>
                <a:ea typeface="Helvetica World Bold"/>
                <a:cs typeface="Helvetica World Bold"/>
                <a:sym typeface="Helvetica World Bold"/>
                <a:rtl/>
              </a:rPr>
              <a:t>هو مؤسس الدولة السعودية الأولى وكان قائداً حكيماً يحب وطنه وسعى إلى توحيد الناس ونشر الأمن والاستقرار </a:t>
            </a:r>
          </a:p>
          <a:p>
            <a:pPr algn="ctr" rtl="1">
              <a:lnSpc>
                <a:spcPts val="9072"/>
              </a:lnSpc>
            </a:pPr>
            <a:r>
              <a:rPr lang="ar-EG" sz="4800" b="1">
                <a:solidFill>
                  <a:srgbClr val="474747"/>
                </a:solidFill>
                <a:latin typeface="Helvetica World Bold"/>
                <a:ea typeface="Helvetica World Bold"/>
                <a:cs typeface="Helvetica World Bold"/>
                <a:sym typeface="Helvetica World Bold"/>
                <a:rtl/>
              </a:rPr>
              <a:t>فكانت له بصمة عظيمة في تاريخ المملكة</a:t>
            </a:r>
          </a:p>
        </p:txBody>
      </p:sp>
      <p:sp>
        <p:nvSpPr>
          <p:cNvPr id="7" name="Freeform 7"/>
          <p:cNvSpPr/>
          <p:nvPr/>
        </p:nvSpPr>
        <p:spPr>
          <a:xfrm>
            <a:off x="15666460" y="7609872"/>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flipH="1">
            <a:off x="8096118" y="3600375"/>
            <a:ext cx="7740479" cy="1467466"/>
          </a:xfrm>
          <a:custGeom>
            <a:avLst/>
            <a:gdLst/>
            <a:ahLst/>
            <a:cxnLst/>
            <a:rect l="l" t="t" r="r" b="b"/>
            <a:pathLst>
              <a:path w="7740479" h="1467466">
                <a:moveTo>
                  <a:pt x="7740479" y="0"/>
                </a:moveTo>
                <a:lnTo>
                  <a:pt x="0" y="0"/>
                </a:lnTo>
                <a:lnTo>
                  <a:pt x="0" y="1467466"/>
                </a:lnTo>
                <a:lnTo>
                  <a:pt x="7740479" y="1467466"/>
                </a:lnTo>
                <a:lnTo>
                  <a:pt x="7740479"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flipH="1">
            <a:off x="5726329" y="5392653"/>
            <a:ext cx="8721321" cy="1653417"/>
          </a:xfrm>
          <a:custGeom>
            <a:avLst/>
            <a:gdLst/>
            <a:ahLst/>
            <a:cxnLst/>
            <a:rect l="l" t="t" r="r" b="b"/>
            <a:pathLst>
              <a:path w="8721321" h="1653417">
                <a:moveTo>
                  <a:pt x="8721321" y="0"/>
                </a:moveTo>
                <a:lnTo>
                  <a:pt x="0" y="0"/>
                </a:lnTo>
                <a:lnTo>
                  <a:pt x="0" y="1653417"/>
                </a:lnTo>
                <a:lnTo>
                  <a:pt x="8721321" y="1653417"/>
                </a:lnTo>
                <a:lnTo>
                  <a:pt x="8721321"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flipH="1">
            <a:off x="3479408" y="7369920"/>
            <a:ext cx="9456462" cy="1792788"/>
          </a:xfrm>
          <a:custGeom>
            <a:avLst/>
            <a:gdLst/>
            <a:ahLst/>
            <a:cxnLst/>
            <a:rect l="l" t="t" r="r" b="b"/>
            <a:pathLst>
              <a:path w="9456462" h="1792788">
                <a:moveTo>
                  <a:pt x="9456462" y="0"/>
                </a:moveTo>
                <a:lnTo>
                  <a:pt x="0" y="0"/>
                </a:lnTo>
                <a:lnTo>
                  <a:pt x="0" y="1792788"/>
                </a:lnTo>
                <a:lnTo>
                  <a:pt x="9456462" y="1792788"/>
                </a:lnTo>
                <a:lnTo>
                  <a:pt x="9456462"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a:off x="12665368" y="6652943"/>
            <a:ext cx="5682227" cy="3596346"/>
          </a:xfrm>
          <a:custGeom>
            <a:avLst/>
            <a:gdLst/>
            <a:ahLst/>
            <a:cxnLst/>
            <a:rect l="l" t="t" r="r" b="b"/>
            <a:pathLst>
              <a:path w="5682227" h="3596346">
                <a:moveTo>
                  <a:pt x="0" y="0"/>
                </a:moveTo>
                <a:lnTo>
                  <a:pt x="5682228" y="0"/>
                </a:lnTo>
                <a:lnTo>
                  <a:pt x="5682228" y="3596346"/>
                </a:lnTo>
                <a:lnTo>
                  <a:pt x="0" y="3596346"/>
                </a:lnTo>
                <a:lnTo>
                  <a:pt x="0" y="0"/>
                </a:lnTo>
                <a:close/>
              </a:path>
            </a:pathLst>
          </a:custGeom>
          <a:blipFill>
            <a:blip r:embed="rId6"/>
            <a:stretch>
              <a:fillRect t="-100000"/>
            </a:stretch>
          </a:blipFill>
        </p:spPr>
      </p:sp>
      <p:sp>
        <p:nvSpPr>
          <p:cNvPr id="8" name="Freeform 8"/>
          <p:cNvSpPr/>
          <p:nvPr/>
        </p:nvSpPr>
        <p:spPr>
          <a:xfrm>
            <a:off x="677387" y="364397"/>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7">
              <a:alphaModFix amt="55000"/>
              <a:extLst>
                <a:ext uri="{96DAC541-7B7A-43D3-8B79-37D633B846F1}">
                  <asvg:svgBlip xmlns:asvg="http://schemas.microsoft.com/office/drawing/2016/SVG/main" r:embed="rId8"/>
                </a:ext>
              </a:extLst>
            </a:blip>
            <a:stretch>
              <a:fillRect/>
            </a:stretch>
          </a:blipFill>
        </p:spPr>
      </p:sp>
      <p:sp>
        <p:nvSpPr>
          <p:cNvPr id="9" name="TextBox 9"/>
          <p:cNvSpPr txBox="1"/>
          <p:nvPr/>
        </p:nvSpPr>
        <p:spPr>
          <a:xfrm>
            <a:off x="3465826" y="658192"/>
            <a:ext cx="11356349" cy="1722984"/>
          </a:xfrm>
          <a:prstGeom prst="rect">
            <a:avLst/>
          </a:prstGeom>
        </p:spPr>
        <p:txBody>
          <a:bodyPr lIns="0" tIns="0" rIns="0" bIns="0" rtlCol="0" anchor="t">
            <a:spAutoFit/>
          </a:bodyPr>
          <a:lstStyle/>
          <a:p>
            <a:pPr algn="ctr" rtl="1">
              <a:lnSpc>
                <a:spcPts val="13791"/>
              </a:lnSpc>
            </a:pPr>
            <a:r>
              <a:rPr lang="ar-EG" sz="7297">
                <a:solidFill>
                  <a:srgbClr val="62493C"/>
                </a:solidFill>
                <a:latin typeface="HS Headline"/>
                <a:ea typeface="HS Headline"/>
                <a:cs typeface="HS Headline"/>
                <a:sym typeface="HS Headline"/>
                <a:rtl/>
              </a:rPr>
              <a:t>أهم أهداف يوم التأسيس</a:t>
            </a:r>
          </a:p>
        </p:txBody>
      </p:sp>
      <p:sp>
        <p:nvSpPr>
          <p:cNvPr id="10" name="TextBox 10"/>
          <p:cNvSpPr txBox="1"/>
          <p:nvPr/>
        </p:nvSpPr>
        <p:spPr>
          <a:xfrm>
            <a:off x="7111459" y="3579748"/>
            <a:ext cx="8351898" cy="1175346"/>
          </a:xfrm>
          <a:prstGeom prst="rect">
            <a:avLst/>
          </a:prstGeom>
        </p:spPr>
        <p:txBody>
          <a:bodyPr lIns="0" tIns="0" rIns="0" bIns="0" rtlCol="0" anchor="t">
            <a:spAutoFit/>
          </a:bodyPr>
          <a:lstStyle/>
          <a:p>
            <a:pPr algn="ctr" rtl="1">
              <a:lnSpc>
                <a:spcPts val="9640"/>
              </a:lnSpc>
            </a:pPr>
            <a:r>
              <a:rPr lang="ar-EG" sz="5100" b="1">
                <a:solidFill>
                  <a:srgbClr val="000000"/>
                </a:solidFill>
                <a:latin typeface="Helvetica World Bold"/>
                <a:ea typeface="Helvetica World Bold"/>
                <a:cs typeface="Helvetica World Bold"/>
                <a:sym typeface="Helvetica World Bold"/>
                <a:rtl/>
              </a:rPr>
              <a:t>التعرف على تاريخ المملكة</a:t>
            </a:r>
          </a:p>
        </p:txBody>
      </p:sp>
      <p:sp>
        <p:nvSpPr>
          <p:cNvPr id="11" name="TextBox 11"/>
          <p:cNvSpPr txBox="1"/>
          <p:nvPr/>
        </p:nvSpPr>
        <p:spPr>
          <a:xfrm>
            <a:off x="5074397" y="5433355"/>
            <a:ext cx="8601782" cy="1219588"/>
          </a:xfrm>
          <a:prstGeom prst="rect">
            <a:avLst/>
          </a:prstGeom>
        </p:spPr>
        <p:txBody>
          <a:bodyPr lIns="0" tIns="0" rIns="0" bIns="0" rtlCol="0" anchor="t">
            <a:spAutoFit/>
          </a:bodyPr>
          <a:lstStyle/>
          <a:p>
            <a:pPr algn="ctr" rtl="1">
              <a:lnSpc>
                <a:spcPts val="9928"/>
              </a:lnSpc>
            </a:pPr>
            <a:r>
              <a:rPr lang="ar-EG" sz="5253" b="1">
                <a:solidFill>
                  <a:srgbClr val="000000"/>
                </a:solidFill>
                <a:latin typeface="Helvetica World Bold"/>
                <a:ea typeface="Helvetica World Bold"/>
                <a:cs typeface="Helvetica World Bold"/>
                <a:sym typeface="Helvetica World Bold"/>
                <a:rtl/>
              </a:rPr>
              <a:t>تعزيز حب الوطن والانتماء له</a:t>
            </a:r>
          </a:p>
        </p:txBody>
      </p:sp>
      <p:sp>
        <p:nvSpPr>
          <p:cNvPr id="12" name="TextBox 12"/>
          <p:cNvSpPr txBox="1"/>
          <p:nvPr/>
        </p:nvSpPr>
        <p:spPr>
          <a:xfrm>
            <a:off x="2960332" y="7558253"/>
            <a:ext cx="8868170" cy="1101796"/>
          </a:xfrm>
          <a:prstGeom prst="rect">
            <a:avLst/>
          </a:prstGeom>
        </p:spPr>
        <p:txBody>
          <a:bodyPr lIns="0" tIns="0" rIns="0" bIns="0" rtlCol="0" anchor="t">
            <a:spAutoFit/>
          </a:bodyPr>
          <a:lstStyle/>
          <a:p>
            <a:pPr algn="ctr" rtl="1">
              <a:lnSpc>
                <a:spcPts val="9066"/>
              </a:lnSpc>
            </a:pPr>
            <a:r>
              <a:rPr lang="ar-EG" sz="4797" b="1">
                <a:solidFill>
                  <a:srgbClr val="000000"/>
                </a:solidFill>
                <a:latin typeface="Helvetica World Bold"/>
                <a:ea typeface="Helvetica World Bold"/>
                <a:cs typeface="Helvetica World Bold"/>
                <a:sym typeface="Helvetica World Bold"/>
                <a:rtl/>
              </a:rPr>
              <a:t>الاعتزاز بالهوية والثقافة السعودية</a:t>
            </a:r>
          </a:p>
        </p:txBody>
      </p:sp>
      <p:sp>
        <p:nvSpPr>
          <p:cNvPr id="13" name="TextBox 13"/>
          <p:cNvSpPr txBox="1"/>
          <p:nvPr/>
        </p:nvSpPr>
        <p:spPr>
          <a:xfrm>
            <a:off x="14645417" y="3218244"/>
            <a:ext cx="950498" cy="1722984"/>
          </a:xfrm>
          <a:prstGeom prst="rect">
            <a:avLst/>
          </a:prstGeom>
        </p:spPr>
        <p:txBody>
          <a:bodyPr lIns="0" tIns="0" rIns="0" bIns="0" rtlCol="0" anchor="t">
            <a:spAutoFit/>
          </a:bodyPr>
          <a:lstStyle/>
          <a:p>
            <a:pPr algn="ctr" rtl="1">
              <a:lnSpc>
                <a:spcPts val="13791"/>
              </a:lnSpc>
            </a:pPr>
            <a:r>
              <a:rPr lang="en-US" sz="7297">
                <a:solidFill>
                  <a:srgbClr val="000000"/>
                </a:solidFill>
                <a:latin typeface="HS Headline"/>
                <a:ea typeface="HS Headline"/>
                <a:cs typeface="HS Headline"/>
                <a:sym typeface="HS Headline"/>
              </a:rPr>
              <a:t>١</a:t>
            </a:r>
          </a:p>
        </p:txBody>
      </p:sp>
      <p:sp>
        <p:nvSpPr>
          <p:cNvPr id="14" name="TextBox 14"/>
          <p:cNvSpPr txBox="1"/>
          <p:nvPr/>
        </p:nvSpPr>
        <p:spPr>
          <a:xfrm>
            <a:off x="13200930" y="5104555"/>
            <a:ext cx="950498" cy="1722984"/>
          </a:xfrm>
          <a:prstGeom prst="rect">
            <a:avLst/>
          </a:prstGeom>
        </p:spPr>
        <p:txBody>
          <a:bodyPr lIns="0" tIns="0" rIns="0" bIns="0" rtlCol="0" anchor="t">
            <a:spAutoFit/>
          </a:bodyPr>
          <a:lstStyle/>
          <a:p>
            <a:pPr algn="ctr" rtl="1">
              <a:lnSpc>
                <a:spcPts val="13791"/>
              </a:lnSpc>
            </a:pPr>
            <a:r>
              <a:rPr lang="en-US" sz="7297">
                <a:solidFill>
                  <a:srgbClr val="000000"/>
                </a:solidFill>
                <a:latin typeface="HS Headline"/>
                <a:ea typeface="HS Headline"/>
                <a:cs typeface="HS Headline"/>
                <a:sym typeface="HS Headline"/>
              </a:rPr>
              <a:t>٢</a:t>
            </a:r>
          </a:p>
        </p:txBody>
      </p:sp>
      <p:sp>
        <p:nvSpPr>
          <p:cNvPr id="15" name="TextBox 15"/>
          <p:cNvSpPr txBox="1"/>
          <p:nvPr/>
        </p:nvSpPr>
        <p:spPr>
          <a:xfrm>
            <a:off x="11625755" y="7141320"/>
            <a:ext cx="950498" cy="1722984"/>
          </a:xfrm>
          <a:prstGeom prst="rect">
            <a:avLst/>
          </a:prstGeom>
        </p:spPr>
        <p:txBody>
          <a:bodyPr lIns="0" tIns="0" rIns="0" bIns="0" rtlCol="0" anchor="t">
            <a:spAutoFit/>
          </a:bodyPr>
          <a:lstStyle/>
          <a:p>
            <a:pPr algn="ctr" rtl="1">
              <a:lnSpc>
                <a:spcPts val="13791"/>
              </a:lnSpc>
            </a:pPr>
            <a:r>
              <a:rPr lang="en-US" sz="7297">
                <a:solidFill>
                  <a:srgbClr val="000000"/>
                </a:solidFill>
                <a:latin typeface="HS Headline"/>
                <a:ea typeface="HS Headline"/>
                <a:cs typeface="HS Headline"/>
                <a:sym typeface="HS Headline"/>
              </a:rPr>
              <a:t>٣</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0" y="2332847"/>
            <a:ext cx="6848644" cy="7555496"/>
          </a:xfrm>
          <a:custGeom>
            <a:avLst/>
            <a:gdLst/>
            <a:ahLst/>
            <a:cxnLst/>
            <a:rect l="l" t="t" r="r" b="b"/>
            <a:pathLst>
              <a:path w="6848644" h="7555496">
                <a:moveTo>
                  <a:pt x="0" y="0"/>
                </a:moveTo>
                <a:lnTo>
                  <a:pt x="6848644" y="0"/>
                </a:lnTo>
                <a:lnTo>
                  <a:pt x="6848644" y="7555497"/>
                </a:lnTo>
                <a:lnTo>
                  <a:pt x="0" y="7555497"/>
                </a:lnTo>
                <a:lnTo>
                  <a:pt x="0" y="0"/>
                </a:lnTo>
                <a:close/>
              </a:path>
            </a:pathLst>
          </a:custGeom>
          <a:blipFill>
            <a:blip r:embed="rId4"/>
            <a:stretch>
              <a:fillRect t="-32182" b="-28963"/>
            </a:stretch>
          </a:blipFill>
        </p:spPr>
      </p:sp>
      <p:sp>
        <p:nvSpPr>
          <p:cNvPr id="5" name="Freeform 5"/>
          <p:cNvSpPr/>
          <p:nvPr/>
        </p:nvSpPr>
        <p:spPr>
          <a:xfrm>
            <a:off x="330259" y="181777"/>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
        <p:nvSpPr>
          <p:cNvPr id="6" name="TextBox 6"/>
          <p:cNvSpPr txBox="1"/>
          <p:nvPr/>
        </p:nvSpPr>
        <p:spPr>
          <a:xfrm>
            <a:off x="3424322" y="903506"/>
            <a:ext cx="11439356" cy="1683724"/>
          </a:xfrm>
          <a:prstGeom prst="rect">
            <a:avLst/>
          </a:prstGeom>
        </p:spPr>
        <p:txBody>
          <a:bodyPr lIns="0" tIns="0" rIns="0" bIns="0" rtlCol="0" anchor="t">
            <a:spAutoFit/>
          </a:bodyPr>
          <a:lstStyle/>
          <a:p>
            <a:pPr algn="ctr" rtl="1">
              <a:lnSpc>
                <a:spcPts val="13420"/>
              </a:lnSpc>
            </a:pPr>
            <a:r>
              <a:rPr lang="ar-EG" sz="7100">
                <a:solidFill>
                  <a:srgbClr val="62493C"/>
                </a:solidFill>
                <a:latin typeface="HS Headline"/>
                <a:ea typeface="HS Headline"/>
                <a:cs typeface="HS Headline"/>
                <a:sym typeface="HS Headline"/>
                <a:rtl/>
              </a:rPr>
              <a:t>شعار يوم التأسيس</a:t>
            </a:r>
          </a:p>
        </p:txBody>
      </p:sp>
      <p:sp>
        <p:nvSpPr>
          <p:cNvPr id="7" name="TextBox 7"/>
          <p:cNvSpPr txBox="1"/>
          <p:nvPr/>
        </p:nvSpPr>
        <p:spPr>
          <a:xfrm>
            <a:off x="7503895" y="4026775"/>
            <a:ext cx="9637023" cy="4687646"/>
          </a:xfrm>
          <a:prstGeom prst="rect">
            <a:avLst/>
          </a:prstGeom>
        </p:spPr>
        <p:txBody>
          <a:bodyPr lIns="0" tIns="0" rIns="0" bIns="0" rtlCol="0" anchor="t">
            <a:spAutoFit/>
          </a:bodyPr>
          <a:lstStyle/>
          <a:p>
            <a:pPr algn="ctr" rtl="1">
              <a:lnSpc>
                <a:spcPts val="7037"/>
              </a:lnSpc>
            </a:pPr>
            <a:r>
              <a:rPr lang="ar-EG" sz="4371" b="1">
                <a:solidFill>
                  <a:srgbClr val="000000"/>
                </a:solidFill>
                <a:latin typeface="Helvetica World Bold"/>
                <a:ea typeface="Helvetica World Bold"/>
                <a:cs typeface="Helvetica World Bold"/>
                <a:sym typeface="Helvetica World Bold"/>
                <a:rtl/>
              </a:rPr>
              <a:t>شعار يوم التأسيس يعبر عن تاريخ المملكة العريق ويحتوي على رموز من حياة الأجداد قديماً </a:t>
            </a:r>
          </a:p>
          <a:p>
            <a:pPr algn="ctr" rtl="1">
              <a:lnSpc>
                <a:spcPts val="7037"/>
              </a:lnSpc>
            </a:pPr>
            <a:r>
              <a:rPr lang="ar-EG" sz="4371" b="1">
                <a:solidFill>
                  <a:srgbClr val="275D25"/>
                </a:solidFill>
                <a:latin typeface="Helvetica World Bold"/>
                <a:ea typeface="Helvetica World Bold"/>
                <a:cs typeface="Helvetica World Bold"/>
                <a:sym typeface="Helvetica World Bold"/>
                <a:rtl/>
              </a:rPr>
              <a:t>مثل: النخلة والخيل والعلم والصقر </a:t>
            </a:r>
          </a:p>
          <a:p>
            <a:pPr algn="ctr" rtl="1">
              <a:lnSpc>
                <a:spcPts val="7037"/>
              </a:lnSpc>
            </a:pPr>
            <a:r>
              <a:rPr lang="ar-EG" sz="4371" b="1">
                <a:solidFill>
                  <a:srgbClr val="000000"/>
                </a:solidFill>
                <a:latin typeface="Helvetica World Bold"/>
                <a:ea typeface="Helvetica World Bold"/>
                <a:cs typeface="Helvetica World Bold"/>
                <a:sym typeface="Helvetica World Bold"/>
                <a:rtl/>
              </a:rPr>
              <a:t>هذه الرموز تذكرنا بقوة وطننا وأصالته وتعلمنا</a:t>
            </a:r>
          </a:p>
          <a:p>
            <a:pPr algn="ctr" rtl="1">
              <a:lnSpc>
                <a:spcPts val="7037"/>
              </a:lnSpc>
            </a:pPr>
            <a:r>
              <a:rPr lang="ar-EG" sz="4371" b="1">
                <a:solidFill>
                  <a:srgbClr val="000000"/>
                </a:solidFill>
                <a:latin typeface="Helvetica World Bold"/>
                <a:ea typeface="Helvetica World Bold"/>
                <a:cs typeface="Helvetica World Bold"/>
                <a:sym typeface="Helvetica World Bold"/>
                <a:rtl/>
              </a:rPr>
              <a:t> أن نفخر بهويتنا السعودية</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330259" y="181777"/>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grpSp>
        <p:nvGrpSpPr>
          <p:cNvPr id="5" name="Group 5"/>
          <p:cNvGrpSpPr/>
          <p:nvPr/>
        </p:nvGrpSpPr>
        <p:grpSpPr>
          <a:xfrm>
            <a:off x="13913990" y="4399305"/>
            <a:ext cx="4007759" cy="3042878"/>
            <a:chOff x="0" y="0"/>
            <a:chExt cx="761628" cy="578264"/>
          </a:xfrm>
        </p:grpSpPr>
        <p:sp>
          <p:nvSpPr>
            <p:cNvPr id="6" name="Freeform 6"/>
            <p:cNvSpPr/>
            <p:nvPr/>
          </p:nvSpPr>
          <p:spPr>
            <a:xfrm>
              <a:off x="0" y="0"/>
              <a:ext cx="761628" cy="578264"/>
            </a:xfrm>
            <a:custGeom>
              <a:avLst/>
              <a:gdLst/>
              <a:ahLst/>
              <a:cxnLst/>
              <a:rect l="l" t="t" r="r" b="b"/>
              <a:pathLst>
                <a:path w="761628" h="578264">
                  <a:moveTo>
                    <a:pt x="0" y="0"/>
                  </a:moveTo>
                  <a:lnTo>
                    <a:pt x="761628" y="0"/>
                  </a:lnTo>
                  <a:lnTo>
                    <a:pt x="761628" y="578264"/>
                  </a:lnTo>
                  <a:lnTo>
                    <a:pt x="0" y="578264"/>
                  </a:lnTo>
                  <a:close/>
                </a:path>
              </a:pathLst>
            </a:custGeom>
            <a:blipFill>
              <a:blip r:embed="rId6"/>
              <a:stretch>
                <a:fillRect l="-10550" r="-10550"/>
              </a:stretch>
            </a:blipFill>
          </p:spPr>
        </p:sp>
      </p:grpSp>
      <p:grpSp>
        <p:nvGrpSpPr>
          <p:cNvPr id="7" name="Group 7"/>
          <p:cNvGrpSpPr/>
          <p:nvPr/>
        </p:nvGrpSpPr>
        <p:grpSpPr>
          <a:xfrm>
            <a:off x="9469769" y="4399305"/>
            <a:ext cx="4007759" cy="3042878"/>
            <a:chOff x="0" y="0"/>
            <a:chExt cx="761628" cy="578264"/>
          </a:xfrm>
        </p:grpSpPr>
        <p:sp>
          <p:nvSpPr>
            <p:cNvPr id="8" name="Freeform 8"/>
            <p:cNvSpPr/>
            <p:nvPr/>
          </p:nvSpPr>
          <p:spPr>
            <a:xfrm>
              <a:off x="0" y="0"/>
              <a:ext cx="761628" cy="578264"/>
            </a:xfrm>
            <a:custGeom>
              <a:avLst/>
              <a:gdLst/>
              <a:ahLst/>
              <a:cxnLst/>
              <a:rect l="l" t="t" r="r" b="b"/>
              <a:pathLst>
                <a:path w="761628" h="578264">
                  <a:moveTo>
                    <a:pt x="0" y="0"/>
                  </a:moveTo>
                  <a:lnTo>
                    <a:pt x="761628" y="0"/>
                  </a:lnTo>
                  <a:lnTo>
                    <a:pt x="761628" y="578264"/>
                  </a:lnTo>
                  <a:lnTo>
                    <a:pt x="0" y="578264"/>
                  </a:lnTo>
                  <a:close/>
                </a:path>
              </a:pathLst>
            </a:custGeom>
            <a:blipFill>
              <a:blip r:embed="rId7"/>
              <a:stretch>
                <a:fillRect t="-82300" b="-51849"/>
              </a:stretch>
            </a:blipFill>
          </p:spPr>
        </p:sp>
      </p:grpSp>
      <p:grpSp>
        <p:nvGrpSpPr>
          <p:cNvPr id="9" name="Group 9"/>
          <p:cNvGrpSpPr/>
          <p:nvPr/>
        </p:nvGrpSpPr>
        <p:grpSpPr>
          <a:xfrm>
            <a:off x="5136241" y="4399305"/>
            <a:ext cx="4007759" cy="3042878"/>
            <a:chOff x="0" y="0"/>
            <a:chExt cx="761628" cy="578264"/>
          </a:xfrm>
        </p:grpSpPr>
        <p:sp>
          <p:nvSpPr>
            <p:cNvPr id="10" name="Freeform 10"/>
            <p:cNvSpPr/>
            <p:nvPr/>
          </p:nvSpPr>
          <p:spPr>
            <a:xfrm>
              <a:off x="0" y="0"/>
              <a:ext cx="761628" cy="578264"/>
            </a:xfrm>
            <a:custGeom>
              <a:avLst/>
              <a:gdLst/>
              <a:ahLst/>
              <a:cxnLst/>
              <a:rect l="l" t="t" r="r" b="b"/>
              <a:pathLst>
                <a:path w="761628" h="578264">
                  <a:moveTo>
                    <a:pt x="0" y="0"/>
                  </a:moveTo>
                  <a:lnTo>
                    <a:pt x="761628" y="0"/>
                  </a:lnTo>
                  <a:lnTo>
                    <a:pt x="761628" y="578264"/>
                  </a:lnTo>
                  <a:lnTo>
                    <a:pt x="0" y="578264"/>
                  </a:lnTo>
                  <a:close/>
                </a:path>
              </a:pathLst>
            </a:custGeom>
            <a:blipFill>
              <a:blip r:embed="rId8"/>
              <a:stretch>
                <a:fillRect t="-3342" b="-3342"/>
              </a:stretch>
            </a:blipFill>
          </p:spPr>
        </p:sp>
      </p:grpSp>
      <p:grpSp>
        <p:nvGrpSpPr>
          <p:cNvPr id="11" name="Group 11"/>
          <p:cNvGrpSpPr/>
          <p:nvPr/>
        </p:nvGrpSpPr>
        <p:grpSpPr>
          <a:xfrm>
            <a:off x="802713" y="4399305"/>
            <a:ext cx="4007759" cy="3042878"/>
            <a:chOff x="0" y="0"/>
            <a:chExt cx="761628" cy="578264"/>
          </a:xfrm>
        </p:grpSpPr>
        <p:sp>
          <p:nvSpPr>
            <p:cNvPr id="12" name="Freeform 12"/>
            <p:cNvSpPr/>
            <p:nvPr/>
          </p:nvSpPr>
          <p:spPr>
            <a:xfrm>
              <a:off x="0" y="0"/>
              <a:ext cx="761628" cy="578264"/>
            </a:xfrm>
            <a:custGeom>
              <a:avLst/>
              <a:gdLst/>
              <a:ahLst/>
              <a:cxnLst/>
              <a:rect l="l" t="t" r="r" b="b"/>
              <a:pathLst>
                <a:path w="761628" h="578264">
                  <a:moveTo>
                    <a:pt x="0" y="0"/>
                  </a:moveTo>
                  <a:lnTo>
                    <a:pt x="761628" y="0"/>
                  </a:lnTo>
                  <a:lnTo>
                    <a:pt x="761628" y="578264"/>
                  </a:lnTo>
                  <a:lnTo>
                    <a:pt x="0" y="578264"/>
                  </a:lnTo>
                  <a:close/>
                </a:path>
              </a:pathLst>
            </a:custGeom>
            <a:blipFill>
              <a:blip r:embed="rId9"/>
              <a:stretch>
                <a:fillRect l="-6449" r="-6449"/>
              </a:stretch>
            </a:blipFill>
          </p:spPr>
        </p:sp>
      </p:grpSp>
      <p:sp>
        <p:nvSpPr>
          <p:cNvPr id="13" name="TextBox 13"/>
          <p:cNvSpPr txBox="1"/>
          <p:nvPr/>
        </p:nvSpPr>
        <p:spPr>
          <a:xfrm>
            <a:off x="3424322" y="903506"/>
            <a:ext cx="11439356" cy="1683724"/>
          </a:xfrm>
          <a:prstGeom prst="rect">
            <a:avLst/>
          </a:prstGeom>
        </p:spPr>
        <p:txBody>
          <a:bodyPr lIns="0" tIns="0" rIns="0" bIns="0" rtlCol="0" anchor="t">
            <a:spAutoFit/>
          </a:bodyPr>
          <a:lstStyle/>
          <a:p>
            <a:pPr algn="ctr" rtl="1">
              <a:lnSpc>
                <a:spcPts val="13420"/>
              </a:lnSpc>
            </a:pPr>
            <a:r>
              <a:rPr lang="ar-EG" sz="7100">
                <a:solidFill>
                  <a:srgbClr val="62493C"/>
                </a:solidFill>
                <a:latin typeface="HS Headline"/>
                <a:ea typeface="HS Headline"/>
                <a:cs typeface="HS Headline"/>
                <a:sym typeface="HS Headline"/>
                <a:rtl/>
              </a:rPr>
              <a:t>الفرق بين الماضي والحاضر</a:t>
            </a:r>
          </a:p>
        </p:txBody>
      </p:sp>
      <p:sp>
        <p:nvSpPr>
          <p:cNvPr id="14" name="TextBox 14"/>
          <p:cNvSpPr txBox="1"/>
          <p:nvPr/>
        </p:nvSpPr>
        <p:spPr>
          <a:xfrm>
            <a:off x="13477528" y="7681872"/>
            <a:ext cx="4479169" cy="1010897"/>
          </a:xfrm>
          <a:prstGeom prst="rect">
            <a:avLst/>
          </a:prstGeom>
        </p:spPr>
        <p:txBody>
          <a:bodyPr lIns="0" tIns="0" rIns="0" bIns="0" rtlCol="0" anchor="t">
            <a:spAutoFit/>
          </a:bodyPr>
          <a:lstStyle/>
          <a:p>
            <a:pPr algn="ctr" rtl="1">
              <a:lnSpc>
                <a:spcPts val="7913"/>
              </a:lnSpc>
            </a:pPr>
            <a:r>
              <a:rPr lang="ar-EG" sz="4915" b="1">
                <a:solidFill>
                  <a:srgbClr val="000000"/>
                </a:solidFill>
                <a:latin typeface="Helvetica World Bold"/>
                <a:ea typeface="Helvetica World Bold"/>
                <a:cs typeface="Helvetica World Bold"/>
                <a:sym typeface="Helvetica World Bold"/>
                <a:rtl/>
              </a:rPr>
              <a:t>التعليم قديماً </a:t>
            </a:r>
          </a:p>
        </p:txBody>
      </p:sp>
      <p:sp>
        <p:nvSpPr>
          <p:cNvPr id="15" name="TextBox 15"/>
          <p:cNvSpPr txBox="1"/>
          <p:nvPr/>
        </p:nvSpPr>
        <p:spPr>
          <a:xfrm>
            <a:off x="9144000" y="7681872"/>
            <a:ext cx="4479169" cy="1010897"/>
          </a:xfrm>
          <a:prstGeom prst="rect">
            <a:avLst/>
          </a:prstGeom>
        </p:spPr>
        <p:txBody>
          <a:bodyPr lIns="0" tIns="0" rIns="0" bIns="0" rtlCol="0" anchor="t">
            <a:spAutoFit/>
          </a:bodyPr>
          <a:lstStyle/>
          <a:p>
            <a:pPr algn="ctr" rtl="1">
              <a:lnSpc>
                <a:spcPts val="7913"/>
              </a:lnSpc>
            </a:pPr>
            <a:r>
              <a:rPr lang="ar-EG" sz="4915" b="1">
                <a:solidFill>
                  <a:srgbClr val="000000"/>
                </a:solidFill>
                <a:latin typeface="Helvetica World Bold"/>
                <a:ea typeface="Helvetica World Bold"/>
                <a:cs typeface="Helvetica World Bold"/>
                <a:sym typeface="Helvetica World Bold"/>
                <a:rtl/>
              </a:rPr>
              <a:t>التعليم حديثاً </a:t>
            </a:r>
          </a:p>
        </p:txBody>
      </p:sp>
      <p:sp>
        <p:nvSpPr>
          <p:cNvPr id="16" name="TextBox 16"/>
          <p:cNvSpPr txBox="1"/>
          <p:nvPr/>
        </p:nvSpPr>
        <p:spPr>
          <a:xfrm>
            <a:off x="4810472" y="7681872"/>
            <a:ext cx="4479169" cy="1010897"/>
          </a:xfrm>
          <a:prstGeom prst="rect">
            <a:avLst/>
          </a:prstGeom>
        </p:spPr>
        <p:txBody>
          <a:bodyPr lIns="0" tIns="0" rIns="0" bIns="0" rtlCol="0" anchor="t">
            <a:spAutoFit/>
          </a:bodyPr>
          <a:lstStyle/>
          <a:p>
            <a:pPr algn="ctr" rtl="1">
              <a:lnSpc>
                <a:spcPts val="7913"/>
              </a:lnSpc>
            </a:pPr>
            <a:r>
              <a:rPr lang="ar-EG" sz="4915" b="1">
                <a:solidFill>
                  <a:srgbClr val="000000"/>
                </a:solidFill>
                <a:latin typeface="Helvetica World Bold"/>
                <a:ea typeface="Helvetica World Bold"/>
                <a:cs typeface="Helvetica World Bold"/>
                <a:sym typeface="Helvetica World Bold"/>
                <a:rtl/>
              </a:rPr>
              <a:t>المواصلات قديماً</a:t>
            </a:r>
          </a:p>
        </p:txBody>
      </p:sp>
      <p:sp>
        <p:nvSpPr>
          <p:cNvPr id="17" name="TextBox 17"/>
          <p:cNvSpPr txBox="1"/>
          <p:nvPr/>
        </p:nvSpPr>
        <p:spPr>
          <a:xfrm>
            <a:off x="476944" y="7681872"/>
            <a:ext cx="4479169" cy="1010897"/>
          </a:xfrm>
          <a:prstGeom prst="rect">
            <a:avLst/>
          </a:prstGeom>
        </p:spPr>
        <p:txBody>
          <a:bodyPr lIns="0" tIns="0" rIns="0" bIns="0" rtlCol="0" anchor="t">
            <a:spAutoFit/>
          </a:bodyPr>
          <a:lstStyle/>
          <a:p>
            <a:pPr algn="ctr" rtl="1">
              <a:lnSpc>
                <a:spcPts val="7913"/>
              </a:lnSpc>
            </a:pPr>
            <a:r>
              <a:rPr lang="ar-EG" sz="4915" b="1">
                <a:solidFill>
                  <a:srgbClr val="000000"/>
                </a:solidFill>
                <a:latin typeface="Helvetica World Bold"/>
                <a:ea typeface="Helvetica World Bold"/>
                <a:cs typeface="Helvetica World Bold"/>
                <a:sym typeface="Helvetica World Bold"/>
                <a:rtl/>
              </a:rPr>
              <a:t>المواصلات حديثاً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330259" y="181777"/>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sp>
        <p:nvSpPr>
          <p:cNvPr id="5" name="Freeform 5"/>
          <p:cNvSpPr/>
          <p:nvPr/>
        </p:nvSpPr>
        <p:spPr>
          <a:xfrm>
            <a:off x="1471732" y="1370811"/>
            <a:ext cx="15493050" cy="8095119"/>
          </a:xfrm>
          <a:custGeom>
            <a:avLst/>
            <a:gdLst/>
            <a:ahLst/>
            <a:cxnLst/>
            <a:rect l="l" t="t" r="r" b="b"/>
            <a:pathLst>
              <a:path w="15493050" h="8095119">
                <a:moveTo>
                  <a:pt x="0" y="0"/>
                </a:moveTo>
                <a:lnTo>
                  <a:pt x="15493050" y="0"/>
                </a:lnTo>
                <a:lnTo>
                  <a:pt x="15493050" y="8095119"/>
                </a:lnTo>
                <a:lnTo>
                  <a:pt x="0" y="809511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6" name="TextBox 6"/>
          <p:cNvSpPr txBox="1"/>
          <p:nvPr/>
        </p:nvSpPr>
        <p:spPr>
          <a:xfrm>
            <a:off x="5203252" y="1312516"/>
            <a:ext cx="7881496" cy="2530697"/>
          </a:xfrm>
          <a:prstGeom prst="rect">
            <a:avLst/>
          </a:prstGeom>
        </p:spPr>
        <p:txBody>
          <a:bodyPr lIns="0" tIns="0" rIns="0" bIns="0" rtlCol="0" anchor="t">
            <a:spAutoFit/>
          </a:bodyPr>
          <a:lstStyle/>
          <a:p>
            <a:pPr algn="ctr" rtl="1">
              <a:lnSpc>
                <a:spcPts val="9729"/>
              </a:lnSpc>
            </a:pPr>
            <a:r>
              <a:rPr lang="ar-EG" sz="6400">
                <a:solidFill>
                  <a:srgbClr val="62493C"/>
                </a:solidFill>
                <a:latin typeface="HS Headline"/>
                <a:ea typeface="HS Headline"/>
                <a:cs typeface="HS Headline"/>
                <a:sym typeface="HS Headline"/>
                <a:rtl/>
              </a:rPr>
              <a:t>القيم التي ورثناها من الأجداد</a:t>
            </a:r>
          </a:p>
        </p:txBody>
      </p:sp>
      <p:sp>
        <p:nvSpPr>
          <p:cNvPr id="7" name="TextBox 7"/>
          <p:cNvSpPr txBox="1"/>
          <p:nvPr/>
        </p:nvSpPr>
        <p:spPr>
          <a:xfrm>
            <a:off x="11666911" y="6782405"/>
            <a:ext cx="5802873" cy="2475895"/>
          </a:xfrm>
          <a:prstGeom prst="rect">
            <a:avLst/>
          </a:prstGeom>
        </p:spPr>
        <p:txBody>
          <a:bodyPr lIns="0" tIns="0" rIns="0" bIns="0" rtlCol="0" anchor="t">
            <a:spAutoFit/>
          </a:bodyPr>
          <a:lstStyle/>
          <a:p>
            <a:pPr algn="ctr" rtl="1">
              <a:lnSpc>
                <a:spcPts val="9233"/>
              </a:lnSpc>
            </a:pPr>
            <a:r>
              <a:rPr lang="ar-EG" sz="6367" b="1">
                <a:solidFill>
                  <a:srgbClr val="000000"/>
                </a:solidFill>
                <a:latin typeface="Helvetica World Bold"/>
                <a:ea typeface="Helvetica World Bold"/>
                <a:cs typeface="Helvetica World Bold"/>
                <a:sym typeface="Helvetica World Bold"/>
                <a:rtl/>
              </a:rPr>
              <a:t>الكرم </a:t>
            </a:r>
          </a:p>
          <a:p>
            <a:pPr algn="ctr" rtl="1">
              <a:lnSpc>
                <a:spcPts val="9233"/>
              </a:lnSpc>
            </a:pPr>
            <a:r>
              <a:rPr lang="ar-EG" sz="6367" b="1">
                <a:solidFill>
                  <a:srgbClr val="000000"/>
                </a:solidFill>
                <a:latin typeface="Helvetica World Bold"/>
                <a:ea typeface="Helvetica World Bold"/>
                <a:cs typeface="Helvetica World Bold"/>
                <a:sym typeface="Helvetica World Bold"/>
                <a:rtl/>
              </a:rPr>
              <a:t>وحسن الضيافة</a:t>
            </a:r>
          </a:p>
        </p:txBody>
      </p:sp>
      <p:sp>
        <p:nvSpPr>
          <p:cNvPr id="8" name="TextBox 8"/>
          <p:cNvSpPr txBox="1"/>
          <p:nvPr/>
        </p:nvSpPr>
        <p:spPr>
          <a:xfrm>
            <a:off x="6316820" y="7413822"/>
            <a:ext cx="5802873" cy="1213062"/>
          </a:xfrm>
          <a:prstGeom prst="rect">
            <a:avLst/>
          </a:prstGeom>
        </p:spPr>
        <p:txBody>
          <a:bodyPr lIns="0" tIns="0" rIns="0" bIns="0" rtlCol="0" anchor="t">
            <a:spAutoFit/>
          </a:bodyPr>
          <a:lstStyle/>
          <a:p>
            <a:pPr algn="ctr" rtl="1">
              <a:lnSpc>
                <a:spcPts val="9233"/>
              </a:lnSpc>
            </a:pPr>
            <a:r>
              <a:rPr lang="ar-EG" sz="6367" b="1">
                <a:solidFill>
                  <a:srgbClr val="000000"/>
                </a:solidFill>
                <a:latin typeface="Helvetica World Bold"/>
                <a:ea typeface="Helvetica World Bold"/>
                <a:cs typeface="Helvetica World Bold"/>
                <a:sym typeface="Helvetica World Bold"/>
                <a:rtl/>
              </a:rPr>
              <a:t>الشجاعة والقوة</a:t>
            </a:r>
          </a:p>
        </p:txBody>
      </p:sp>
      <p:sp>
        <p:nvSpPr>
          <p:cNvPr id="9" name="TextBox 9"/>
          <p:cNvSpPr txBox="1"/>
          <p:nvPr/>
        </p:nvSpPr>
        <p:spPr>
          <a:xfrm>
            <a:off x="819234" y="6876335"/>
            <a:ext cx="5802873" cy="2381965"/>
          </a:xfrm>
          <a:prstGeom prst="rect">
            <a:avLst/>
          </a:prstGeom>
        </p:spPr>
        <p:txBody>
          <a:bodyPr lIns="0" tIns="0" rIns="0" bIns="0" rtlCol="0" anchor="t">
            <a:spAutoFit/>
          </a:bodyPr>
          <a:lstStyle/>
          <a:p>
            <a:pPr algn="ctr" rtl="1">
              <a:lnSpc>
                <a:spcPts val="9233"/>
              </a:lnSpc>
            </a:pPr>
            <a:r>
              <a:rPr lang="ar-EG" sz="6367" b="1">
                <a:solidFill>
                  <a:srgbClr val="000000"/>
                </a:solidFill>
                <a:latin typeface="Helvetica World Bold"/>
                <a:ea typeface="Helvetica World Bold"/>
                <a:cs typeface="Helvetica World Bold"/>
                <a:sym typeface="Helvetica World Bold"/>
                <a:rtl/>
              </a:rPr>
              <a:t>حب الوطن </a:t>
            </a:r>
          </a:p>
          <a:p>
            <a:pPr algn="ctr" rtl="1">
              <a:lnSpc>
                <a:spcPts val="9233"/>
              </a:lnSpc>
            </a:pPr>
            <a:r>
              <a:rPr lang="ar-EG" sz="6367" b="1">
                <a:solidFill>
                  <a:srgbClr val="000000"/>
                </a:solidFill>
                <a:latin typeface="Helvetica World Bold"/>
                <a:ea typeface="Helvetica World Bold"/>
                <a:cs typeface="Helvetica World Bold"/>
                <a:sym typeface="Helvetica World Bold"/>
                <a:rtl/>
              </a:rPr>
              <a:t>والإعتزاز به</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16005055" y="7715250"/>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sp>
        <p:nvSpPr>
          <p:cNvPr id="5" name="Freeform 5"/>
          <p:cNvSpPr/>
          <p:nvPr/>
        </p:nvSpPr>
        <p:spPr>
          <a:xfrm>
            <a:off x="-157161" y="5143500"/>
            <a:ext cx="6300788" cy="5143500"/>
          </a:xfrm>
          <a:custGeom>
            <a:avLst/>
            <a:gdLst/>
            <a:ahLst/>
            <a:cxnLst/>
            <a:rect l="l" t="t" r="r" b="b"/>
            <a:pathLst>
              <a:path w="6300788" h="5143500">
                <a:moveTo>
                  <a:pt x="0" y="0"/>
                </a:moveTo>
                <a:lnTo>
                  <a:pt x="6300787" y="0"/>
                </a:lnTo>
                <a:lnTo>
                  <a:pt x="6300787" y="5143500"/>
                </a:lnTo>
                <a:lnTo>
                  <a:pt x="0" y="5143500"/>
                </a:lnTo>
                <a:lnTo>
                  <a:pt x="0" y="0"/>
                </a:lnTo>
                <a:close/>
              </a:path>
            </a:pathLst>
          </a:custGeom>
          <a:blipFill>
            <a:blip r:embed="rId6"/>
            <a:stretch>
              <a:fillRect t="-100000"/>
            </a:stretch>
          </a:blipFill>
        </p:spPr>
      </p:sp>
      <p:sp>
        <p:nvSpPr>
          <p:cNvPr id="6" name="TextBox 6"/>
          <p:cNvSpPr txBox="1"/>
          <p:nvPr/>
        </p:nvSpPr>
        <p:spPr>
          <a:xfrm>
            <a:off x="2254904" y="903506"/>
            <a:ext cx="13778193" cy="1683724"/>
          </a:xfrm>
          <a:prstGeom prst="rect">
            <a:avLst/>
          </a:prstGeom>
        </p:spPr>
        <p:txBody>
          <a:bodyPr lIns="0" tIns="0" rIns="0" bIns="0" rtlCol="0" anchor="t">
            <a:spAutoFit/>
          </a:bodyPr>
          <a:lstStyle/>
          <a:p>
            <a:pPr algn="ctr" rtl="1">
              <a:lnSpc>
                <a:spcPts val="13420"/>
              </a:lnSpc>
            </a:pPr>
            <a:r>
              <a:rPr lang="ar-EG" sz="7100">
                <a:solidFill>
                  <a:srgbClr val="62493C"/>
                </a:solidFill>
                <a:latin typeface="HS Headline"/>
                <a:ea typeface="HS Headline"/>
                <a:cs typeface="HS Headline"/>
                <a:sym typeface="HS Headline"/>
                <a:rtl/>
              </a:rPr>
              <a:t>كيف نعيش قيم التأسيس اليوم ؟</a:t>
            </a:r>
          </a:p>
        </p:txBody>
      </p:sp>
      <p:sp>
        <p:nvSpPr>
          <p:cNvPr id="7" name="TextBox 7"/>
          <p:cNvSpPr txBox="1"/>
          <p:nvPr/>
        </p:nvSpPr>
        <p:spPr>
          <a:xfrm>
            <a:off x="1471732" y="3163638"/>
            <a:ext cx="15344537" cy="4211297"/>
          </a:xfrm>
          <a:prstGeom prst="rect">
            <a:avLst/>
          </a:prstGeom>
        </p:spPr>
        <p:txBody>
          <a:bodyPr lIns="0" tIns="0" rIns="0" bIns="0" rtlCol="0" anchor="t">
            <a:spAutoFit/>
          </a:bodyPr>
          <a:lstStyle/>
          <a:p>
            <a:pPr algn="ctr" rtl="1">
              <a:lnSpc>
                <a:spcPts val="7913"/>
              </a:lnSpc>
            </a:pPr>
            <a:r>
              <a:rPr lang="ar-EG" sz="4915" b="1">
                <a:solidFill>
                  <a:srgbClr val="000000"/>
                </a:solidFill>
                <a:latin typeface="Helvetica World Bold"/>
                <a:ea typeface="Helvetica World Bold"/>
                <a:cs typeface="Helvetica World Bold"/>
                <a:sym typeface="Helvetica World Bold"/>
                <a:rtl/>
              </a:rPr>
              <a:t>القيم التي ورثناها من أجدادنا ما زالت موجودة في حياتنا اليوم نعيش هذه القيم عندما نتعاون مع بعضنا ونساعد زميلاتنا ونحترم معلماتنا </a:t>
            </a:r>
          </a:p>
          <a:p>
            <a:pPr algn="ctr" rtl="1">
              <a:lnSpc>
                <a:spcPts val="7913"/>
              </a:lnSpc>
            </a:pPr>
            <a:r>
              <a:rPr lang="ar-EG" sz="4915" b="1">
                <a:solidFill>
                  <a:srgbClr val="000000"/>
                </a:solidFill>
                <a:latin typeface="Helvetica World Bold"/>
                <a:ea typeface="Helvetica World Bold"/>
                <a:cs typeface="Helvetica World Bold"/>
                <a:sym typeface="Helvetica World Bold"/>
                <a:rtl/>
              </a:rPr>
              <a:t>كما نعيشها عندما نجتهد في دراستنا ونحب التعلم لأن الأجداد تعبوا وبنو ونحن نكمل الطريق بالعلم والعمل</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p:cNvSpPr/>
          <p:nvPr/>
        </p:nvSpPr>
        <p:spPr>
          <a:xfrm>
            <a:off x="276008" y="175701"/>
            <a:ext cx="2282945" cy="2378068"/>
          </a:xfrm>
          <a:custGeom>
            <a:avLst/>
            <a:gdLst/>
            <a:ahLst/>
            <a:cxnLst/>
            <a:rect l="l" t="t" r="r" b="b"/>
            <a:pathLst>
              <a:path w="2282945" h="2378068">
                <a:moveTo>
                  <a:pt x="0" y="0"/>
                </a:moveTo>
                <a:lnTo>
                  <a:pt x="2282946" y="0"/>
                </a:lnTo>
                <a:lnTo>
                  <a:pt x="2282946" y="2378068"/>
                </a:lnTo>
                <a:lnTo>
                  <a:pt x="0" y="2378068"/>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2150012" y="1055451"/>
            <a:ext cx="13987977" cy="5033847"/>
          </a:xfrm>
          <a:prstGeom prst="rect">
            <a:avLst/>
          </a:prstGeom>
        </p:spPr>
        <p:txBody>
          <a:bodyPr lIns="0" tIns="0" rIns="0" bIns="0" rtlCol="0" anchor="t">
            <a:spAutoFit/>
          </a:bodyPr>
          <a:lstStyle/>
          <a:p>
            <a:pPr algn="ctr" rtl="1">
              <a:lnSpc>
                <a:spcPts val="19625"/>
              </a:lnSpc>
            </a:pPr>
            <a:r>
              <a:rPr lang="ar-EG" sz="11822">
                <a:solidFill>
                  <a:srgbClr val="62493C"/>
                </a:solidFill>
                <a:latin typeface="HS Headline"/>
                <a:ea typeface="HS Headline"/>
                <a:cs typeface="HS Headline"/>
                <a:sym typeface="HS Headline"/>
                <a:rtl/>
              </a:rPr>
              <a:t>الآن فقرة</a:t>
            </a:r>
          </a:p>
          <a:p>
            <a:pPr algn="ctr" rtl="1">
              <a:lnSpc>
                <a:spcPts val="19625"/>
              </a:lnSpc>
            </a:pPr>
            <a:r>
              <a:rPr lang="ar-EG" sz="11822">
                <a:solidFill>
                  <a:srgbClr val="62493C"/>
                </a:solidFill>
                <a:latin typeface="HS Headline"/>
                <a:ea typeface="HS Headline"/>
                <a:cs typeface="HS Headline"/>
                <a:sym typeface="HS Headline"/>
                <a:rtl/>
              </a:rPr>
              <a:t>« الأنشطة التفاعلية » </a:t>
            </a:r>
          </a:p>
        </p:txBody>
      </p:sp>
      <p:sp>
        <p:nvSpPr>
          <p:cNvPr id="6" name="Freeform 6"/>
          <p:cNvSpPr/>
          <p:nvPr/>
        </p:nvSpPr>
        <p:spPr>
          <a:xfrm>
            <a:off x="14231630" y="6420720"/>
            <a:ext cx="3334622" cy="3109535"/>
          </a:xfrm>
          <a:custGeom>
            <a:avLst/>
            <a:gdLst/>
            <a:ahLst/>
            <a:cxnLst/>
            <a:rect l="l" t="t" r="r" b="b"/>
            <a:pathLst>
              <a:path w="3334622" h="3109535">
                <a:moveTo>
                  <a:pt x="0" y="0"/>
                </a:moveTo>
                <a:lnTo>
                  <a:pt x="3334622" y="0"/>
                </a:lnTo>
                <a:lnTo>
                  <a:pt x="3334622" y="3109535"/>
                </a:lnTo>
                <a:lnTo>
                  <a:pt x="0" y="310953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a:off x="1028700" y="6071453"/>
            <a:ext cx="2661371" cy="2631431"/>
          </a:xfrm>
          <a:custGeom>
            <a:avLst/>
            <a:gdLst/>
            <a:ahLst/>
            <a:cxnLst/>
            <a:rect l="l" t="t" r="r" b="b"/>
            <a:pathLst>
              <a:path w="2661371" h="2631431">
                <a:moveTo>
                  <a:pt x="0" y="0"/>
                </a:moveTo>
                <a:lnTo>
                  <a:pt x="2661371" y="0"/>
                </a:lnTo>
                <a:lnTo>
                  <a:pt x="2661371" y="2631431"/>
                </a:lnTo>
                <a:lnTo>
                  <a:pt x="0" y="2631431"/>
                </a:lnTo>
                <a:lnTo>
                  <a:pt x="0" y="0"/>
                </a:lnTo>
                <a:close/>
              </a:path>
            </a:pathLst>
          </a:custGeom>
          <a:blipFill>
            <a:blip r:embed="rId8"/>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1A419-CFA0-2A9F-FDAB-2279835DD62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626615D-56C6-9A26-6793-02C95C808A3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a:extLst>
              <a:ext uri="{FF2B5EF4-FFF2-40B4-BE49-F238E27FC236}">
                <a16:creationId xmlns:a16="http://schemas.microsoft.com/office/drawing/2014/main" id="{3F2AB850-9007-13A0-931F-B408DDC6789C}"/>
              </a:ext>
            </a:extLst>
          </p:cNvPr>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Freeform 4">
            <a:extLst>
              <a:ext uri="{FF2B5EF4-FFF2-40B4-BE49-F238E27FC236}">
                <a16:creationId xmlns:a16="http://schemas.microsoft.com/office/drawing/2014/main" id="{67B52CA0-1AF2-28EC-54AD-A9CE22F3D7FB}"/>
              </a:ext>
            </a:extLst>
          </p:cNvPr>
          <p:cNvSpPr/>
          <p:nvPr/>
        </p:nvSpPr>
        <p:spPr>
          <a:xfrm>
            <a:off x="276008" y="175701"/>
            <a:ext cx="2282945" cy="2378068"/>
          </a:xfrm>
          <a:custGeom>
            <a:avLst/>
            <a:gdLst/>
            <a:ahLst/>
            <a:cxnLst/>
            <a:rect l="l" t="t" r="r" b="b"/>
            <a:pathLst>
              <a:path w="2282945" h="2378068">
                <a:moveTo>
                  <a:pt x="0" y="0"/>
                </a:moveTo>
                <a:lnTo>
                  <a:pt x="2282946" y="0"/>
                </a:lnTo>
                <a:lnTo>
                  <a:pt x="2282946" y="2378068"/>
                </a:lnTo>
                <a:lnTo>
                  <a:pt x="0" y="2378068"/>
                </a:lnTo>
                <a:lnTo>
                  <a:pt x="0" y="0"/>
                </a:lnTo>
                <a:close/>
              </a:path>
            </a:pathLst>
          </a:custGeom>
          <a:blipFill>
            <a:blip r:embed="rId4">
              <a:alphaModFix amt="55000"/>
              <a:extLst>
                <a:ext uri="{96DAC541-7B7A-43D3-8B79-37D633B846F1}">
                  <asvg:svgBlip xmlns:asvg="http://schemas.microsoft.com/office/drawing/2016/SVG/main" r:embed="rId5"/>
                </a:ext>
              </a:extLst>
            </a:blip>
            <a:stretch>
              <a:fillRect/>
            </a:stretch>
          </a:blipFill>
        </p:spPr>
      </p:sp>
      <p:sp>
        <p:nvSpPr>
          <p:cNvPr id="6" name="Freeform 6">
            <a:extLst>
              <a:ext uri="{FF2B5EF4-FFF2-40B4-BE49-F238E27FC236}">
                <a16:creationId xmlns:a16="http://schemas.microsoft.com/office/drawing/2014/main" id="{102EFFC7-9013-B6EF-9300-030B4A1AE6B0}"/>
              </a:ext>
            </a:extLst>
          </p:cNvPr>
          <p:cNvSpPr/>
          <p:nvPr/>
        </p:nvSpPr>
        <p:spPr>
          <a:xfrm>
            <a:off x="14231630" y="6420720"/>
            <a:ext cx="3334622" cy="3109535"/>
          </a:xfrm>
          <a:custGeom>
            <a:avLst/>
            <a:gdLst/>
            <a:ahLst/>
            <a:cxnLst/>
            <a:rect l="l" t="t" r="r" b="b"/>
            <a:pathLst>
              <a:path w="3334622" h="3109535">
                <a:moveTo>
                  <a:pt x="0" y="0"/>
                </a:moveTo>
                <a:lnTo>
                  <a:pt x="3334622" y="0"/>
                </a:lnTo>
                <a:lnTo>
                  <a:pt x="3334622" y="3109535"/>
                </a:lnTo>
                <a:lnTo>
                  <a:pt x="0" y="310953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a:extLst>
              <a:ext uri="{FF2B5EF4-FFF2-40B4-BE49-F238E27FC236}">
                <a16:creationId xmlns:a16="http://schemas.microsoft.com/office/drawing/2014/main" id="{8F1C5F12-90DD-C374-089E-4BE1E08F875E}"/>
              </a:ext>
            </a:extLst>
          </p:cNvPr>
          <p:cNvSpPr/>
          <p:nvPr/>
        </p:nvSpPr>
        <p:spPr>
          <a:xfrm>
            <a:off x="1028700" y="6071453"/>
            <a:ext cx="2661371" cy="2631431"/>
          </a:xfrm>
          <a:custGeom>
            <a:avLst/>
            <a:gdLst/>
            <a:ahLst/>
            <a:cxnLst/>
            <a:rect l="l" t="t" r="r" b="b"/>
            <a:pathLst>
              <a:path w="2661371" h="2631431">
                <a:moveTo>
                  <a:pt x="0" y="0"/>
                </a:moveTo>
                <a:lnTo>
                  <a:pt x="2661371" y="0"/>
                </a:lnTo>
                <a:lnTo>
                  <a:pt x="2661371" y="2631431"/>
                </a:lnTo>
                <a:lnTo>
                  <a:pt x="0" y="2631431"/>
                </a:lnTo>
                <a:lnTo>
                  <a:pt x="0" y="0"/>
                </a:lnTo>
                <a:close/>
              </a:path>
            </a:pathLst>
          </a:custGeom>
          <a:blipFill>
            <a:blip r:embed="rId8"/>
            <a:stretch>
              <a:fillRect/>
            </a:stretch>
          </a:blipFill>
        </p:spPr>
      </p:sp>
      <p:pic>
        <p:nvPicPr>
          <p:cNvPr id="9" name="صورة 8">
            <a:extLst>
              <a:ext uri="{FF2B5EF4-FFF2-40B4-BE49-F238E27FC236}">
                <a16:creationId xmlns:a16="http://schemas.microsoft.com/office/drawing/2014/main" id="{033609E0-75D0-6826-FCF3-495B170295A7}"/>
              </a:ext>
            </a:extLst>
          </p:cNvPr>
          <p:cNvPicPr>
            <a:picLocks noChangeAspect="1"/>
          </p:cNvPicPr>
          <p:nvPr/>
        </p:nvPicPr>
        <p:blipFill>
          <a:blip r:embed="rId9">
            <a:extLst>
              <a:ext uri="{28A0092B-C50C-407E-A947-70E740481C1C}">
                <a14:useLocalDpi xmlns:a14="http://schemas.microsoft.com/office/drawing/2010/main" val="0"/>
              </a:ext>
            </a:extLst>
          </a:blip>
          <a:srcRect l="32408" t="18149" r="36574" b="14444"/>
          <a:stretch>
            <a:fillRect/>
          </a:stretch>
        </p:blipFill>
        <p:spPr>
          <a:xfrm>
            <a:off x="4038600" y="175700"/>
            <a:ext cx="10287000" cy="10758999"/>
          </a:xfrm>
          <a:prstGeom prst="rect">
            <a:avLst/>
          </a:prstGeom>
        </p:spPr>
      </p:pic>
    </p:spTree>
    <p:extLst>
      <p:ext uri="{BB962C8B-B14F-4D97-AF65-F5344CB8AC3E}">
        <p14:creationId xmlns:p14="http://schemas.microsoft.com/office/powerpoint/2010/main" val="23256054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sp>
      <p:sp>
        <p:nvSpPr>
          <p:cNvPr id="3" name="Freeform 3"/>
          <p:cNvSpPr/>
          <p:nvPr/>
        </p:nvSpPr>
        <p:spPr>
          <a:xfrm>
            <a:off x="13693793" y="-949637"/>
            <a:ext cx="6228278" cy="3503407"/>
          </a:xfrm>
          <a:custGeom>
            <a:avLst/>
            <a:gdLst/>
            <a:ahLst/>
            <a:cxnLst/>
            <a:rect l="l" t="t" r="r" b="b"/>
            <a:pathLst>
              <a:path w="6228278" h="3503407">
                <a:moveTo>
                  <a:pt x="0" y="0"/>
                </a:moveTo>
                <a:lnTo>
                  <a:pt x="6228278" y="0"/>
                </a:lnTo>
                <a:lnTo>
                  <a:pt x="6228278" y="3503406"/>
                </a:lnTo>
                <a:lnTo>
                  <a:pt x="0" y="3503406"/>
                </a:lnTo>
                <a:lnTo>
                  <a:pt x="0" y="0"/>
                </a:lnTo>
                <a:close/>
              </a:path>
            </a:pathLst>
          </a:custGeom>
          <a:blipFill>
            <a:blip r:embed="rId3"/>
            <a:stretch>
              <a:fillRect/>
            </a:stretch>
          </a:blipFill>
        </p:spPr>
      </p:sp>
      <p:sp>
        <p:nvSpPr>
          <p:cNvPr id="4" name="TextBox 4"/>
          <p:cNvSpPr txBox="1"/>
          <p:nvPr/>
        </p:nvSpPr>
        <p:spPr>
          <a:xfrm>
            <a:off x="362240" y="554999"/>
            <a:ext cx="17563520" cy="1998770"/>
          </a:xfrm>
          <a:prstGeom prst="rect">
            <a:avLst/>
          </a:prstGeom>
        </p:spPr>
        <p:txBody>
          <a:bodyPr lIns="0" tIns="0" rIns="0" bIns="0" rtlCol="0" anchor="t">
            <a:spAutoFit/>
          </a:bodyPr>
          <a:lstStyle/>
          <a:p>
            <a:pPr algn="ctr" rtl="1">
              <a:lnSpc>
                <a:spcPts val="15818"/>
              </a:lnSpc>
            </a:pPr>
            <a:r>
              <a:rPr lang="ar-EG" sz="8369">
                <a:solidFill>
                  <a:srgbClr val="62493C"/>
                </a:solidFill>
                <a:latin typeface="HS Headline"/>
                <a:ea typeface="HS Headline"/>
                <a:cs typeface="HS Headline"/>
                <a:sym typeface="HS Headline"/>
                <a:rtl/>
              </a:rPr>
              <a:t>الخاتمة</a:t>
            </a:r>
          </a:p>
        </p:txBody>
      </p:sp>
      <p:sp>
        <p:nvSpPr>
          <p:cNvPr id="5" name="Freeform 5"/>
          <p:cNvSpPr/>
          <p:nvPr/>
        </p:nvSpPr>
        <p:spPr>
          <a:xfrm flipH="1">
            <a:off x="38119" y="6495254"/>
            <a:ext cx="8060639" cy="3747738"/>
          </a:xfrm>
          <a:custGeom>
            <a:avLst/>
            <a:gdLst/>
            <a:ahLst/>
            <a:cxnLst/>
            <a:rect l="l" t="t" r="r" b="b"/>
            <a:pathLst>
              <a:path w="8060639" h="3747738">
                <a:moveTo>
                  <a:pt x="8060638" y="0"/>
                </a:moveTo>
                <a:lnTo>
                  <a:pt x="0" y="0"/>
                </a:lnTo>
                <a:lnTo>
                  <a:pt x="0" y="3747738"/>
                </a:lnTo>
                <a:lnTo>
                  <a:pt x="8060638" y="3747738"/>
                </a:lnTo>
                <a:lnTo>
                  <a:pt x="8060638" y="0"/>
                </a:lnTo>
                <a:close/>
              </a:path>
            </a:pathLst>
          </a:custGeom>
          <a:blipFill>
            <a:blip r:embed="rId4"/>
            <a:stretch>
              <a:fillRect t="-161014" b="-39271"/>
            </a:stretch>
          </a:blipFill>
        </p:spPr>
      </p:sp>
      <p:sp>
        <p:nvSpPr>
          <p:cNvPr id="6" name="TextBox 6"/>
          <p:cNvSpPr txBox="1"/>
          <p:nvPr/>
        </p:nvSpPr>
        <p:spPr>
          <a:xfrm>
            <a:off x="1028700" y="2752409"/>
            <a:ext cx="16230600" cy="5046228"/>
          </a:xfrm>
          <a:prstGeom prst="rect">
            <a:avLst/>
          </a:prstGeom>
        </p:spPr>
        <p:txBody>
          <a:bodyPr lIns="0" tIns="0" rIns="0" bIns="0" rtlCol="0" anchor="t">
            <a:spAutoFit/>
          </a:bodyPr>
          <a:lstStyle/>
          <a:p>
            <a:pPr algn="ctr" rtl="1">
              <a:lnSpc>
                <a:spcPts val="7487"/>
              </a:lnSpc>
            </a:pPr>
            <a:r>
              <a:rPr lang="ar-EG" sz="5163" b="1">
                <a:solidFill>
                  <a:srgbClr val="474747"/>
                </a:solidFill>
                <a:latin typeface="Helvetica World Bold"/>
                <a:ea typeface="Helvetica World Bold"/>
                <a:cs typeface="Helvetica World Bold"/>
                <a:sym typeface="Helvetica World Bold"/>
                <a:rtl/>
              </a:rPr>
              <a:t>شكرًا لكم على حسن الاستماع والمشاركة الجميلة</a:t>
            </a:r>
          </a:p>
          <a:p>
            <a:pPr algn="ctr" rtl="1">
              <a:lnSpc>
                <a:spcPts val="7487"/>
              </a:lnSpc>
            </a:pPr>
            <a:r>
              <a:rPr lang="ar-EG" sz="5163" b="1">
                <a:solidFill>
                  <a:srgbClr val="474747"/>
                </a:solidFill>
                <a:latin typeface="Helvetica World Bold"/>
                <a:ea typeface="Helvetica World Bold"/>
                <a:cs typeface="Helvetica World Bold"/>
                <a:sym typeface="Helvetica World Bold"/>
                <a:rtl/>
              </a:rPr>
              <a:t>وأتمنى أن تكونوا استمتعتم بالورشة</a:t>
            </a:r>
          </a:p>
          <a:p>
            <a:pPr algn="ctr" rtl="1">
              <a:lnSpc>
                <a:spcPts val="7487"/>
              </a:lnSpc>
            </a:pPr>
            <a:r>
              <a:rPr lang="ar-EG" sz="5163" b="1">
                <a:solidFill>
                  <a:srgbClr val="474747"/>
                </a:solidFill>
                <a:latin typeface="Helvetica World Bold"/>
                <a:ea typeface="Helvetica World Bold"/>
                <a:cs typeface="Helvetica World Bold"/>
                <a:sym typeface="Helvetica World Bold"/>
                <a:rtl/>
              </a:rPr>
              <a:t>تعرفنا اليوم على قصة يوم التأسيس وكيف بدأت الدولة السعودية الأولى بخطوة صغيرة وتعاون كبير </a:t>
            </a:r>
          </a:p>
          <a:p>
            <a:pPr algn="ctr" rtl="1">
              <a:lnSpc>
                <a:spcPts val="7487"/>
              </a:lnSpc>
            </a:pPr>
            <a:r>
              <a:rPr lang="ar-EG" sz="5163" b="1">
                <a:solidFill>
                  <a:srgbClr val="474747"/>
                </a:solidFill>
                <a:latin typeface="Helvetica World Bold"/>
                <a:ea typeface="Helvetica World Bold"/>
                <a:cs typeface="Helvetica World Bold"/>
                <a:sym typeface="Helvetica World Bold"/>
                <a:rtl/>
              </a:rPr>
              <a:t>هذه القصة تجعلنا نفخر بتاريخنا ونتعلم منه</a:t>
            </a:r>
          </a:p>
        </p:txBody>
      </p:sp>
      <p:sp>
        <p:nvSpPr>
          <p:cNvPr id="7" name="Freeform 7"/>
          <p:cNvSpPr/>
          <p:nvPr/>
        </p:nvSpPr>
        <p:spPr>
          <a:xfrm>
            <a:off x="15666460" y="7676078"/>
            <a:ext cx="2282945" cy="2378068"/>
          </a:xfrm>
          <a:custGeom>
            <a:avLst/>
            <a:gdLst/>
            <a:ahLst/>
            <a:cxnLst/>
            <a:rect l="l" t="t" r="r" b="b"/>
            <a:pathLst>
              <a:path w="2282945" h="2378068">
                <a:moveTo>
                  <a:pt x="0" y="0"/>
                </a:moveTo>
                <a:lnTo>
                  <a:pt x="2282945" y="0"/>
                </a:lnTo>
                <a:lnTo>
                  <a:pt x="2282945" y="2378068"/>
                </a:lnTo>
                <a:lnTo>
                  <a:pt x="0" y="2378068"/>
                </a:lnTo>
                <a:lnTo>
                  <a:pt x="0" y="0"/>
                </a:lnTo>
                <a:close/>
              </a:path>
            </a:pathLst>
          </a:custGeom>
          <a:blipFill>
            <a:blip r:embed="rId5">
              <a:alphaModFix amt="55000"/>
              <a:extLst>
                <a:ext uri="{96DAC541-7B7A-43D3-8B79-37D633B846F1}">
                  <asvg:svgBlip xmlns:asvg="http://schemas.microsoft.com/office/drawing/2016/SVG/main" r:embed="rId6"/>
                </a:ext>
              </a:extLst>
            </a:blip>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401</Words>
  <Application>Microsoft Office PowerPoint</Application>
  <PresentationFormat>مخصص</PresentationFormat>
  <Paragraphs>56</Paragraphs>
  <Slides>15</Slides>
  <Notes>0</Notes>
  <HiddenSlides>0</HiddenSlides>
  <MMClips>1</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15</vt:i4>
      </vt:variant>
    </vt:vector>
  </HeadingPairs>
  <TitlesOfParts>
    <vt:vector size="20" baseType="lpstr">
      <vt:lpstr>Helvetica World Bold</vt:lpstr>
      <vt:lpstr>Calibri</vt:lpstr>
      <vt:lpstr>HS Headline</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نص فقرتك</dc:title>
  <cp:lastModifiedBy>Amal .</cp:lastModifiedBy>
  <cp:revision>2</cp:revision>
  <dcterms:created xsi:type="dcterms:W3CDTF">2006-08-16T00:00:00Z</dcterms:created>
  <dcterms:modified xsi:type="dcterms:W3CDTF">2026-01-14T11:18:52Z</dcterms:modified>
  <dc:identifier>DAG8_bGTJps</dc:identifier>
</cp:coreProperties>
</file>