
<file path=[Content_Types].xml><?xml version="1.0" encoding="utf-8"?>
<Types xmlns="http://schemas.openxmlformats.org/package/2006/content-types">
  <Default Extension="fntdata" ContentType="application/x-fontdata"/>
  <Default Extension="jpeg" ContentType="image/jpeg"/>
  <Default Extension="MOV" ContentType="video/quicktime"/>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83" r:id="rId4"/>
    <p:sldId id="258" r:id="rId5"/>
    <p:sldId id="259" r:id="rId6"/>
    <p:sldId id="260" r:id="rId7"/>
    <p:sldId id="285" r:id="rId8"/>
    <p:sldId id="284"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82" r:id="rId28"/>
    <p:sldId id="280" r:id="rId29"/>
    <p:sldId id="281" r:id="rId30"/>
  </p:sldIdLst>
  <p:sldSz cx="18288000" cy="10287000"/>
  <p:notesSz cx="6858000" cy="9144000"/>
  <p:embeddedFontLst>
    <p:embeddedFont>
      <p:font typeface="29LT Riwaya" panose="020B0604020202020204" charset="-78"/>
      <p:regular r:id="rId31"/>
    </p:embeddedFont>
    <p:embeddedFont>
      <p:font typeface="29LT Riwaya Bold" panose="020B0604020202020204" charset="-78"/>
      <p:regular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61" d="100"/>
          <a:sy n="61" d="100"/>
        </p:scale>
        <p:origin x="219" y="141"/>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jpe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7.sv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OV"/><Relationship Id="rId1" Type="http://schemas.microsoft.com/office/2007/relationships/media" Target="../media/media1.MOV"/><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5.sv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5.sv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7.svg"/></Relationships>
</file>

<file path=ppt/slides/_rels/slide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7.sv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7.sv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7.sv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7.sv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7.sv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7.svg"/></Relationships>
</file>

<file path=ppt/slides/_rels/slide1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7.sv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26.sv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5.sv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5.sv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5.sv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5.sv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5.sv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5.sv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7.sv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7.sv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7.sv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OV"/><Relationship Id="rId1" Type="http://schemas.microsoft.com/office/2007/relationships/media" Target="../media/media2.MOV"/><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7.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svg"/><Relationship Id="rId7" Type="http://schemas.openxmlformats.org/officeDocument/2006/relationships/image" Target="../media/image29.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449853" y="6175432"/>
            <a:ext cx="18552576" cy="5588963"/>
          </a:xfrm>
          <a:custGeom>
            <a:avLst/>
            <a:gdLst/>
            <a:ahLst/>
            <a:cxnLst/>
            <a:rect l="l" t="t" r="r" b="b"/>
            <a:pathLst>
              <a:path w="18552576" h="5588963">
                <a:moveTo>
                  <a:pt x="18552576" y="0"/>
                </a:moveTo>
                <a:lnTo>
                  <a:pt x="0" y="0"/>
                </a:lnTo>
                <a:lnTo>
                  <a:pt x="0" y="5588963"/>
                </a:lnTo>
                <a:lnTo>
                  <a:pt x="18552576" y="5588963"/>
                </a:lnTo>
                <a:lnTo>
                  <a:pt x="18552576"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grpSp>
        <p:nvGrpSpPr>
          <p:cNvPr id="3" name="Group 3"/>
          <p:cNvGrpSpPr/>
          <p:nvPr/>
        </p:nvGrpSpPr>
        <p:grpSpPr>
          <a:xfrm>
            <a:off x="12355094" y="2616708"/>
            <a:ext cx="4904206" cy="4781106"/>
            <a:chOff x="0" y="0"/>
            <a:chExt cx="13716000" cy="13716000"/>
          </a:xfrm>
        </p:grpSpPr>
        <p:sp>
          <p:nvSpPr>
            <p:cNvPr id="4" name="Freeform 4"/>
            <p:cNvSpPr/>
            <p:nvPr/>
          </p:nvSpPr>
          <p:spPr>
            <a:xfrm>
              <a:off x="0" y="0"/>
              <a:ext cx="13716000" cy="13716000"/>
            </a:xfrm>
            <a:custGeom>
              <a:avLst/>
              <a:gdLst/>
              <a:ahLst/>
              <a:cxnLst/>
              <a:rect l="l" t="t" r="r" b="b"/>
              <a:pathLst>
                <a:path w="13716000" h="13716000">
                  <a:moveTo>
                    <a:pt x="6858000" y="0"/>
                  </a:moveTo>
                  <a:cubicBezTo>
                    <a:pt x="3070431" y="0"/>
                    <a:pt x="0" y="3070431"/>
                    <a:pt x="0" y="6858000"/>
                  </a:cubicBezTo>
                  <a:cubicBezTo>
                    <a:pt x="0" y="10645569"/>
                    <a:pt x="3070431" y="13716000"/>
                    <a:pt x="6858000" y="13716000"/>
                  </a:cubicBezTo>
                  <a:cubicBezTo>
                    <a:pt x="10645569" y="13716000"/>
                    <a:pt x="13716000" y="10645569"/>
                    <a:pt x="13716000" y="6858000"/>
                  </a:cubicBezTo>
                  <a:cubicBezTo>
                    <a:pt x="13716000" y="3070431"/>
                    <a:pt x="10645569" y="0"/>
                    <a:pt x="6858000" y="0"/>
                  </a:cubicBezTo>
                  <a:close/>
                </a:path>
              </a:pathLst>
            </a:custGeom>
            <a:blipFill>
              <a:blip r:embed="rId4"/>
              <a:stretch>
                <a:fillRect l="-25046" r="-25046"/>
              </a:stretch>
            </a:blipFill>
            <a:ln w="238125" cap="sq">
              <a:solidFill>
                <a:srgbClr val="8AD1CA"/>
              </a:solidFill>
              <a:prstDash val="solid"/>
              <a:miter/>
            </a:ln>
          </p:spPr>
          <p:txBody>
            <a:bodyPr/>
            <a:lstStyle/>
            <a:p>
              <a:endParaRPr lang="ar-SA"/>
            </a:p>
          </p:txBody>
        </p:sp>
      </p:grpSp>
      <p:grpSp>
        <p:nvGrpSpPr>
          <p:cNvPr id="5" name="Group 5"/>
          <p:cNvGrpSpPr/>
          <p:nvPr/>
        </p:nvGrpSpPr>
        <p:grpSpPr>
          <a:xfrm>
            <a:off x="3767763" y="2884451"/>
            <a:ext cx="7585951" cy="3390729"/>
            <a:chOff x="0" y="0"/>
            <a:chExt cx="1997946" cy="893031"/>
          </a:xfrm>
        </p:grpSpPr>
        <p:sp>
          <p:nvSpPr>
            <p:cNvPr id="6" name="Freeform 6"/>
            <p:cNvSpPr/>
            <p:nvPr/>
          </p:nvSpPr>
          <p:spPr>
            <a:xfrm>
              <a:off x="0" y="0"/>
              <a:ext cx="1997946" cy="893031"/>
            </a:xfrm>
            <a:custGeom>
              <a:avLst/>
              <a:gdLst/>
              <a:ahLst/>
              <a:cxnLst/>
              <a:rect l="l" t="t" r="r" b="b"/>
              <a:pathLst>
                <a:path w="1997946" h="893031">
                  <a:moveTo>
                    <a:pt x="52049" y="0"/>
                  </a:moveTo>
                  <a:lnTo>
                    <a:pt x="1945897" y="0"/>
                  </a:lnTo>
                  <a:cubicBezTo>
                    <a:pt x="1959702" y="0"/>
                    <a:pt x="1972940" y="5484"/>
                    <a:pt x="1982701" y="15245"/>
                  </a:cubicBezTo>
                  <a:cubicBezTo>
                    <a:pt x="1992462" y="25006"/>
                    <a:pt x="1997946" y="38244"/>
                    <a:pt x="1997946" y="52049"/>
                  </a:cubicBezTo>
                  <a:lnTo>
                    <a:pt x="1997946" y="840983"/>
                  </a:lnTo>
                  <a:cubicBezTo>
                    <a:pt x="1997946" y="869729"/>
                    <a:pt x="1974643" y="893031"/>
                    <a:pt x="1945897" y="893031"/>
                  </a:cubicBezTo>
                  <a:lnTo>
                    <a:pt x="52049" y="893031"/>
                  </a:lnTo>
                  <a:cubicBezTo>
                    <a:pt x="23303" y="893031"/>
                    <a:pt x="0" y="869729"/>
                    <a:pt x="0" y="840983"/>
                  </a:cubicBezTo>
                  <a:lnTo>
                    <a:pt x="0" y="52049"/>
                  </a:lnTo>
                  <a:cubicBezTo>
                    <a:pt x="0" y="23303"/>
                    <a:pt x="23303" y="0"/>
                    <a:pt x="52049" y="0"/>
                  </a:cubicBezTo>
                  <a:close/>
                </a:path>
              </a:pathLst>
            </a:custGeom>
            <a:solidFill>
              <a:srgbClr val="8AD1CA"/>
            </a:solidFill>
          </p:spPr>
          <p:txBody>
            <a:bodyPr/>
            <a:lstStyle/>
            <a:p>
              <a:endParaRPr lang="ar-SA"/>
            </a:p>
          </p:txBody>
        </p:sp>
        <p:sp>
          <p:nvSpPr>
            <p:cNvPr id="7" name="TextBox 7"/>
            <p:cNvSpPr txBox="1"/>
            <p:nvPr/>
          </p:nvSpPr>
          <p:spPr>
            <a:xfrm>
              <a:off x="0" y="-38100"/>
              <a:ext cx="1997946" cy="931131"/>
            </a:xfrm>
            <a:prstGeom prst="rect">
              <a:avLst/>
            </a:prstGeom>
          </p:spPr>
          <p:txBody>
            <a:bodyPr lIns="50800" tIns="50800" rIns="50800" bIns="50800" rtlCol="0" anchor="ctr"/>
            <a:lstStyle/>
            <a:p>
              <a:pPr algn="ctr">
                <a:lnSpc>
                  <a:spcPts val="2659"/>
                </a:lnSpc>
                <a:spcBef>
                  <a:spcPct val="0"/>
                </a:spcBef>
              </a:pPr>
              <a:endParaRPr/>
            </a:p>
          </p:txBody>
        </p:sp>
      </p:grpSp>
      <p:sp>
        <p:nvSpPr>
          <p:cNvPr id="8" name="Freeform 8"/>
          <p:cNvSpPr/>
          <p:nvPr/>
        </p:nvSpPr>
        <p:spPr>
          <a:xfrm flipH="1">
            <a:off x="14391060" y="-133645"/>
            <a:ext cx="4519015" cy="3558724"/>
          </a:xfrm>
          <a:custGeom>
            <a:avLst/>
            <a:gdLst/>
            <a:ahLst/>
            <a:cxnLst/>
            <a:rect l="l" t="t" r="r" b="b"/>
            <a:pathLst>
              <a:path w="4519015" h="3558724">
                <a:moveTo>
                  <a:pt x="4519015" y="0"/>
                </a:moveTo>
                <a:lnTo>
                  <a:pt x="0" y="0"/>
                </a:lnTo>
                <a:lnTo>
                  <a:pt x="0" y="3558724"/>
                </a:lnTo>
                <a:lnTo>
                  <a:pt x="4519015" y="3558724"/>
                </a:lnTo>
                <a:lnTo>
                  <a:pt x="4519015"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ar-SA"/>
          </a:p>
        </p:txBody>
      </p:sp>
      <p:sp>
        <p:nvSpPr>
          <p:cNvPr id="9" name="Freeform 9"/>
          <p:cNvSpPr/>
          <p:nvPr/>
        </p:nvSpPr>
        <p:spPr>
          <a:xfrm>
            <a:off x="15650247" y="5369653"/>
            <a:ext cx="895340" cy="905527"/>
          </a:xfrm>
          <a:custGeom>
            <a:avLst/>
            <a:gdLst/>
            <a:ahLst/>
            <a:cxnLst/>
            <a:rect l="l" t="t" r="r" b="b"/>
            <a:pathLst>
              <a:path w="895340" h="905527">
                <a:moveTo>
                  <a:pt x="0" y="0"/>
                </a:moveTo>
                <a:lnTo>
                  <a:pt x="895340" y="0"/>
                </a:lnTo>
                <a:lnTo>
                  <a:pt x="895340" y="905527"/>
                </a:lnTo>
                <a:lnTo>
                  <a:pt x="0" y="90552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ar-SA"/>
          </a:p>
        </p:txBody>
      </p:sp>
      <p:sp>
        <p:nvSpPr>
          <p:cNvPr id="10" name="Freeform 10"/>
          <p:cNvSpPr/>
          <p:nvPr/>
        </p:nvSpPr>
        <p:spPr>
          <a:xfrm>
            <a:off x="-154819" y="2884451"/>
            <a:ext cx="3199340" cy="3712315"/>
          </a:xfrm>
          <a:custGeom>
            <a:avLst/>
            <a:gdLst/>
            <a:ahLst/>
            <a:cxnLst/>
            <a:rect l="l" t="t" r="r" b="b"/>
            <a:pathLst>
              <a:path w="3199340" h="3712315">
                <a:moveTo>
                  <a:pt x="0" y="0"/>
                </a:moveTo>
                <a:lnTo>
                  <a:pt x="3199340" y="0"/>
                </a:lnTo>
                <a:lnTo>
                  <a:pt x="3199340" y="3712315"/>
                </a:lnTo>
                <a:lnTo>
                  <a:pt x="0" y="3712315"/>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ar-SA"/>
          </a:p>
        </p:txBody>
      </p:sp>
      <p:sp>
        <p:nvSpPr>
          <p:cNvPr id="11" name="Freeform 11"/>
          <p:cNvSpPr/>
          <p:nvPr/>
        </p:nvSpPr>
        <p:spPr>
          <a:xfrm>
            <a:off x="12794193" y="66956"/>
            <a:ext cx="2479162" cy="1923488"/>
          </a:xfrm>
          <a:custGeom>
            <a:avLst/>
            <a:gdLst/>
            <a:ahLst/>
            <a:cxnLst/>
            <a:rect l="l" t="t" r="r" b="b"/>
            <a:pathLst>
              <a:path w="2479162" h="1923488">
                <a:moveTo>
                  <a:pt x="0" y="0"/>
                </a:moveTo>
                <a:lnTo>
                  <a:pt x="2479162" y="0"/>
                </a:lnTo>
                <a:lnTo>
                  <a:pt x="2479162" y="1923488"/>
                </a:lnTo>
                <a:lnTo>
                  <a:pt x="0" y="1923488"/>
                </a:lnTo>
                <a:lnTo>
                  <a:pt x="0" y="0"/>
                </a:lnTo>
                <a:close/>
              </a:path>
            </a:pathLst>
          </a:custGeom>
          <a:blipFill>
            <a:blip r:embed="rId11"/>
            <a:stretch>
              <a:fillRect/>
            </a:stretch>
          </a:blipFill>
        </p:spPr>
        <p:txBody>
          <a:bodyPr/>
          <a:lstStyle/>
          <a:p>
            <a:endParaRPr lang="ar-SA"/>
          </a:p>
        </p:txBody>
      </p:sp>
      <p:sp>
        <p:nvSpPr>
          <p:cNvPr id="12" name="TextBox 12"/>
          <p:cNvSpPr txBox="1"/>
          <p:nvPr/>
        </p:nvSpPr>
        <p:spPr>
          <a:xfrm>
            <a:off x="6153397" y="3118066"/>
            <a:ext cx="2491383" cy="877689"/>
          </a:xfrm>
          <a:prstGeom prst="rect">
            <a:avLst/>
          </a:prstGeom>
        </p:spPr>
        <p:txBody>
          <a:bodyPr lIns="0" tIns="0" rIns="0" bIns="0" rtlCol="0" anchor="t">
            <a:spAutoFit/>
          </a:bodyPr>
          <a:lstStyle/>
          <a:p>
            <a:pPr algn="ctr" rtl="1">
              <a:lnSpc>
                <a:spcPts val="7273"/>
              </a:lnSpc>
            </a:pPr>
            <a:r>
              <a:rPr lang="ar-EG" sz="5195" b="1">
                <a:solidFill>
                  <a:srgbClr val="07605D"/>
                </a:solidFill>
                <a:latin typeface="29LT Riwaya Bold"/>
                <a:ea typeface="29LT Riwaya Bold"/>
                <a:cs typeface="29LT Riwaya Bold"/>
                <a:sym typeface="29LT Riwaya Bold"/>
                <a:rtl/>
              </a:rPr>
              <a:t>ورشة عمل </a:t>
            </a:r>
          </a:p>
        </p:txBody>
      </p:sp>
      <p:sp>
        <p:nvSpPr>
          <p:cNvPr id="13" name="TextBox 13"/>
          <p:cNvSpPr txBox="1"/>
          <p:nvPr/>
        </p:nvSpPr>
        <p:spPr>
          <a:xfrm>
            <a:off x="5152016" y="4207523"/>
            <a:ext cx="4817444" cy="1066169"/>
          </a:xfrm>
          <a:prstGeom prst="rect">
            <a:avLst/>
          </a:prstGeom>
        </p:spPr>
        <p:txBody>
          <a:bodyPr lIns="0" tIns="0" rIns="0" bIns="0" rtlCol="0" anchor="t">
            <a:spAutoFit/>
          </a:bodyPr>
          <a:lstStyle/>
          <a:p>
            <a:pPr algn="ctr" rtl="1">
              <a:lnSpc>
                <a:spcPts val="8848"/>
              </a:lnSpc>
            </a:pPr>
            <a:r>
              <a:rPr lang="ar-EG" sz="6320" b="1">
                <a:solidFill>
                  <a:srgbClr val="000000"/>
                </a:solidFill>
                <a:latin typeface="29LT Riwaya Bold"/>
                <a:ea typeface="29LT Riwaya Bold"/>
                <a:cs typeface="29LT Riwaya Bold"/>
                <a:sym typeface="29LT Riwaya Bold"/>
                <a:rtl/>
              </a:rPr>
              <a:t>ماذا بعد الثانوية ؟</a:t>
            </a:r>
          </a:p>
        </p:txBody>
      </p:sp>
      <p:sp>
        <p:nvSpPr>
          <p:cNvPr id="14" name="TextBox 14"/>
          <p:cNvSpPr txBox="1"/>
          <p:nvPr/>
        </p:nvSpPr>
        <p:spPr>
          <a:xfrm>
            <a:off x="7315200" y="6596764"/>
            <a:ext cx="5134984" cy="2006960"/>
          </a:xfrm>
          <a:prstGeom prst="rect">
            <a:avLst/>
          </a:prstGeom>
        </p:spPr>
        <p:txBody>
          <a:bodyPr wrap="square" lIns="0" tIns="0" rIns="0" bIns="0" rtlCol="0" anchor="t">
            <a:spAutoFit/>
          </a:bodyPr>
          <a:lstStyle/>
          <a:p>
            <a:pPr algn="ctr" rtl="1">
              <a:lnSpc>
                <a:spcPts val="5207"/>
              </a:lnSpc>
            </a:pPr>
            <a:r>
              <a:rPr lang="ar-SA" sz="4500" b="1" dirty="0">
                <a:solidFill>
                  <a:srgbClr val="07605D"/>
                </a:solidFill>
                <a:latin typeface="29LT Riwaya Bold"/>
                <a:ea typeface="29LT Riwaya Bold"/>
                <a:cs typeface="29LT Riwaya Bold"/>
                <a:sym typeface="29LT Riwaya Bold"/>
                <a:rtl/>
              </a:rPr>
              <a:t>تنفيذ : المعلمة </a:t>
            </a:r>
          </a:p>
          <a:p>
            <a:pPr algn="ctr" rtl="1">
              <a:lnSpc>
                <a:spcPts val="5207"/>
              </a:lnSpc>
            </a:pPr>
            <a:r>
              <a:rPr lang="ar-SA" sz="4500" b="1" dirty="0">
                <a:solidFill>
                  <a:srgbClr val="07605D"/>
                </a:solidFill>
                <a:latin typeface="29LT Riwaya Bold"/>
                <a:ea typeface="29LT Riwaya Bold"/>
                <a:cs typeface="29LT Riwaya Bold"/>
                <a:sym typeface="29LT Riwaya Bold"/>
                <a:rtl/>
              </a:rPr>
              <a:t>الصف / </a:t>
            </a:r>
          </a:p>
          <a:p>
            <a:pPr algn="ctr" rtl="1">
              <a:lnSpc>
                <a:spcPts val="5207"/>
              </a:lnSpc>
            </a:pPr>
            <a:r>
              <a:rPr lang="ar-SA" sz="4500" b="1" dirty="0">
                <a:solidFill>
                  <a:srgbClr val="07605D"/>
                </a:solidFill>
                <a:latin typeface="29LT Riwaya Bold"/>
                <a:ea typeface="29LT Riwaya Bold"/>
                <a:cs typeface="29LT Riwaya Bold"/>
                <a:sym typeface="29LT Riwaya Bold"/>
                <a:rtl/>
              </a:rPr>
              <a:t>الحصة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48763" y="9636838"/>
            <a:ext cx="18985526" cy="866525"/>
            <a:chOff x="0" y="0"/>
            <a:chExt cx="5000303" cy="228221"/>
          </a:xfrm>
        </p:grpSpPr>
        <p:sp>
          <p:nvSpPr>
            <p:cNvPr id="3" name="Freeform 3"/>
            <p:cNvSpPr/>
            <p:nvPr/>
          </p:nvSpPr>
          <p:spPr>
            <a:xfrm>
              <a:off x="0" y="0"/>
              <a:ext cx="5000303" cy="228221"/>
            </a:xfrm>
            <a:custGeom>
              <a:avLst/>
              <a:gdLst/>
              <a:ahLst/>
              <a:cxnLst/>
              <a:rect l="l" t="t" r="r" b="b"/>
              <a:pathLst>
                <a:path w="5000303" h="228221">
                  <a:moveTo>
                    <a:pt x="0" y="0"/>
                  </a:moveTo>
                  <a:lnTo>
                    <a:pt x="5000303" y="0"/>
                  </a:lnTo>
                  <a:lnTo>
                    <a:pt x="5000303" y="228221"/>
                  </a:lnTo>
                  <a:lnTo>
                    <a:pt x="0" y="228221"/>
                  </a:lnTo>
                  <a:close/>
                </a:path>
              </a:pathLst>
            </a:custGeom>
            <a:solidFill>
              <a:srgbClr val="07605D"/>
            </a:solidFill>
          </p:spPr>
          <p:txBody>
            <a:bodyPr/>
            <a:lstStyle/>
            <a:p>
              <a:endParaRPr lang="ar-SA"/>
            </a:p>
          </p:txBody>
        </p:sp>
        <p:sp>
          <p:nvSpPr>
            <p:cNvPr id="4" name="TextBox 4"/>
            <p:cNvSpPr txBox="1"/>
            <p:nvPr/>
          </p:nvSpPr>
          <p:spPr>
            <a:xfrm>
              <a:off x="0" y="-38100"/>
              <a:ext cx="5000303" cy="266321"/>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668499" y="849612"/>
            <a:ext cx="5177022" cy="7967822"/>
            <a:chOff x="0" y="0"/>
            <a:chExt cx="532455" cy="819487"/>
          </a:xfrm>
        </p:grpSpPr>
        <p:sp>
          <p:nvSpPr>
            <p:cNvPr id="6" name="Freeform 6"/>
            <p:cNvSpPr/>
            <p:nvPr/>
          </p:nvSpPr>
          <p:spPr>
            <a:xfrm>
              <a:off x="0" y="0"/>
              <a:ext cx="532455" cy="819487"/>
            </a:xfrm>
            <a:custGeom>
              <a:avLst/>
              <a:gdLst/>
              <a:ahLst/>
              <a:cxnLst/>
              <a:rect l="l" t="t" r="r" b="b"/>
              <a:pathLst>
                <a:path w="532455" h="819487">
                  <a:moveTo>
                    <a:pt x="329255" y="0"/>
                  </a:moveTo>
                  <a:cubicBezTo>
                    <a:pt x="441484" y="0"/>
                    <a:pt x="532455" y="183437"/>
                    <a:pt x="532455" y="409744"/>
                  </a:cubicBezTo>
                  <a:cubicBezTo>
                    <a:pt x="532455" y="636050"/>
                    <a:pt x="441484" y="819487"/>
                    <a:pt x="329255" y="819487"/>
                  </a:cubicBezTo>
                  <a:lnTo>
                    <a:pt x="203200" y="819487"/>
                  </a:lnTo>
                  <a:cubicBezTo>
                    <a:pt x="90970" y="819487"/>
                    <a:pt x="0" y="636050"/>
                    <a:pt x="0" y="409744"/>
                  </a:cubicBezTo>
                  <a:cubicBezTo>
                    <a:pt x="0" y="183437"/>
                    <a:pt x="90970" y="0"/>
                    <a:pt x="203200" y="0"/>
                  </a:cubicBezTo>
                  <a:lnTo>
                    <a:pt x="329255" y="0"/>
                  </a:lnTo>
                </a:path>
              </a:pathLst>
            </a:custGeom>
            <a:blipFill>
              <a:blip r:embed="rId2"/>
              <a:stretch>
                <a:fillRect l="-92289" r="-12920"/>
              </a:stretch>
            </a:blipFill>
            <a:ln w="38100" cap="sq">
              <a:solidFill>
                <a:srgbClr val="000000"/>
              </a:solidFill>
              <a:prstDash val="solid"/>
              <a:miter/>
            </a:ln>
          </p:spPr>
          <p:txBody>
            <a:bodyPr/>
            <a:lstStyle/>
            <a:p>
              <a:endParaRPr lang="ar-SA"/>
            </a:p>
          </p:txBody>
        </p:sp>
      </p:grpSp>
      <p:sp>
        <p:nvSpPr>
          <p:cNvPr id="7" name="Freeform 7"/>
          <p:cNvSpPr/>
          <p:nvPr/>
        </p:nvSpPr>
        <p:spPr>
          <a:xfrm>
            <a:off x="12351133" y="588064"/>
            <a:ext cx="871813" cy="881732"/>
          </a:xfrm>
          <a:custGeom>
            <a:avLst/>
            <a:gdLst/>
            <a:ahLst/>
            <a:cxnLst/>
            <a:rect l="l" t="t" r="r" b="b"/>
            <a:pathLst>
              <a:path w="871813" h="881732">
                <a:moveTo>
                  <a:pt x="0" y="0"/>
                </a:moveTo>
                <a:lnTo>
                  <a:pt x="871813" y="0"/>
                </a:lnTo>
                <a:lnTo>
                  <a:pt x="871813" y="881732"/>
                </a:lnTo>
                <a:lnTo>
                  <a:pt x="0" y="88173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ar-SA"/>
          </a:p>
        </p:txBody>
      </p:sp>
      <p:sp>
        <p:nvSpPr>
          <p:cNvPr id="8" name="TextBox 8"/>
          <p:cNvSpPr txBox="1"/>
          <p:nvPr/>
        </p:nvSpPr>
        <p:spPr>
          <a:xfrm>
            <a:off x="9144000" y="849612"/>
            <a:ext cx="2728683" cy="961802"/>
          </a:xfrm>
          <a:prstGeom prst="rect">
            <a:avLst/>
          </a:prstGeom>
        </p:spPr>
        <p:txBody>
          <a:bodyPr wrap="square" lIns="0" tIns="0" rIns="0" bIns="0" rtlCol="0" anchor="t">
            <a:spAutoFit/>
          </a:bodyPr>
          <a:lstStyle/>
          <a:p>
            <a:pPr algn="ctr" rtl="1">
              <a:lnSpc>
                <a:spcPts val="7476"/>
              </a:lnSpc>
            </a:pPr>
            <a:r>
              <a:rPr lang="ar-EG" sz="5340" b="1">
                <a:solidFill>
                  <a:srgbClr val="07605D"/>
                </a:solidFill>
                <a:latin typeface="29LT Riwaya Bold"/>
                <a:ea typeface="29LT Riwaya Bold"/>
                <a:cs typeface="29LT Riwaya Bold"/>
                <a:sym typeface="29LT Riwaya Bold"/>
                <a:rtl/>
              </a:rPr>
              <a:t>مقدمة</a:t>
            </a:r>
          </a:p>
        </p:txBody>
      </p:sp>
      <p:sp>
        <p:nvSpPr>
          <p:cNvPr id="9" name="TextBox 9"/>
          <p:cNvSpPr txBox="1"/>
          <p:nvPr/>
        </p:nvSpPr>
        <p:spPr>
          <a:xfrm>
            <a:off x="6083740" y="2594470"/>
            <a:ext cx="10065529" cy="5021859"/>
          </a:xfrm>
          <a:prstGeom prst="rect">
            <a:avLst/>
          </a:prstGeom>
        </p:spPr>
        <p:txBody>
          <a:bodyPr lIns="0" tIns="0" rIns="0" bIns="0" rtlCol="0" anchor="t">
            <a:spAutoFit/>
          </a:bodyPr>
          <a:lstStyle/>
          <a:p>
            <a:pPr algn="ctr" rtl="1">
              <a:lnSpc>
                <a:spcPts val="5679"/>
              </a:lnSpc>
              <a:spcBef>
                <a:spcPct val="0"/>
              </a:spcBef>
            </a:pPr>
            <a:r>
              <a:rPr lang="ar-EG" sz="4056" b="1">
                <a:solidFill>
                  <a:srgbClr val="000000"/>
                </a:solidFill>
                <a:latin typeface="29LT Riwaya Bold"/>
                <a:ea typeface="29LT Riwaya Bold"/>
                <a:cs typeface="29LT Riwaya Bold"/>
                <a:sym typeface="29LT Riwaya Bold"/>
                <a:rtl/>
              </a:rPr>
              <a:t>الحياة مليئة بالفرص والخيارات، ومرحلة ما بعد الثانوية تُعد من أهم المنعطفات التي يمر بها الإنسان، فهي بوابة نحو المستقبل وبداية رحلة جديدة في مسار التعليم والعمل والحياة. وفي هذه الورشة سنتعرف معًا على الخيارات المتاحة أمامنا بعد التخرج، ونتعلم كيف نحدد أهدافنا ونرسم خططنا لنصنع مستقبلًا نعتز به ونحقق فيه أحلامنا.</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rim.9F73ECB4-DEC0-432F-A3A2-3BDE821B2B40.MOV">
            <a:hlinkClick r:id="" action="ppaction://media"/>
            <a:extLst>
              <a:ext uri="{FF2B5EF4-FFF2-40B4-BE49-F238E27FC236}">
                <a16:creationId xmlns:a16="http://schemas.microsoft.com/office/drawing/2014/main" id="{B7141A9E-115B-61E5-7680-D1F1C5D87200}"/>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8288000" cy="10287000"/>
          </a:xfrm>
          <a:prstGeom prst="rect">
            <a:avLst/>
          </a:prstGeom>
        </p:spPr>
      </p:pic>
    </p:spTree>
    <p:extLst>
      <p:ext uri="{BB962C8B-B14F-4D97-AF65-F5344CB8AC3E}">
        <p14:creationId xmlns:p14="http://schemas.microsoft.com/office/powerpoint/2010/main" val="1941737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44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48763" y="9636838"/>
            <a:ext cx="18985526" cy="866525"/>
            <a:chOff x="0" y="0"/>
            <a:chExt cx="5000303" cy="228221"/>
          </a:xfrm>
        </p:grpSpPr>
        <p:sp>
          <p:nvSpPr>
            <p:cNvPr id="3" name="Freeform 3"/>
            <p:cNvSpPr/>
            <p:nvPr/>
          </p:nvSpPr>
          <p:spPr>
            <a:xfrm>
              <a:off x="0" y="0"/>
              <a:ext cx="5000303" cy="228221"/>
            </a:xfrm>
            <a:custGeom>
              <a:avLst/>
              <a:gdLst/>
              <a:ahLst/>
              <a:cxnLst/>
              <a:rect l="l" t="t" r="r" b="b"/>
              <a:pathLst>
                <a:path w="5000303" h="228221">
                  <a:moveTo>
                    <a:pt x="0" y="0"/>
                  </a:moveTo>
                  <a:lnTo>
                    <a:pt x="5000303" y="0"/>
                  </a:lnTo>
                  <a:lnTo>
                    <a:pt x="5000303" y="228221"/>
                  </a:lnTo>
                  <a:lnTo>
                    <a:pt x="0" y="228221"/>
                  </a:lnTo>
                  <a:close/>
                </a:path>
              </a:pathLst>
            </a:custGeom>
            <a:solidFill>
              <a:srgbClr val="07605D"/>
            </a:solidFill>
          </p:spPr>
          <p:txBody>
            <a:bodyPr/>
            <a:lstStyle/>
            <a:p>
              <a:endParaRPr lang="ar-SA"/>
            </a:p>
          </p:txBody>
        </p:sp>
        <p:sp>
          <p:nvSpPr>
            <p:cNvPr id="4" name="TextBox 4"/>
            <p:cNvSpPr txBox="1"/>
            <p:nvPr/>
          </p:nvSpPr>
          <p:spPr>
            <a:xfrm>
              <a:off x="0" y="-38100"/>
              <a:ext cx="5000303" cy="266321"/>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4654625" y="429852"/>
            <a:ext cx="12339532" cy="8563044"/>
            <a:chOff x="0" y="0"/>
            <a:chExt cx="3249918" cy="2255287"/>
          </a:xfrm>
        </p:grpSpPr>
        <p:sp>
          <p:nvSpPr>
            <p:cNvPr id="6" name="Freeform 6"/>
            <p:cNvSpPr/>
            <p:nvPr/>
          </p:nvSpPr>
          <p:spPr>
            <a:xfrm>
              <a:off x="0" y="0"/>
              <a:ext cx="3249918" cy="2255287"/>
            </a:xfrm>
            <a:custGeom>
              <a:avLst/>
              <a:gdLst/>
              <a:ahLst/>
              <a:cxnLst/>
              <a:rect l="l" t="t" r="r" b="b"/>
              <a:pathLst>
                <a:path w="3249918" h="2255287">
                  <a:moveTo>
                    <a:pt x="31998" y="0"/>
                  </a:moveTo>
                  <a:lnTo>
                    <a:pt x="3217920" y="0"/>
                  </a:lnTo>
                  <a:cubicBezTo>
                    <a:pt x="3226406" y="0"/>
                    <a:pt x="3234545" y="3371"/>
                    <a:pt x="3240546" y="9372"/>
                  </a:cubicBezTo>
                  <a:cubicBezTo>
                    <a:pt x="3246547" y="15373"/>
                    <a:pt x="3249918" y="23511"/>
                    <a:pt x="3249918" y="31998"/>
                  </a:cubicBezTo>
                  <a:lnTo>
                    <a:pt x="3249918" y="2223289"/>
                  </a:lnTo>
                  <a:cubicBezTo>
                    <a:pt x="3249918" y="2231776"/>
                    <a:pt x="3246547" y="2239915"/>
                    <a:pt x="3240546" y="2245915"/>
                  </a:cubicBezTo>
                  <a:cubicBezTo>
                    <a:pt x="3234545" y="2251916"/>
                    <a:pt x="3226406" y="2255287"/>
                    <a:pt x="3217920" y="2255287"/>
                  </a:cubicBezTo>
                  <a:lnTo>
                    <a:pt x="31998" y="2255287"/>
                  </a:lnTo>
                  <a:cubicBezTo>
                    <a:pt x="23511" y="2255287"/>
                    <a:pt x="15373" y="2251916"/>
                    <a:pt x="9372" y="2245915"/>
                  </a:cubicBezTo>
                  <a:cubicBezTo>
                    <a:pt x="3371" y="2239915"/>
                    <a:pt x="0" y="2231776"/>
                    <a:pt x="0" y="2223289"/>
                  </a:cubicBezTo>
                  <a:lnTo>
                    <a:pt x="0" y="31998"/>
                  </a:lnTo>
                  <a:cubicBezTo>
                    <a:pt x="0" y="23511"/>
                    <a:pt x="3371" y="15373"/>
                    <a:pt x="9372" y="9372"/>
                  </a:cubicBezTo>
                  <a:cubicBezTo>
                    <a:pt x="15373" y="3371"/>
                    <a:pt x="23511" y="0"/>
                    <a:pt x="31998" y="0"/>
                  </a:cubicBezTo>
                  <a:close/>
                </a:path>
              </a:pathLst>
            </a:custGeom>
            <a:solidFill>
              <a:srgbClr val="8AD1CA"/>
            </a:solidFill>
          </p:spPr>
          <p:txBody>
            <a:bodyPr/>
            <a:lstStyle/>
            <a:p>
              <a:endParaRPr lang="ar-SA"/>
            </a:p>
          </p:txBody>
        </p:sp>
        <p:sp>
          <p:nvSpPr>
            <p:cNvPr id="7" name="TextBox 7"/>
            <p:cNvSpPr txBox="1"/>
            <p:nvPr/>
          </p:nvSpPr>
          <p:spPr>
            <a:xfrm>
              <a:off x="0" y="-38100"/>
              <a:ext cx="3249918" cy="2293387"/>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1560467" y="-1442863"/>
            <a:ext cx="5294751" cy="9204567"/>
            <a:chOff x="0" y="0"/>
            <a:chExt cx="728108" cy="1265766"/>
          </a:xfrm>
        </p:grpSpPr>
        <p:sp>
          <p:nvSpPr>
            <p:cNvPr id="9" name="Freeform 9"/>
            <p:cNvSpPr/>
            <p:nvPr/>
          </p:nvSpPr>
          <p:spPr>
            <a:xfrm>
              <a:off x="0" y="0"/>
              <a:ext cx="728108" cy="1265766"/>
            </a:xfrm>
            <a:custGeom>
              <a:avLst/>
              <a:gdLst/>
              <a:ahLst/>
              <a:cxnLst/>
              <a:rect l="l" t="t" r="r" b="b"/>
              <a:pathLst>
                <a:path w="728108" h="1265766">
                  <a:moveTo>
                    <a:pt x="242834" y="1246697"/>
                  </a:moveTo>
                  <a:cubicBezTo>
                    <a:pt x="280162" y="1258211"/>
                    <a:pt x="322599" y="1265766"/>
                    <a:pt x="364250" y="1265766"/>
                  </a:cubicBezTo>
                  <a:cubicBezTo>
                    <a:pt x="405902" y="1265766"/>
                    <a:pt x="445981" y="1259289"/>
                    <a:pt x="482916" y="1247775"/>
                  </a:cubicBezTo>
                  <a:cubicBezTo>
                    <a:pt x="483703" y="1247416"/>
                    <a:pt x="484489" y="1247416"/>
                    <a:pt x="485274" y="1247057"/>
                  </a:cubicBezTo>
                  <a:cubicBezTo>
                    <a:pt x="623980" y="1201001"/>
                    <a:pt x="726143" y="1079388"/>
                    <a:pt x="728108" y="927203"/>
                  </a:cubicBezTo>
                  <a:lnTo>
                    <a:pt x="728108" y="0"/>
                  </a:lnTo>
                  <a:lnTo>
                    <a:pt x="0" y="0"/>
                  </a:lnTo>
                  <a:lnTo>
                    <a:pt x="0" y="926515"/>
                  </a:lnTo>
                  <a:cubicBezTo>
                    <a:pt x="1965" y="1080106"/>
                    <a:pt x="102556" y="1201722"/>
                    <a:pt x="242834" y="1246697"/>
                  </a:cubicBezTo>
                  <a:close/>
                </a:path>
              </a:pathLst>
            </a:custGeom>
            <a:blipFill>
              <a:blip r:embed="rId2"/>
              <a:stretch>
                <a:fillRect l="-70652" r="-90275"/>
              </a:stretch>
            </a:blipFill>
          </p:spPr>
          <p:txBody>
            <a:bodyPr/>
            <a:lstStyle/>
            <a:p>
              <a:endParaRPr lang="ar-SA"/>
            </a:p>
          </p:txBody>
        </p:sp>
      </p:grpSp>
      <p:sp>
        <p:nvSpPr>
          <p:cNvPr id="10" name="Freeform 10"/>
          <p:cNvSpPr/>
          <p:nvPr/>
        </p:nvSpPr>
        <p:spPr>
          <a:xfrm>
            <a:off x="-784731" y="-325455"/>
            <a:ext cx="4519015" cy="3558724"/>
          </a:xfrm>
          <a:custGeom>
            <a:avLst/>
            <a:gdLst/>
            <a:ahLst/>
            <a:cxnLst/>
            <a:rect l="l" t="t" r="r" b="b"/>
            <a:pathLst>
              <a:path w="4519015" h="3558724">
                <a:moveTo>
                  <a:pt x="0" y="0"/>
                </a:moveTo>
                <a:lnTo>
                  <a:pt x="4519015" y="0"/>
                </a:lnTo>
                <a:lnTo>
                  <a:pt x="4519015" y="3558724"/>
                </a:lnTo>
                <a:lnTo>
                  <a:pt x="0" y="355872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ar-SA"/>
          </a:p>
        </p:txBody>
      </p:sp>
      <p:sp>
        <p:nvSpPr>
          <p:cNvPr id="11" name="TextBox 11"/>
          <p:cNvSpPr txBox="1"/>
          <p:nvPr/>
        </p:nvSpPr>
        <p:spPr>
          <a:xfrm>
            <a:off x="9538648" y="1349132"/>
            <a:ext cx="2571485" cy="862788"/>
          </a:xfrm>
          <a:prstGeom prst="rect">
            <a:avLst/>
          </a:prstGeom>
        </p:spPr>
        <p:txBody>
          <a:bodyPr lIns="0" tIns="0" rIns="0" bIns="0" rtlCol="0" anchor="t">
            <a:spAutoFit/>
          </a:bodyPr>
          <a:lstStyle/>
          <a:p>
            <a:pPr algn="ctr" rtl="1">
              <a:lnSpc>
                <a:spcPts val="7044"/>
              </a:lnSpc>
            </a:pPr>
            <a:r>
              <a:rPr lang="ar-EG" sz="5031" b="1">
                <a:solidFill>
                  <a:srgbClr val="FF3131"/>
                </a:solidFill>
                <a:latin typeface="29LT Riwaya Bold"/>
                <a:ea typeface="29LT Riwaya Bold"/>
                <a:cs typeface="29LT Riwaya Bold"/>
                <a:sym typeface="29LT Riwaya Bold"/>
                <a:rtl/>
              </a:rPr>
              <a:t>الهدف العام</a:t>
            </a:r>
          </a:p>
        </p:txBody>
      </p:sp>
      <p:sp>
        <p:nvSpPr>
          <p:cNvPr id="12" name="TextBox 12"/>
          <p:cNvSpPr txBox="1"/>
          <p:nvPr/>
        </p:nvSpPr>
        <p:spPr>
          <a:xfrm>
            <a:off x="6298723" y="3042030"/>
            <a:ext cx="9051336" cy="3272013"/>
          </a:xfrm>
          <a:prstGeom prst="rect">
            <a:avLst/>
          </a:prstGeom>
        </p:spPr>
        <p:txBody>
          <a:bodyPr lIns="0" tIns="0" rIns="0" bIns="0" rtlCol="0" anchor="t">
            <a:spAutoFit/>
          </a:bodyPr>
          <a:lstStyle/>
          <a:p>
            <a:pPr algn="r" rtl="1">
              <a:lnSpc>
                <a:spcPts val="5199"/>
              </a:lnSpc>
            </a:pPr>
            <a:r>
              <a:rPr lang="ar-EG" sz="3713" b="1" dirty="0">
                <a:solidFill>
                  <a:srgbClr val="000000"/>
                </a:solidFill>
                <a:latin typeface="29LT Riwaya Bold"/>
                <a:ea typeface="29LT Riwaya Bold"/>
                <a:cs typeface="29LT Riwaya Bold"/>
                <a:sym typeface="29LT Riwaya Bold"/>
                <a:rtl/>
              </a:rPr>
              <a:t>تمكين الطالبات من استكشاف الخيارات المتاحة بعد المرحلة الثانوية (التعليمية، المهنية، والشخصية)، وتزويدهن بالمعرفة والمهارات الأساسية التي تساعدهن على اتخاذ قرارات واعية لبناء مستقبل ناجح ومثمر.</a:t>
            </a:r>
          </a:p>
          <a:p>
            <a:pPr algn="r" rtl="1">
              <a:lnSpc>
                <a:spcPts val="5199"/>
              </a:lnSpc>
            </a:pPr>
            <a:endParaRPr lang="ar-EG" sz="3713" b="1" dirty="0">
              <a:solidFill>
                <a:srgbClr val="000000"/>
              </a:solidFill>
              <a:latin typeface="29LT Riwaya Bold"/>
              <a:ea typeface="29LT Riwaya Bold"/>
              <a:cs typeface="29LT Riwaya Bold"/>
              <a:sym typeface="29LT Riwaya Bold"/>
              <a:rt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48763" y="9636838"/>
            <a:ext cx="18985526" cy="866525"/>
            <a:chOff x="0" y="0"/>
            <a:chExt cx="5000303" cy="228221"/>
          </a:xfrm>
        </p:grpSpPr>
        <p:sp>
          <p:nvSpPr>
            <p:cNvPr id="3" name="Freeform 3"/>
            <p:cNvSpPr/>
            <p:nvPr/>
          </p:nvSpPr>
          <p:spPr>
            <a:xfrm>
              <a:off x="0" y="0"/>
              <a:ext cx="5000303" cy="228221"/>
            </a:xfrm>
            <a:custGeom>
              <a:avLst/>
              <a:gdLst/>
              <a:ahLst/>
              <a:cxnLst/>
              <a:rect l="l" t="t" r="r" b="b"/>
              <a:pathLst>
                <a:path w="5000303" h="228221">
                  <a:moveTo>
                    <a:pt x="0" y="0"/>
                  </a:moveTo>
                  <a:lnTo>
                    <a:pt x="5000303" y="0"/>
                  </a:lnTo>
                  <a:lnTo>
                    <a:pt x="5000303" y="228221"/>
                  </a:lnTo>
                  <a:lnTo>
                    <a:pt x="0" y="228221"/>
                  </a:lnTo>
                  <a:close/>
                </a:path>
              </a:pathLst>
            </a:custGeom>
            <a:solidFill>
              <a:srgbClr val="07605D"/>
            </a:solidFill>
          </p:spPr>
          <p:txBody>
            <a:bodyPr/>
            <a:lstStyle/>
            <a:p>
              <a:endParaRPr lang="ar-SA"/>
            </a:p>
          </p:txBody>
        </p:sp>
        <p:sp>
          <p:nvSpPr>
            <p:cNvPr id="4" name="TextBox 4"/>
            <p:cNvSpPr txBox="1"/>
            <p:nvPr/>
          </p:nvSpPr>
          <p:spPr>
            <a:xfrm>
              <a:off x="0" y="-38100"/>
              <a:ext cx="5000303" cy="266321"/>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4654625" y="429852"/>
            <a:ext cx="12339532" cy="8563044"/>
            <a:chOff x="0" y="0"/>
            <a:chExt cx="3249918" cy="2255287"/>
          </a:xfrm>
        </p:grpSpPr>
        <p:sp>
          <p:nvSpPr>
            <p:cNvPr id="6" name="Freeform 6"/>
            <p:cNvSpPr/>
            <p:nvPr/>
          </p:nvSpPr>
          <p:spPr>
            <a:xfrm>
              <a:off x="0" y="0"/>
              <a:ext cx="3249918" cy="2255287"/>
            </a:xfrm>
            <a:custGeom>
              <a:avLst/>
              <a:gdLst/>
              <a:ahLst/>
              <a:cxnLst/>
              <a:rect l="l" t="t" r="r" b="b"/>
              <a:pathLst>
                <a:path w="3249918" h="2255287">
                  <a:moveTo>
                    <a:pt x="31998" y="0"/>
                  </a:moveTo>
                  <a:lnTo>
                    <a:pt x="3217920" y="0"/>
                  </a:lnTo>
                  <a:cubicBezTo>
                    <a:pt x="3226406" y="0"/>
                    <a:pt x="3234545" y="3371"/>
                    <a:pt x="3240546" y="9372"/>
                  </a:cubicBezTo>
                  <a:cubicBezTo>
                    <a:pt x="3246547" y="15373"/>
                    <a:pt x="3249918" y="23511"/>
                    <a:pt x="3249918" y="31998"/>
                  </a:cubicBezTo>
                  <a:lnTo>
                    <a:pt x="3249918" y="2223289"/>
                  </a:lnTo>
                  <a:cubicBezTo>
                    <a:pt x="3249918" y="2231776"/>
                    <a:pt x="3246547" y="2239915"/>
                    <a:pt x="3240546" y="2245915"/>
                  </a:cubicBezTo>
                  <a:cubicBezTo>
                    <a:pt x="3234545" y="2251916"/>
                    <a:pt x="3226406" y="2255287"/>
                    <a:pt x="3217920" y="2255287"/>
                  </a:cubicBezTo>
                  <a:lnTo>
                    <a:pt x="31998" y="2255287"/>
                  </a:lnTo>
                  <a:cubicBezTo>
                    <a:pt x="23511" y="2255287"/>
                    <a:pt x="15373" y="2251916"/>
                    <a:pt x="9372" y="2245915"/>
                  </a:cubicBezTo>
                  <a:cubicBezTo>
                    <a:pt x="3371" y="2239915"/>
                    <a:pt x="0" y="2231776"/>
                    <a:pt x="0" y="2223289"/>
                  </a:cubicBezTo>
                  <a:lnTo>
                    <a:pt x="0" y="31998"/>
                  </a:lnTo>
                  <a:cubicBezTo>
                    <a:pt x="0" y="23511"/>
                    <a:pt x="3371" y="15373"/>
                    <a:pt x="9372" y="9372"/>
                  </a:cubicBezTo>
                  <a:cubicBezTo>
                    <a:pt x="15373" y="3371"/>
                    <a:pt x="23511" y="0"/>
                    <a:pt x="31998" y="0"/>
                  </a:cubicBezTo>
                  <a:close/>
                </a:path>
              </a:pathLst>
            </a:custGeom>
            <a:solidFill>
              <a:srgbClr val="8AD1CA"/>
            </a:solidFill>
          </p:spPr>
          <p:txBody>
            <a:bodyPr/>
            <a:lstStyle/>
            <a:p>
              <a:endParaRPr lang="ar-SA"/>
            </a:p>
          </p:txBody>
        </p:sp>
        <p:sp>
          <p:nvSpPr>
            <p:cNvPr id="7" name="TextBox 7"/>
            <p:cNvSpPr txBox="1"/>
            <p:nvPr/>
          </p:nvSpPr>
          <p:spPr>
            <a:xfrm>
              <a:off x="0" y="-38100"/>
              <a:ext cx="3249918" cy="2293387"/>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1560467" y="-1442863"/>
            <a:ext cx="5294751" cy="9204567"/>
            <a:chOff x="0" y="0"/>
            <a:chExt cx="728108" cy="1265766"/>
          </a:xfrm>
        </p:grpSpPr>
        <p:sp>
          <p:nvSpPr>
            <p:cNvPr id="9" name="Freeform 9"/>
            <p:cNvSpPr/>
            <p:nvPr/>
          </p:nvSpPr>
          <p:spPr>
            <a:xfrm>
              <a:off x="0" y="0"/>
              <a:ext cx="728108" cy="1265766"/>
            </a:xfrm>
            <a:custGeom>
              <a:avLst/>
              <a:gdLst/>
              <a:ahLst/>
              <a:cxnLst/>
              <a:rect l="l" t="t" r="r" b="b"/>
              <a:pathLst>
                <a:path w="728108" h="1265766">
                  <a:moveTo>
                    <a:pt x="242834" y="1246697"/>
                  </a:moveTo>
                  <a:cubicBezTo>
                    <a:pt x="280162" y="1258211"/>
                    <a:pt x="322599" y="1265766"/>
                    <a:pt x="364250" y="1265766"/>
                  </a:cubicBezTo>
                  <a:cubicBezTo>
                    <a:pt x="405902" y="1265766"/>
                    <a:pt x="445981" y="1259289"/>
                    <a:pt x="482916" y="1247775"/>
                  </a:cubicBezTo>
                  <a:cubicBezTo>
                    <a:pt x="483703" y="1247416"/>
                    <a:pt x="484489" y="1247416"/>
                    <a:pt x="485274" y="1247057"/>
                  </a:cubicBezTo>
                  <a:cubicBezTo>
                    <a:pt x="623980" y="1201001"/>
                    <a:pt x="726143" y="1079388"/>
                    <a:pt x="728108" y="927203"/>
                  </a:cubicBezTo>
                  <a:lnTo>
                    <a:pt x="728108" y="0"/>
                  </a:lnTo>
                  <a:lnTo>
                    <a:pt x="0" y="0"/>
                  </a:lnTo>
                  <a:lnTo>
                    <a:pt x="0" y="926515"/>
                  </a:lnTo>
                  <a:cubicBezTo>
                    <a:pt x="1965" y="1080106"/>
                    <a:pt x="102556" y="1201722"/>
                    <a:pt x="242834" y="1246697"/>
                  </a:cubicBezTo>
                  <a:close/>
                </a:path>
              </a:pathLst>
            </a:custGeom>
            <a:blipFill>
              <a:blip r:embed="rId2"/>
              <a:stretch>
                <a:fillRect l="-70652" r="-90275"/>
              </a:stretch>
            </a:blipFill>
          </p:spPr>
          <p:txBody>
            <a:bodyPr/>
            <a:lstStyle/>
            <a:p>
              <a:endParaRPr lang="ar-SA"/>
            </a:p>
          </p:txBody>
        </p:sp>
      </p:grpSp>
      <p:sp>
        <p:nvSpPr>
          <p:cNvPr id="10" name="Freeform 10"/>
          <p:cNvSpPr/>
          <p:nvPr/>
        </p:nvSpPr>
        <p:spPr>
          <a:xfrm>
            <a:off x="-784731" y="-325455"/>
            <a:ext cx="4519015" cy="3558724"/>
          </a:xfrm>
          <a:custGeom>
            <a:avLst/>
            <a:gdLst/>
            <a:ahLst/>
            <a:cxnLst/>
            <a:rect l="l" t="t" r="r" b="b"/>
            <a:pathLst>
              <a:path w="4519015" h="3558724">
                <a:moveTo>
                  <a:pt x="0" y="0"/>
                </a:moveTo>
                <a:lnTo>
                  <a:pt x="4519015" y="0"/>
                </a:lnTo>
                <a:lnTo>
                  <a:pt x="4519015" y="3558724"/>
                </a:lnTo>
                <a:lnTo>
                  <a:pt x="0" y="355872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ar-SA"/>
          </a:p>
        </p:txBody>
      </p:sp>
      <p:sp>
        <p:nvSpPr>
          <p:cNvPr id="11" name="TextBox 11"/>
          <p:cNvSpPr txBox="1"/>
          <p:nvPr/>
        </p:nvSpPr>
        <p:spPr>
          <a:xfrm>
            <a:off x="9144000" y="1349132"/>
            <a:ext cx="4068696" cy="862788"/>
          </a:xfrm>
          <a:prstGeom prst="rect">
            <a:avLst/>
          </a:prstGeom>
        </p:spPr>
        <p:txBody>
          <a:bodyPr lIns="0" tIns="0" rIns="0" bIns="0" rtlCol="0" anchor="t">
            <a:spAutoFit/>
          </a:bodyPr>
          <a:lstStyle/>
          <a:p>
            <a:pPr algn="ctr" rtl="1">
              <a:lnSpc>
                <a:spcPts val="7044"/>
              </a:lnSpc>
            </a:pPr>
            <a:r>
              <a:rPr lang="ar-EG" sz="5031" b="1">
                <a:solidFill>
                  <a:srgbClr val="FF3131"/>
                </a:solidFill>
                <a:latin typeface="29LT Riwaya Bold"/>
                <a:ea typeface="29LT Riwaya Bold"/>
                <a:cs typeface="29LT Riwaya Bold"/>
                <a:sym typeface="29LT Riwaya Bold"/>
                <a:rtl/>
              </a:rPr>
              <a:t>الاهداف التفصيلية</a:t>
            </a:r>
          </a:p>
        </p:txBody>
      </p:sp>
      <p:sp>
        <p:nvSpPr>
          <p:cNvPr id="12" name="TextBox 12"/>
          <p:cNvSpPr txBox="1"/>
          <p:nvPr/>
        </p:nvSpPr>
        <p:spPr>
          <a:xfrm>
            <a:off x="5843287" y="2749453"/>
            <a:ext cx="9962207" cy="5012251"/>
          </a:xfrm>
          <a:prstGeom prst="rect">
            <a:avLst/>
          </a:prstGeom>
        </p:spPr>
        <p:txBody>
          <a:bodyPr lIns="0" tIns="0" rIns="0" bIns="0" rtlCol="0" anchor="t">
            <a:spAutoFit/>
          </a:bodyPr>
          <a:lstStyle/>
          <a:p>
            <a:pPr marL="874600" lvl="1" indent="-437300" algn="r" rtl="1">
              <a:lnSpc>
                <a:spcPts val="5671"/>
              </a:lnSpc>
              <a:buFont typeface="Arial"/>
              <a:buChar char="•"/>
            </a:pPr>
            <a:r>
              <a:rPr lang="ar-EG" sz="4050" b="1">
                <a:solidFill>
                  <a:srgbClr val="000000"/>
                </a:solidFill>
                <a:latin typeface="29LT Riwaya Bold"/>
                <a:ea typeface="29LT Riwaya Bold"/>
                <a:cs typeface="29LT Riwaya Bold"/>
                <a:sym typeface="29LT Riwaya Bold"/>
                <a:rtl/>
              </a:rPr>
              <a:t>مساعدة الطالبات على فهم الخيارات المتاحة بعد الثانوية.</a:t>
            </a:r>
          </a:p>
          <a:p>
            <a:pPr marL="874600" lvl="1" indent="-437300" algn="r" rtl="1">
              <a:lnSpc>
                <a:spcPts val="5671"/>
              </a:lnSpc>
              <a:buFont typeface="Arial"/>
              <a:buChar char="•"/>
            </a:pPr>
            <a:r>
              <a:rPr lang="ar-EG" sz="4050" b="1">
                <a:solidFill>
                  <a:srgbClr val="000000"/>
                </a:solidFill>
                <a:latin typeface="29LT Riwaya Bold"/>
                <a:ea typeface="29LT Riwaya Bold"/>
                <a:cs typeface="29LT Riwaya Bold"/>
                <a:sym typeface="29LT Riwaya Bold"/>
                <a:rtl/>
              </a:rPr>
              <a:t>توضيح أهمية التخطيط الأكاديمي والمهني المبكر.</a:t>
            </a:r>
          </a:p>
          <a:p>
            <a:pPr marL="874600" lvl="1" indent="-437300" algn="r" rtl="1">
              <a:lnSpc>
                <a:spcPts val="5671"/>
              </a:lnSpc>
              <a:buFont typeface="Arial"/>
              <a:buChar char="•"/>
            </a:pPr>
            <a:r>
              <a:rPr lang="ar-EG" sz="4050" b="1">
                <a:solidFill>
                  <a:srgbClr val="000000"/>
                </a:solidFill>
                <a:latin typeface="29LT Riwaya Bold"/>
                <a:ea typeface="29LT Riwaya Bold"/>
                <a:cs typeface="29LT Riwaya Bold"/>
                <a:sym typeface="29LT Riwaya Bold"/>
                <a:rtl/>
              </a:rPr>
              <a:t>تنمية مهارات اتخاذ القرار وتحمل المسؤولية.</a:t>
            </a:r>
          </a:p>
          <a:p>
            <a:pPr marL="874600" lvl="1" indent="-437300" algn="r" rtl="1">
              <a:lnSpc>
                <a:spcPts val="5671"/>
              </a:lnSpc>
              <a:buFont typeface="Arial"/>
              <a:buChar char="•"/>
            </a:pPr>
            <a:r>
              <a:rPr lang="ar-EG" sz="4050" b="1">
                <a:solidFill>
                  <a:srgbClr val="000000"/>
                </a:solidFill>
                <a:latin typeface="29LT Riwaya Bold"/>
                <a:ea typeface="29LT Riwaya Bold"/>
                <a:cs typeface="29LT Riwaya Bold"/>
                <a:sym typeface="29LT Riwaya Bold"/>
                <a:rtl/>
              </a:rPr>
              <a:t>توجيه الطالبات نحو تطوير الذات واكتشاف الاهتمامات والقدرات.</a:t>
            </a:r>
          </a:p>
          <a:p>
            <a:pPr algn="r" rtl="1">
              <a:lnSpc>
                <a:spcPts val="5671"/>
              </a:lnSpc>
            </a:pPr>
            <a:endParaRPr lang="ar-EG" sz="4050" b="1">
              <a:solidFill>
                <a:srgbClr val="000000"/>
              </a:solidFill>
              <a:latin typeface="29LT Riwaya Bold"/>
              <a:ea typeface="29LT Riwaya Bold"/>
              <a:cs typeface="29LT Riwaya Bold"/>
              <a:sym typeface="29LT Riwaya Bold"/>
              <a:rt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48763" y="9636838"/>
            <a:ext cx="18985526" cy="866525"/>
            <a:chOff x="0" y="0"/>
            <a:chExt cx="5000303" cy="228221"/>
          </a:xfrm>
        </p:grpSpPr>
        <p:sp>
          <p:nvSpPr>
            <p:cNvPr id="3" name="Freeform 3"/>
            <p:cNvSpPr/>
            <p:nvPr/>
          </p:nvSpPr>
          <p:spPr>
            <a:xfrm>
              <a:off x="0" y="0"/>
              <a:ext cx="5000303" cy="228221"/>
            </a:xfrm>
            <a:custGeom>
              <a:avLst/>
              <a:gdLst/>
              <a:ahLst/>
              <a:cxnLst/>
              <a:rect l="l" t="t" r="r" b="b"/>
              <a:pathLst>
                <a:path w="5000303" h="228221">
                  <a:moveTo>
                    <a:pt x="0" y="0"/>
                  </a:moveTo>
                  <a:lnTo>
                    <a:pt x="5000303" y="0"/>
                  </a:lnTo>
                  <a:lnTo>
                    <a:pt x="5000303" y="228221"/>
                  </a:lnTo>
                  <a:lnTo>
                    <a:pt x="0" y="228221"/>
                  </a:lnTo>
                  <a:close/>
                </a:path>
              </a:pathLst>
            </a:custGeom>
            <a:solidFill>
              <a:srgbClr val="07605D"/>
            </a:solidFill>
          </p:spPr>
          <p:txBody>
            <a:bodyPr/>
            <a:lstStyle/>
            <a:p>
              <a:endParaRPr lang="ar-SA"/>
            </a:p>
          </p:txBody>
        </p:sp>
        <p:sp>
          <p:nvSpPr>
            <p:cNvPr id="4" name="TextBox 4"/>
            <p:cNvSpPr txBox="1"/>
            <p:nvPr/>
          </p:nvSpPr>
          <p:spPr>
            <a:xfrm>
              <a:off x="0" y="-38100"/>
              <a:ext cx="5000303" cy="266321"/>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668499" y="849612"/>
            <a:ext cx="5177022" cy="7967822"/>
            <a:chOff x="0" y="0"/>
            <a:chExt cx="532455" cy="819487"/>
          </a:xfrm>
        </p:grpSpPr>
        <p:sp>
          <p:nvSpPr>
            <p:cNvPr id="6" name="Freeform 6"/>
            <p:cNvSpPr/>
            <p:nvPr/>
          </p:nvSpPr>
          <p:spPr>
            <a:xfrm>
              <a:off x="0" y="0"/>
              <a:ext cx="532455" cy="819487"/>
            </a:xfrm>
            <a:custGeom>
              <a:avLst/>
              <a:gdLst/>
              <a:ahLst/>
              <a:cxnLst/>
              <a:rect l="l" t="t" r="r" b="b"/>
              <a:pathLst>
                <a:path w="532455" h="819487">
                  <a:moveTo>
                    <a:pt x="329255" y="0"/>
                  </a:moveTo>
                  <a:cubicBezTo>
                    <a:pt x="441484" y="0"/>
                    <a:pt x="532455" y="183437"/>
                    <a:pt x="532455" y="409744"/>
                  </a:cubicBezTo>
                  <a:cubicBezTo>
                    <a:pt x="532455" y="636050"/>
                    <a:pt x="441484" y="819487"/>
                    <a:pt x="329255" y="819487"/>
                  </a:cubicBezTo>
                  <a:lnTo>
                    <a:pt x="203200" y="819487"/>
                  </a:lnTo>
                  <a:cubicBezTo>
                    <a:pt x="90970" y="819487"/>
                    <a:pt x="0" y="636050"/>
                    <a:pt x="0" y="409744"/>
                  </a:cubicBezTo>
                  <a:cubicBezTo>
                    <a:pt x="0" y="183437"/>
                    <a:pt x="90970" y="0"/>
                    <a:pt x="203200" y="0"/>
                  </a:cubicBezTo>
                  <a:lnTo>
                    <a:pt x="329255" y="0"/>
                  </a:lnTo>
                </a:path>
              </a:pathLst>
            </a:custGeom>
            <a:blipFill>
              <a:blip r:embed="rId2"/>
              <a:stretch>
                <a:fillRect l="-98282" r="-32722"/>
              </a:stretch>
            </a:blipFill>
          </p:spPr>
          <p:txBody>
            <a:bodyPr/>
            <a:lstStyle/>
            <a:p>
              <a:endParaRPr lang="ar-SA"/>
            </a:p>
          </p:txBody>
        </p:sp>
      </p:grpSp>
      <p:sp>
        <p:nvSpPr>
          <p:cNvPr id="7" name="Freeform 7"/>
          <p:cNvSpPr/>
          <p:nvPr/>
        </p:nvSpPr>
        <p:spPr>
          <a:xfrm>
            <a:off x="16387487" y="849612"/>
            <a:ext cx="871813" cy="881732"/>
          </a:xfrm>
          <a:custGeom>
            <a:avLst/>
            <a:gdLst/>
            <a:ahLst/>
            <a:cxnLst/>
            <a:rect l="l" t="t" r="r" b="b"/>
            <a:pathLst>
              <a:path w="871813" h="881732">
                <a:moveTo>
                  <a:pt x="0" y="0"/>
                </a:moveTo>
                <a:lnTo>
                  <a:pt x="871813" y="0"/>
                </a:lnTo>
                <a:lnTo>
                  <a:pt x="871813" y="881732"/>
                </a:lnTo>
                <a:lnTo>
                  <a:pt x="0" y="88173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ar-SA"/>
          </a:p>
        </p:txBody>
      </p:sp>
      <p:pic>
        <p:nvPicPr>
          <p:cNvPr id="16" name="صورة 15">
            <a:extLst>
              <a:ext uri="{FF2B5EF4-FFF2-40B4-BE49-F238E27FC236}">
                <a16:creationId xmlns:a16="http://schemas.microsoft.com/office/drawing/2014/main" id="{B75D0DEB-8E91-3FC6-3CBB-85E948FA67EC}"/>
              </a:ext>
            </a:extLst>
          </p:cNvPr>
          <p:cNvPicPr>
            <a:picLocks noChangeAspect="1"/>
          </p:cNvPicPr>
          <p:nvPr/>
        </p:nvPicPr>
        <p:blipFill>
          <a:blip r:embed="rId5">
            <a:extLst>
              <a:ext uri="{28A0092B-C50C-407E-A947-70E740481C1C}">
                <a14:useLocalDpi xmlns:a14="http://schemas.microsoft.com/office/drawing/2010/main" val="0"/>
              </a:ext>
            </a:extLst>
          </a:blip>
          <a:srcRect l="33333" t="18889" r="34259" b="8518"/>
          <a:stretch>
            <a:fillRect/>
          </a:stretch>
        </p:blipFill>
        <p:spPr>
          <a:xfrm>
            <a:off x="6934200" y="266700"/>
            <a:ext cx="9220200" cy="89916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E435F8-BBBD-96A4-34FD-4831919CD723}"/>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CCB124C2-17F8-88C4-4ED4-4A19A111B18D}"/>
              </a:ext>
            </a:extLst>
          </p:cNvPr>
          <p:cNvGrpSpPr/>
          <p:nvPr/>
        </p:nvGrpSpPr>
        <p:grpSpPr>
          <a:xfrm>
            <a:off x="-348763" y="9636838"/>
            <a:ext cx="18985526" cy="866525"/>
            <a:chOff x="0" y="0"/>
            <a:chExt cx="5000303" cy="228221"/>
          </a:xfrm>
        </p:grpSpPr>
        <p:sp>
          <p:nvSpPr>
            <p:cNvPr id="3" name="Freeform 3">
              <a:extLst>
                <a:ext uri="{FF2B5EF4-FFF2-40B4-BE49-F238E27FC236}">
                  <a16:creationId xmlns:a16="http://schemas.microsoft.com/office/drawing/2014/main" id="{5CAE33CE-2DDB-7DAD-D315-2615AD8DE70F}"/>
                </a:ext>
              </a:extLst>
            </p:cNvPr>
            <p:cNvSpPr/>
            <p:nvPr/>
          </p:nvSpPr>
          <p:spPr>
            <a:xfrm>
              <a:off x="0" y="0"/>
              <a:ext cx="5000303" cy="228221"/>
            </a:xfrm>
            <a:custGeom>
              <a:avLst/>
              <a:gdLst/>
              <a:ahLst/>
              <a:cxnLst/>
              <a:rect l="l" t="t" r="r" b="b"/>
              <a:pathLst>
                <a:path w="5000303" h="228221">
                  <a:moveTo>
                    <a:pt x="0" y="0"/>
                  </a:moveTo>
                  <a:lnTo>
                    <a:pt x="5000303" y="0"/>
                  </a:lnTo>
                  <a:lnTo>
                    <a:pt x="5000303" y="228221"/>
                  </a:lnTo>
                  <a:lnTo>
                    <a:pt x="0" y="228221"/>
                  </a:lnTo>
                  <a:close/>
                </a:path>
              </a:pathLst>
            </a:custGeom>
            <a:solidFill>
              <a:srgbClr val="07605D"/>
            </a:solidFill>
          </p:spPr>
          <p:txBody>
            <a:bodyPr/>
            <a:lstStyle/>
            <a:p>
              <a:endParaRPr lang="ar-SA"/>
            </a:p>
          </p:txBody>
        </p:sp>
        <p:sp>
          <p:nvSpPr>
            <p:cNvPr id="4" name="TextBox 4">
              <a:extLst>
                <a:ext uri="{FF2B5EF4-FFF2-40B4-BE49-F238E27FC236}">
                  <a16:creationId xmlns:a16="http://schemas.microsoft.com/office/drawing/2014/main" id="{80F175A4-3591-801B-0FC3-FED911949024}"/>
                </a:ext>
              </a:extLst>
            </p:cNvPr>
            <p:cNvSpPr txBox="1"/>
            <p:nvPr/>
          </p:nvSpPr>
          <p:spPr>
            <a:xfrm>
              <a:off x="0" y="-38100"/>
              <a:ext cx="5000303" cy="266321"/>
            </a:xfrm>
            <a:prstGeom prst="rect">
              <a:avLst/>
            </a:prstGeom>
          </p:spPr>
          <p:txBody>
            <a:bodyPr lIns="50800" tIns="50800" rIns="50800" bIns="50800" rtlCol="0" anchor="ctr"/>
            <a:lstStyle/>
            <a:p>
              <a:pPr algn="ctr">
                <a:lnSpc>
                  <a:spcPts val="2659"/>
                </a:lnSpc>
              </a:pPr>
              <a:endParaRPr/>
            </a:p>
          </p:txBody>
        </p:sp>
      </p:grpSp>
      <p:sp>
        <p:nvSpPr>
          <p:cNvPr id="7" name="Freeform 7">
            <a:extLst>
              <a:ext uri="{FF2B5EF4-FFF2-40B4-BE49-F238E27FC236}">
                <a16:creationId xmlns:a16="http://schemas.microsoft.com/office/drawing/2014/main" id="{C3397EA7-E289-2958-CBAB-27C6D6E90C1C}"/>
              </a:ext>
            </a:extLst>
          </p:cNvPr>
          <p:cNvSpPr/>
          <p:nvPr/>
        </p:nvSpPr>
        <p:spPr>
          <a:xfrm>
            <a:off x="16387487" y="849612"/>
            <a:ext cx="871813" cy="881732"/>
          </a:xfrm>
          <a:custGeom>
            <a:avLst/>
            <a:gdLst/>
            <a:ahLst/>
            <a:cxnLst/>
            <a:rect l="l" t="t" r="r" b="b"/>
            <a:pathLst>
              <a:path w="871813" h="881732">
                <a:moveTo>
                  <a:pt x="0" y="0"/>
                </a:moveTo>
                <a:lnTo>
                  <a:pt x="871813" y="0"/>
                </a:lnTo>
                <a:lnTo>
                  <a:pt x="871813" y="881732"/>
                </a:lnTo>
                <a:lnTo>
                  <a:pt x="0" y="88173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grpSp>
        <p:nvGrpSpPr>
          <p:cNvPr id="8" name="Group 8">
            <a:extLst>
              <a:ext uri="{FF2B5EF4-FFF2-40B4-BE49-F238E27FC236}">
                <a16:creationId xmlns:a16="http://schemas.microsoft.com/office/drawing/2014/main" id="{AF134CE0-4D44-9EE9-5A1D-ED64DC4995CE}"/>
              </a:ext>
            </a:extLst>
          </p:cNvPr>
          <p:cNvGrpSpPr/>
          <p:nvPr/>
        </p:nvGrpSpPr>
        <p:grpSpPr>
          <a:xfrm>
            <a:off x="-513776" y="87925"/>
            <a:ext cx="5294751" cy="9204567"/>
            <a:chOff x="0" y="0"/>
            <a:chExt cx="728108" cy="1265766"/>
          </a:xfrm>
        </p:grpSpPr>
        <p:sp>
          <p:nvSpPr>
            <p:cNvPr id="9" name="Freeform 9">
              <a:extLst>
                <a:ext uri="{FF2B5EF4-FFF2-40B4-BE49-F238E27FC236}">
                  <a16:creationId xmlns:a16="http://schemas.microsoft.com/office/drawing/2014/main" id="{7FE42718-E02C-D25F-14C3-06354DC08F02}"/>
                </a:ext>
              </a:extLst>
            </p:cNvPr>
            <p:cNvSpPr/>
            <p:nvPr/>
          </p:nvSpPr>
          <p:spPr>
            <a:xfrm>
              <a:off x="0" y="0"/>
              <a:ext cx="728108" cy="1265766"/>
            </a:xfrm>
            <a:custGeom>
              <a:avLst/>
              <a:gdLst/>
              <a:ahLst/>
              <a:cxnLst/>
              <a:rect l="l" t="t" r="r" b="b"/>
              <a:pathLst>
                <a:path w="728108" h="1265766">
                  <a:moveTo>
                    <a:pt x="242834" y="1246697"/>
                  </a:moveTo>
                  <a:cubicBezTo>
                    <a:pt x="280162" y="1258211"/>
                    <a:pt x="322599" y="1265766"/>
                    <a:pt x="364250" y="1265766"/>
                  </a:cubicBezTo>
                  <a:cubicBezTo>
                    <a:pt x="405902" y="1265766"/>
                    <a:pt x="445981" y="1259289"/>
                    <a:pt x="482916" y="1247775"/>
                  </a:cubicBezTo>
                  <a:cubicBezTo>
                    <a:pt x="483703" y="1247416"/>
                    <a:pt x="484489" y="1247416"/>
                    <a:pt x="485274" y="1247057"/>
                  </a:cubicBezTo>
                  <a:cubicBezTo>
                    <a:pt x="623980" y="1201001"/>
                    <a:pt x="726143" y="1079388"/>
                    <a:pt x="728108" y="927203"/>
                  </a:cubicBezTo>
                  <a:lnTo>
                    <a:pt x="728108" y="0"/>
                  </a:lnTo>
                  <a:lnTo>
                    <a:pt x="0" y="0"/>
                  </a:lnTo>
                  <a:lnTo>
                    <a:pt x="0" y="926515"/>
                  </a:lnTo>
                  <a:cubicBezTo>
                    <a:pt x="1965" y="1080106"/>
                    <a:pt x="102556" y="1201722"/>
                    <a:pt x="242834" y="1246697"/>
                  </a:cubicBezTo>
                  <a:close/>
                </a:path>
              </a:pathLst>
            </a:custGeom>
            <a:blipFill>
              <a:blip r:embed="rId4"/>
              <a:stretch>
                <a:fillRect l="-70652" r="-90275"/>
              </a:stretch>
            </a:blipFill>
          </p:spPr>
          <p:txBody>
            <a:bodyPr/>
            <a:lstStyle/>
            <a:p>
              <a:endParaRPr lang="ar-SA"/>
            </a:p>
          </p:txBody>
        </p:sp>
      </p:grpSp>
      <p:pic>
        <p:nvPicPr>
          <p:cNvPr id="13" name="صورة 12">
            <a:extLst>
              <a:ext uri="{FF2B5EF4-FFF2-40B4-BE49-F238E27FC236}">
                <a16:creationId xmlns:a16="http://schemas.microsoft.com/office/drawing/2014/main" id="{7D6F4C39-F078-FA82-EC63-3638420EC080}"/>
              </a:ext>
            </a:extLst>
          </p:cNvPr>
          <p:cNvPicPr>
            <a:picLocks noChangeAspect="1"/>
          </p:cNvPicPr>
          <p:nvPr/>
        </p:nvPicPr>
        <p:blipFill>
          <a:blip r:embed="rId5">
            <a:extLst>
              <a:ext uri="{28A0092B-C50C-407E-A947-70E740481C1C}">
                <a14:useLocalDpi xmlns:a14="http://schemas.microsoft.com/office/drawing/2010/main" val="0"/>
              </a:ext>
            </a:extLst>
          </a:blip>
          <a:srcRect l="34260" t="17407" r="34722" b="8519"/>
          <a:stretch>
            <a:fillRect/>
          </a:stretch>
        </p:blipFill>
        <p:spPr>
          <a:xfrm>
            <a:off x="6477000" y="87924"/>
            <a:ext cx="8949346" cy="9548913"/>
          </a:xfrm>
          <a:prstGeom prst="rect">
            <a:avLst/>
          </a:prstGeom>
        </p:spPr>
      </p:pic>
    </p:spTree>
    <p:extLst>
      <p:ext uri="{BB962C8B-B14F-4D97-AF65-F5344CB8AC3E}">
        <p14:creationId xmlns:p14="http://schemas.microsoft.com/office/powerpoint/2010/main" val="18882367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FFD50-6F75-6A07-92BE-74A170709A5B}"/>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50ED50E1-7718-0522-1BAC-6CEB71C53644}"/>
              </a:ext>
            </a:extLst>
          </p:cNvPr>
          <p:cNvGrpSpPr/>
          <p:nvPr/>
        </p:nvGrpSpPr>
        <p:grpSpPr>
          <a:xfrm>
            <a:off x="-348763" y="9636838"/>
            <a:ext cx="18985526" cy="866525"/>
            <a:chOff x="0" y="0"/>
            <a:chExt cx="5000303" cy="228221"/>
          </a:xfrm>
        </p:grpSpPr>
        <p:sp>
          <p:nvSpPr>
            <p:cNvPr id="3" name="Freeform 3">
              <a:extLst>
                <a:ext uri="{FF2B5EF4-FFF2-40B4-BE49-F238E27FC236}">
                  <a16:creationId xmlns:a16="http://schemas.microsoft.com/office/drawing/2014/main" id="{5A472FA3-D184-B128-1165-F4EB4BA8148C}"/>
                </a:ext>
              </a:extLst>
            </p:cNvPr>
            <p:cNvSpPr/>
            <p:nvPr/>
          </p:nvSpPr>
          <p:spPr>
            <a:xfrm>
              <a:off x="0" y="0"/>
              <a:ext cx="5000303" cy="228221"/>
            </a:xfrm>
            <a:custGeom>
              <a:avLst/>
              <a:gdLst/>
              <a:ahLst/>
              <a:cxnLst/>
              <a:rect l="l" t="t" r="r" b="b"/>
              <a:pathLst>
                <a:path w="5000303" h="228221">
                  <a:moveTo>
                    <a:pt x="0" y="0"/>
                  </a:moveTo>
                  <a:lnTo>
                    <a:pt x="5000303" y="0"/>
                  </a:lnTo>
                  <a:lnTo>
                    <a:pt x="5000303" y="228221"/>
                  </a:lnTo>
                  <a:lnTo>
                    <a:pt x="0" y="228221"/>
                  </a:lnTo>
                  <a:close/>
                </a:path>
              </a:pathLst>
            </a:custGeom>
            <a:solidFill>
              <a:srgbClr val="07605D"/>
            </a:solidFill>
          </p:spPr>
          <p:txBody>
            <a:bodyPr/>
            <a:lstStyle/>
            <a:p>
              <a:endParaRPr lang="ar-SA"/>
            </a:p>
          </p:txBody>
        </p:sp>
        <p:sp>
          <p:nvSpPr>
            <p:cNvPr id="4" name="TextBox 4">
              <a:extLst>
                <a:ext uri="{FF2B5EF4-FFF2-40B4-BE49-F238E27FC236}">
                  <a16:creationId xmlns:a16="http://schemas.microsoft.com/office/drawing/2014/main" id="{B69EB957-0FF2-0F36-D111-D9DD15C9F72F}"/>
                </a:ext>
              </a:extLst>
            </p:cNvPr>
            <p:cNvSpPr txBox="1"/>
            <p:nvPr/>
          </p:nvSpPr>
          <p:spPr>
            <a:xfrm>
              <a:off x="0" y="-38100"/>
              <a:ext cx="5000303" cy="266321"/>
            </a:xfrm>
            <a:prstGeom prst="rect">
              <a:avLst/>
            </a:prstGeom>
          </p:spPr>
          <p:txBody>
            <a:bodyPr lIns="50800" tIns="50800" rIns="50800" bIns="50800" rtlCol="0" anchor="ctr"/>
            <a:lstStyle/>
            <a:p>
              <a:pPr algn="ctr">
                <a:lnSpc>
                  <a:spcPts val="2659"/>
                </a:lnSpc>
              </a:pPr>
              <a:endParaRPr/>
            </a:p>
          </p:txBody>
        </p:sp>
      </p:grpSp>
      <p:grpSp>
        <p:nvGrpSpPr>
          <p:cNvPr id="5" name="Group 5">
            <a:extLst>
              <a:ext uri="{FF2B5EF4-FFF2-40B4-BE49-F238E27FC236}">
                <a16:creationId xmlns:a16="http://schemas.microsoft.com/office/drawing/2014/main" id="{99C3425A-9C2A-A530-603F-18B94B1457F9}"/>
              </a:ext>
            </a:extLst>
          </p:cNvPr>
          <p:cNvGrpSpPr/>
          <p:nvPr/>
        </p:nvGrpSpPr>
        <p:grpSpPr>
          <a:xfrm>
            <a:off x="668499" y="849612"/>
            <a:ext cx="5177022" cy="7967822"/>
            <a:chOff x="0" y="0"/>
            <a:chExt cx="532455" cy="819487"/>
          </a:xfrm>
        </p:grpSpPr>
        <p:sp>
          <p:nvSpPr>
            <p:cNvPr id="6" name="Freeform 6">
              <a:extLst>
                <a:ext uri="{FF2B5EF4-FFF2-40B4-BE49-F238E27FC236}">
                  <a16:creationId xmlns:a16="http://schemas.microsoft.com/office/drawing/2014/main" id="{633CDECC-35B6-A58E-CD31-BE6E6E4F4637}"/>
                </a:ext>
              </a:extLst>
            </p:cNvPr>
            <p:cNvSpPr/>
            <p:nvPr/>
          </p:nvSpPr>
          <p:spPr>
            <a:xfrm>
              <a:off x="0" y="0"/>
              <a:ext cx="532455" cy="819487"/>
            </a:xfrm>
            <a:custGeom>
              <a:avLst/>
              <a:gdLst/>
              <a:ahLst/>
              <a:cxnLst/>
              <a:rect l="l" t="t" r="r" b="b"/>
              <a:pathLst>
                <a:path w="532455" h="819487">
                  <a:moveTo>
                    <a:pt x="329255" y="0"/>
                  </a:moveTo>
                  <a:cubicBezTo>
                    <a:pt x="441484" y="0"/>
                    <a:pt x="532455" y="183437"/>
                    <a:pt x="532455" y="409744"/>
                  </a:cubicBezTo>
                  <a:cubicBezTo>
                    <a:pt x="532455" y="636050"/>
                    <a:pt x="441484" y="819487"/>
                    <a:pt x="329255" y="819487"/>
                  </a:cubicBezTo>
                  <a:lnTo>
                    <a:pt x="203200" y="819487"/>
                  </a:lnTo>
                  <a:cubicBezTo>
                    <a:pt x="90970" y="819487"/>
                    <a:pt x="0" y="636050"/>
                    <a:pt x="0" y="409744"/>
                  </a:cubicBezTo>
                  <a:cubicBezTo>
                    <a:pt x="0" y="183437"/>
                    <a:pt x="90970" y="0"/>
                    <a:pt x="203200" y="0"/>
                  </a:cubicBezTo>
                  <a:lnTo>
                    <a:pt x="329255" y="0"/>
                  </a:lnTo>
                </a:path>
              </a:pathLst>
            </a:custGeom>
            <a:blipFill>
              <a:blip r:embed="rId2"/>
              <a:stretch>
                <a:fillRect l="-98282" r="-32722"/>
              </a:stretch>
            </a:blipFill>
          </p:spPr>
          <p:txBody>
            <a:bodyPr/>
            <a:lstStyle/>
            <a:p>
              <a:endParaRPr lang="ar-SA"/>
            </a:p>
          </p:txBody>
        </p:sp>
      </p:grpSp>
      <p:sp>
        <p:nvSpPr>
          <p:cNvPr id="7" name="Freeform 7">
            <a:extLst>
              <a:ext uri="{FF2B5EF4-FFF2-40B4-BE49-F238E27FC236}">
                <a16:creationId xmlns:a16="http://schemas.microsoft.com/office/drawing/2014/main" id="{65EA8C49-BB5C-4953-C481-F25DAAD02A2B}"/>
              </a:ext>
            </a:extLst>
          </p:cNvPr>
          <p:cNvSpPr/>
          <p:nvPr/>
        </p:nvSpPr>
        <p:spPr>
          <a:xfrm>
            <a:off x="16387487" y="849612"/>
            <a:ext cx="871813" cy="881732"/>
          </a:xfrm>
          <a:custGeom>
            <a:avLst/>
            <a:gdLst/>
            <a:ahLst/>
            <a:cxnLst/>
            <a:rect l="l" t="t" r="r" b="b"/>
            <a:pathLst>
              <a:path w="871813" h="881732">
                <a:moveTo>
                  <a:pt x="0" y="0"/>
                </a:moveTo>
                <a:lnTo>
                  <a:pt x="871813" y="0"/>
                </a:lnTo>
                <a:lnTo>
                  <a:pt x="871813" y="881732"/>
                </a:lnTo>
                <a:lnTo>
                  <a:pt x="0" y="88173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ar-SA"/>
          </a:p>
        </p:txBody>
      </p:sp>
      <p:sp>
        <p:nvSpPr>
          <p:cNvPr id="8" name="TextBox 8">
            <a:extLst>
              <a:ext uri="{FF2B5EF4-FFF2-40B4-BE49-F238E27FC236}">
                <a16:creationId xmlns:a16="http://schemas.microsoft.com/office/drawing/2014/main" id="{519D601B-2E1B-5422-A299-9E686EDCA18E}"/>
              </a:ext>
            </a:extLst>
          </p:cNvPr>
          <p:cNvSpPr txBox="1"/>
          <p:nvPr/>
        </p:nvSpPr>
        <p:spPr>
          <a:xfrm>
            <a:off x="7957027" y="916576"/>
            <a:ext cx="10679736" cy="793461"/>
          </a:xfrm>
          <a:prstGeom prst="rect">
            <a:avLst/>
          </a:prstGeom>
        </p:spPr>
        <p:txBody>
          <a:bodyPr lIns="0" tIns="0" rIns="0" bIns="0" rtlCol="0" anchor="t">
            <a:spAutoFit/>
          </a:bodyPr>
          <a:lstStyle/>
          <a:p>
            <a:pPr algn="ctr" rtl="1">
              <a:lnSpc>
                <a:spcPts val="6552"/>
              </a:lnSpc>
            </a:pPr>
            <a:r>
              <a:rPr lang="ar-EG" sz="4680">
                <a:solidFill>
                  <a:srgbClr val="000000"/>
                </a:solidFill>
                <a:latin typeface="29LT Riwaya"/>
                <a:ea typeface="29LT Riwaya"/>
                <a:cs typeface="29LT Riwaya"/>
                <a:sym typeface="29LT Riwaya"/>
                <a:rtl/>
              </a:rPr>
              <a:t>التعليم الجامعي بعد الثانوية</a:t>
            </a:r>
          </a:p>
        </p:txBody>
      </p:sp>
      <p:sp>
        <p:nvSpPr>
          <p:cNvPr id="9" name="TextBox 9">
            <a:extLst>
              <a:ext uri="{FF2B5EF4-FFF2-40B4-BE49-F238E27FC236}">
                <a16:creationId xmlns:a16="http://schemas.microsoft.com/office/drawing/2014/main" id="{333EBB26-BC57-7986-E828-A9A89A075107}"/>
              </a:ext>
            </a:extLst>
          </p:cNvPr>
          <p:cNvSpPr txBox="1"/>
          <p:nvPr/>
        </p:nvSpPr>
        <p:spPr>
          <a:xfrm>
            <a:off x="14527622" y="2499925"/>
            <a:ext cx="1794781" cy="855769"/>
          </a:xfrm>
          <a:prstGeom prst="rect">
            <a:avLst/>
          </a:prstGeom>
        </p:spPr>
        <p:txBody>
          <a:bodyPr lIns="0" tIns="0" rIns="0" bIns="0" rtlCol="0" anchor="t">
            <a:spAutoFit/>
          </a:bodyPr>
          <a:lstStyle/>
          <a:p>
            <a:pPr algn="ctr" rtl="1">
              <a:lnSpc>
                <a:spcPts val="7093"/>
              </a:lnSpc>
            </a:pPr>
            <a:r>
              <a:rPr lang="ar-EG" sz="5067" b="1">
                <a:solidFill>
                  <a:srgbClr val="096B68"/>
                </a:solidFill>
                <a:latin typeface="29LT Riwaya Bold"/>
                <a:ea typeface="29LT Riwaya Bold"/>
                <a:cs typeface="29LT Riwaya Bold"/>
                <a:sym typeface="29LT Riwaya Bold"/>
                <a:rtl/>
              </a:rPr>
              <a:t>المجال:</a:t>
            </a:r>
          </a:p>
        </p:txBody>
      </p:sp>
      <p:sp>
        <p:nvSpPr>
          <p:cNvPr id="10" name="TextBox 10">
            <a:extLst>
              <a:ext uri="{FF2B5EF4-FFF2-40B4-BE49-F238E27FC236}">
                <a16:creationId xmlns:a16="http://schemas.microsoft.com/office/drawing/2014/main" id="{DB53CB70-C7C4-A058-2EA2-C795F8FA239D}"/>
              </a:ext>
            </a:extLst>
          </p:cNvPr>
          <p:cNvSpPr txBox="1"/>
          <p:nvPr/>
        </p:nvSpPr>
        <p:spPr>
          <a:xfrm>
            <a:off x="12567875" y="4746343"/>
            <a:ext cx="5097913" cy="708588"/>
          </a:xfrm>
          <a:prstGeom prst="rect">
            <a:avLst/>
          </a:prstGeom>
        </p:spPr>
        <p:txBody>
          <a:bodyPr lIns="0" tIns="0" rIns="0" bIns="0" rtlCol="0" anchor="t">
            <a:spAutoFit/>
          </a:bodyPr>
          <a:lstStyle/>
          <a:p>
            <a:pPr algn="ctr" rtl="1">
              <a:lnSpc>
                <a:spcPts val="5738"/>
              </a:lnSpc>
            </a:pPr>
            <a:r>
              <a:rPr lang="ar-EG" sz="4098" b="1">
                <a:solidFill>
                  <a:srgbClr val="096B68"/>
                </a:solidFill>
                <a:latin typeface="29LT Riwaya Bold"/>
                <a:ea typeface="29LT Riwaya Bold"/>
                <a:cs typeface="29LT Riwaya Bold"/>
                <a:sym typeface="29LT Riwaya Bold"/>
                <a:rtl/>
              </a:rPr>
              <a:t>التخصصات المتاحة:</a:t>
            </a:r>
          </a:p>
        </p:txBody>
      </p:sp>
      <p:sp>
        <p:nvSpPr>
          <p:cNvPr id="11" name="TextBox 11">
            <a:extLst>
              <a:ext uri="{FF2B5EF4-FFF2-40B4-BE49-F238E27FC236}">
                <a16:creationId xmlns:a16="http://schemas.microsoft.com/office/drawing/2014/main" id="{BF54AF38-6389-8EF9-DECB-CBAEFA2D85CE}"/>
              </a:ext>
            </a:extLst>
          </p:cNvPr>
          <p:cNvSpPr txBox="1"/>
          <p:nvPr/>
        </p:nvSpPr>
        <p:spPr>
          <a:xfrm>
            <a:off x="6839758" y="5668550"/>
            <a:ext cx="8277073" cy="708588"/>
          </a:xfrm>
          <a:prstGeom prst="rect">
            <a:avLst/>
          </a:prstGeom>
        </p:spPr>
        <p:txBody>
          <a:bodyPr lIns="0" tIns="0" rIns="0" bIns="0" rtlCol="0" anchor="t">
            <a:spAutoFit/>
          </a:bodyPr>
          <a:lstStyle/>
          <a:p>
            <a:pPr algn="ctr" rtl="1">
              <a:lnSpc>
                <a:spcPts val="5738"/>
              </a:lnSpc>
            </a:pPr>
            <a:r>
              <a:rPr lang="ar-EG" sz="4098" b="1">
                <a:solidFill>
                  <a:srgbClr val="000000"/>
                </a:solidFill>
                <a:latin typeface="29LT Riwaya Bold"/>
                <a:ea typeface="29LT Riwaya Bold"/>
                <a:cs typeface="29LT Riwaya Bold"/>
                <a:sym typeface="29LT Riwaya Bold"/>
                <a:rtl/>
              </a:rPr>
              <a:t>الطب، الصيدلة، التمريض، العلاج الطبيعي</a:t>
            </a:r>
          </a:p>
        </p:txBody>
      </p:sp>
      <p:sp>
        <p:nvSpPr>
          <p:cNvPr id="12" name="TextBox 12">
            <a:extLst>
              <a:ext uri="{FF2B5EF4-FFF2-40B4-BE49-F238E27FC236}">
                <a16:creationId xmlns:a16="http://schemas.microsoft.com/office/drawing/2014/main" id="{0D32A24F-7313-74D6-89CC-1F8212A92DD0}"/>
              </a:ext>
            </a:extLst>
          </p:cNvPr>
          <p:cNvSpPr txBox="1"/>
          <p:nvPr/>
        </p:nvSpPr>
        <p:spPr>
          <a:xfrm>
            <a:off x="12567875" y="7148728"/>
            <a:ext cx="5097913" cy="730969"/>
          </a:xfrm>
          <a:prstGeom prst="rect">
            <a:avLst/>
          </a:prstGeom>
        </p:spPr>
        <p:txBody>
          <a:bodyPr lIns="0" tIns="0" rIns="0" bIns="0" rtlCol="0" anchor="t">
            <a:spAutoFit/>
          </a:bodyPr>
          <a:lstStyle/>
          <a:p>
            <a:pPr algn="ctr" rtl="1">
              <a:lnSpc>
                <a:spcPts val="5738"/>
              </a:lnSpc>
            </a:pPr>
            <a:r>
              <a:rPr lang="ar-SA" sz="4098" b="1">
                <a:solidFill>
                  <a:srgbClr val="096B68"/>
                </a:solidFill>
                <a:latin typeface="29LT Riwaya Bold"/>
                <a:ea typeface="29LT Riwaya Bold"/>
                <a:cs typeface="29LT Riwaya Bold"/>
                <a:sym typeface="29LT Riwaya Bold"/>
                <a:rtl/>
              </a:rPr>
              <a:t>فرص  التوظيف</a:t>
            </a:r>
            <a:r>
              <a:rPr lang="ar-EG" sz="4098" b="1">
                <a:solidFill>
                  <a:srgbClr val="096B68"/>
                </a:solidFill>
                <a:latin typeface="29LT Riwaya Bold"/>
                <a:ea typeface="29LT Riwaya Bold"/>
                <a:cs typeface="29LT Riwaya Bold"/>
                <a:sym typeface="29LT Riwaya Bold"/>
                <a:rtl/>
              </a:rPr>
              <a:t> </a:t>
            </a:r>
            <a:r>
              <a:rPr lang="ar-EG" sz="4098" b="1" dirty="0">
                <a:solidFill>
                  <a:srgbClr val="096B68"/>
                </a:solidFill>
                <a:latin typeface="29LT Riwaya Bold"/>
                <a:ea typeface="29LT Riwaya Bold"/>
                <a:cs typeface="29LT Riwaya Bold"/>
                <a:sym typeface="29LT Riwaya Bold"/>
                <a:rtl/>
              </a:rPr>
              <a:t>المتاحة:</a:t>
            </a:r>
          </a:p>
        </p:txBody>
      </p:sp>
      <p:sp>
        <p:nvSpPr>
          <p:cNvPr id="13" name="TextBox 13">
            <a:extLst>
              <a:ext uri="{FF2B5EF4-FFF2-40B4-BE49-F238E27FC236}">
                <a16:creationId xmlns:a16="http://schemas.microsoft.com/office/drawing/2014/main" id="{C47FF948-9D59-1362-6D35-2F1111AED6DB}"/>
              </a:ext>
            </a:extLst>
          </p:cNvPr>
          <p:cNvSpPr txBox="1"/>
          <p:nvPr/>
        </p:nvSpPr>
        <p:spPr>
          <a:xfrm>
            <a:off x="8429269" y="3266230"/>
            <a:ext cx="8277073" cy="708588"/>
          </a:xfrm>
          <a:prstGeom prst="rect">
            <a:avLst/>
          </a:prstGeom>
        </p:spPr>
        <p:txBody>
          <a:bodyPr lIns="0" tIns="0" rIns="0" bIns="0" rtlCol="0" anchor="t">
            <a:spAutoFit/>
          </a:bodyPr>
          <a:lstStyle/>
          <a:p>
            <a:pPr algn="ctr" rtl="1">
              <a:lnSpc>
                <a:spcPts val="5738"/>
              </a:lnSpc>
            </a:pPr>
            <a:r>
              <a:rPr lang="ar-EG" sz="4098" b="1">
                <a:solidFill>
                  <a:srgbClr val="000000"/>
                </a:solidFill>
                <a:latin typeface="29LT Riwaya Bold"/>
                <a:ea typeface="29LT Riwaya Bold"/>
                <a:cs typeface="29LT Riwaya Bold"/>
                <a:sym typeface="29LT Riwaya Bold"/>
                <a:rtl/>
              </a:rPr>
              <a:t>العلوم الطبية والصحية</a:t>
            </a:r>
          </a:p>
        </p:txBody>
      </p:sp>
      <p:sp>
        <p:nvSpPr>
          <p:cNvPr id="14" name="TextBox 14">
            <a:extLst>
              <a:ext uri="{FF2B5EF4-FFF2-40B4-BE49-F238E27FC236}">
                <a16:creationId xmlns:a16="http://schemas.microsoft.com/office/drawing/2014/main" id="{D98142EE-BC33-B93C-BFC2-C1957B32BECA}"/>
              </a:ext>
            </a:extLst>
          </p:cNvPr>
          <p:cNvSpPr txBox="1"/>
          <p:nvPr/>
        </p:nvSpPr>
        <p:spPr>
          <a:xfrm>
            <a:off x="6839758" y="7771592"/>
            <a:ext cx="8277073" cy="708588"/>
          </a:xfrm>
          <a:prstGeom prst="rect">
            <a:avLst/>
          </a:prstGeom>
        </p:spPr>
        <p:txBody>
          <a:bodyPr lIns="0" tIns="0" rIns="0" bIns="0" rtlCol="0" anchor="t">
            <a:spAutoFit/>
          </a:bodyPr>
          <a:lstStyle/>
          <a:p>
            <a:pPr algn="ctr" rtl="1">
              <a:lnSpc>
                <a:spcPts val="5738"/>
              </a:lnSpc>
            </a:pPr>
            <a:r>
              <a:rPr lang="ar-EG" sz="4098" b="1">
                <a:solidFill>
                  <a:srgbClr val="000000"/>
                </a:solidFill>
                <a:latin typeface="29LT Riwaya Bold"/>
                <a:ea typeface="29LT Riwaya Bold"/>
                <a:cs typeface="29LT Riwaya Bold"/>
                <a:sym typeface="29LT Riwaya Bold"/>
                <a:rtl/>
              </a:rPr>
              <a:t>مستشفيات، مراكز صحية، مختبرات</a:t>
            </a:r>
          </a:p>
        </p:txBody>
      </p:sp>
    </p:spTree>
    <p:extLst>
      <p:ext uri="{BB962C8B-B14F-4D97-AF65-F5344CB8AC3E}">
        <p14:creationId xmlns:p14="http://schemas.microsoft.com/office/powerpoint/2010/main" val="3543753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900" decel="100000" fill="hold"/>
                                        <p:tgtEl>
                                          <p:spTgt spid="1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900" decel="100000" fill="hold"/>
                                        <p:tgtEl>
                                          <p:spTgt spid="11"/>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900" decel="100000" fill="hold"/>
                                        <p:tgtEl>
                                          <p:spTgt spid="14"/>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48763" y="9636838"/>
            <a:ext cx="18985526" cy="866525"/>
            <a:chOff x="0" y="0"/>
            <a:chExt cx="5000303" cy="228221"/>
          </a:xfrm>
        </p:grpSpPr>
        <p:sp>
          <p:nvSpPr>
            <p:cNvPr id="3" name="Freeform 3"/>
            <p:cNvSpPr/>
            <p:nvPr/>
          </p:nvSpPr>
          <p:spPr>
            <a:xfrm>
              <a:off x="0" y="0"/>
              <a:ext cx="5000303" cy="228221"/>
            </a:xfrm>
            <a:custGeom>
              <a:avLst/>
              <a:gdLst/>
              <a:ahLst/>
              <a:cxnLst/>
              <a:rect l="l" t="t" r="r" b="b"/>
              <a:pathLst>
                <a:path w="5000303" h="228221">
                  <a:moveTo>
                    <a:pt x="0" y="0"/>
                  </a:moveTo>
                  <a:lnTo>
                    <a:pt x="5000303" y="0"/>
                  </a:lnTo>
                  <a:lnTo>
                    <a:pt x="5000303" y="228221"/>
                  </a:lnTo>
                  <a:lnTo>
                    <a:pt x="0" y="228221"/>
                  </a:lnTo>
                  <a:close/>
                </a:path>
              </a:pathLst>
            </a:custGeom>
            <a:solidFill>
              <a:srgbClr val="07605D"/>
            </a:solidFill>
          </p:spPr>
          <p:txBody>
            <a:bodyPr/>
            <a:lstStyle/>
            <a:p>
              <a:endParaRPr lang="ar-SA"/>
            </a:p>
          </p:txBody>
        </p:sp>
        <p:sp>
          <p:nvSpPr>
            <p:cNvPr id="4" name="TextBox 4"/>
            <p:cNvSpPr txBox="1"/>
            <p:nvPr/>
          </p:nvSpPr>
          <p:spPr>
            <a:xfrm>
              <a:off x="0" y="-38100"/>
              <a:ext cx="5000303" cy="266321"/>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668499" y="849612"/>
            <a:ext cx="5177022" cy="7967822"/>
            <a:chOff x="0" y="0"/>
            <a:chExt cx="532455" cy="819487"/>
          </a:xfrm>
        </p:grpSpPr>
        <p:sp>
          <p:nvSpPr>
            <p:cNvPr id="6" name="Freeform 6"/>
            <p:cNvSpPr/>
            <p:nvPr/>
          </p:nvSpPr>
          <p:spPr>
            <a:xfrm>
              <a:off x="0" y="0"/>
              <a:ext cx="532455" cy="819487"/>
            </a:xfrm>
            <a:custGeom>
              <a:avLst/>
              <a:gdLst/>
              <a:ahLst/>
              <a:cxnLst/>
              <a:rect l="l" t="t" r="r" b="b"/>
              <a:pathLst>
                <a:path w="532455" h="819487">
                  <a:moveTo>
                    <a:pt x="329255" y="0"/>
                  </a:moveTo>
                  <a:cubicBezTo>
                    <a:pt x="441484" y="0"/>
                    <a:pt x="532455" y="183437"/>
                    <a:pt x="532455" y="409744"/>
                  </a:cubicBezTo>
                  <a:cubicBezTo>
                    <a:pt x="532455" y="636050"/>
                    <a:pt x="441484" y="819487"/>
                    <a:pt x="329255" y="819487"/>
                  </a:cubicBezTo>
                  <a:lnTo>
                    <a:pt x="203200" y="819487"/>
                  </a:lnTo>
                  <a:cubicBezTo>
                    <a:pt x="90970" y="819487"/>
                    <a:pt x="0" y="636050"/>
                    <a:pt x="0" y="409744"/>
                  </a:cubicBezTo>
                  <a:cubicBezTo>
                    <a:pt x="0" y="183437"/>
                    <a:pt x="90970" y="0"/>
                    <a:pt x="203200" y="0"/>
                  </a:cubicBezTo>
                  <a:lnTo>
                    <a:pt x="329255" y="0"/>
                  </a:lnTo>
                </a:path>
              </a:pathLst>
            </a:custGeom>
            <a:blipFill>
              <a:blip r:embed="rId2"/>
              <a:stretch>
                <a:fillRect l="-46983" r="-83589"/>
              </a:stretch>
            </a:blipFill>
          </p:spPr>
          <p:txBody>
            <a:bodyPr/>
            <a:lstStyle/>
            <a:p>
              <a:endParaRPr lang="ar-SA"/>
            </a:p>
          </p:txBody>
        </p:sp>
      </p:grpSp>
      <p:sp>
        <p:nvSpPr>
          <p:cNvPr id="7" name="Freeform 7"/>
          <p:cNvSpPr/>
          <p:nvPr/>
        </p:nvSpPr>
        <p:spPr>
          <a:xfrm>
            <a:off x="16387487" y="849612"/>
            <a:ext cx="871813" cy="881732"/>
          </a:xfrm>
          <a:custGeom>
            <a:avLst/>
            <a:gdLst/>
            <a:ahLst/>
            <a:cxnLst/>
            <a:rect l="l" t="t" r="r" b="b"/>
            <a:pathLst>
              <a:path w="871813" h="881732">
                <a:moveTo>
                  <a:pt x="0" y="0"/>
                </a:moveTo>
                <a:lnTo>
                  <a:pt x="871813" y="0"/>
                </a:lnTo>
                <a:lnTo>
                  <a:pt x="871813" y="881732"/>
                </a:lnTo>
                <a:lnTo>
                  <a:pt x="0" y="88173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ar-SA"/>
          </a:p>
        </p:txBody>
      </p:sp>
      <p:sp>
        <p:nvSpPr>
          <p:cNvPr id="8" name="TextBox 8"/>
          <p:cNvSpPr txBox="1"/>
          <p:nvPr/>
        </p:nvSpPr>
        <p:spPr>
          <a:xfrm>
            <a:off x="7868844" y="901207"/>
            <a:ext cx="10767919" cy="808829"/>
          </a:xfrm>
          <a:prstGeom prst="rect">
            <a:avLst/>
          </a:prstGeom>
        </p:spPr>
        <p:txBody>
          <a:bodyPr lIns="0" tIns="0" rIns="0" bIns="0" rtlCol="0" anchor="t">
            <a:spAutoFit/>
          </a:bodyPr>
          <a:lstStyle/>
          <a:p>
            <a:pPr algn="ctr" rtl="1">
              <a:lnSpc>
                <a:spcPts val="6606"/>
              </a:lnSpc>
            </a:pPr>
            <a:r>
              <a:rPr lang="ar-EG" sz="4719">
                <a:solidFill>
                  <a:srgbClr val="000000"/>
                </a:solidFill>
                <a:latin typeface="29LT Riwaya"/>
                <a:ea typeface="29LT Riwaya"/>
                <a:cs typeface="29LT Riwaya"/>
                <a:sym typeface="29LT Riwaya"/>
                <a:rtl/>
              </a:rPr>
              <a:t>التعليم الجامعي بعد الثانوية</a:t>
            </a:r>
          </a:p>
        </p:txBody>
      </p:sp>
      <p:sp>
        <p:nvSpPr>
          <p:cNvPr id="9" name="TextBox 9"/>
          <p:cNvSpPr txBox="1"/>
          <p:nvPr/>
        </p:nvSpPr>
        <p:spPr>
          <a:xfrm>
            <a:off x="15311384" y="2701971"/>
            <a:ext cx="1394958" cy="761517"/>
          </a:xfrm>
          <a:prstGeom prst="rect">
            <a:avLst/>
          </a:prstGeom>
        </p:spPr>
        <p:txBody>
          <a:bodyPr lIns="0" tIns="0" rIns="0" bIns="0" rtlCol="0" anchor="t">
            <a:spAutoFit/>
          </a:bodyPr>
          <a:lstStyle/>
          <a:p>
            <a:pPr algn="ctr" rtl="1">
              <a:lnSpc>
                <a:spcPts val="6225"/>
              </a:lnSpc>
            </a:pPr>
            <a:r>
              <a:rPr lang="ar-EG" sz="4446" b="1">
                <a:solidFill>
                  <a:srgbClr val="096B68"/>
                </a:solidFill>
                <a:latin typeface="29LT Riwaya Bold"/>
                <a:ea typeface="29LT Riwaya Bold"/>
                <a:cs typeface="29LT Riwaya Bold"/>
                <a:sym typeface="29LT Riwaya Bold"/>
                <a:rtl/>
              </a:rPr>
              <a:t>المجال</a:t>
            </a:r>
          </a:p>
        </p:txBody>
      </p:sp>
      <p:sp>
        <p:nvSpPr>
          <p:cNvPr id="10" name="TextBox 10"/>
          <p:cNvSpPr txBox="1"/>
          <p:nvPr/>
        </p:nvSpPr>
        <p:spPr>
          <a:xfrm>
            <a:off x="13069179" y="4528920"/>
            <a:ext cx="4484410" cy="614580"/>
          </a:xfrm>
          <a:prstGeom prst="rect">
            <a:avLst/>
          </a:prstGeom>
        </p:spPr>
        <p:txBody>
          <a:bodyPr lIns="0" tIns="0" rIns="0" bIns="0" rtlCol="0" anchor="t">
            <a:spAutoFit/>
          </a:bodyPr>
          <a:lstStyle/>
          <a:p>
            <a:pPr algn="ctr" rtl="1">
              <a:lnSpc>
                <a:spcPts val="5047"/>
              </a:lnSpc>
            </a:pPr>
            <a:r>
              <a:rPr lang="ar-EG" sz="3605" b="1">
                <a:solidFill>
                  <a:srgbClr val="096B68"/>
                </a:solidFill>
                <a:latin typeface="29LT Riwaya Bold"/>
                <a:ea typeface="29LT Riwaya Bold"/>
                <a:cs typeface="29LT Riwaya Bold"/>
                <a:sym typeface="29LT Riwaya Bold"/>
                <a:rtl/>
              </a:rPr>
              <a:t>التخصصات المتاحة:</a:t>
            </a:r>
          </a:p>
        </p:txBody>
      </p:sp>
      <p:sp>
        <p:nvSpPr>
          <p:cNvPr id="11" name="TextBox 11"/>
          <p:cNvSpPr txBox="1"/>
          <p:nvPr/>
        </p:nvSpPr>
        <p:spPr>
          <a:xfrm>
            <a:off x="12662691" y="6784093"/>
            <a:ext cx="4596609" cy="666849"/>
          </a:xfrm>
          <a:prstGeom prst="rect">
            <a:avLst/>
          </a:prstGeom>
        </p:spPr>
        <p:txBody>
          <a:bodyPr lIns="0" tIns="0" rIns="0" bIns="0" rtlCol="0" anchor="t">
            <a:spAutoFit/>
          </a:bodyPr>
          <a:lstStyle/>
          <a:p>
            <a:pPr algn="ctr" rtl="1">
              <a:lnSpc>
                <a:spcPts val="5173"/>
              </a:lnSpc>
            </a:pPr>
            <a:r>
              <a:rPr lang="ar-SA" sz="3695" b="1">
                <a:solidFill>
                  <a:srgbClr val="096B68"/>
                </a:solidFill>
                <a:latin typeface="29LT Riwaya Bold"/>
                <a:ea typeface="29LT Riwaya Bold"/>
                <a:cs typeface="29LT Riwaya Bold"/>
                <a:sym typeface="29LT Riwaya Bold"/>
                <a:rtl/>
              </a:rPr>
              <a:t>فرص</a:t>
            </a:r>
            <a:r>
              <a:rPr lang="ar-EG" sz="3695" b="1">
                <a:solidFill>
                  <a:srgbClr val="096B68"/>
                </a:solidFill>
                <a:latin typeface="29LT Riwaya Bold"/>
                <a:ea typeface="29LT Riwaya Bold"/>
                <a:cs typeface="29LT Riwaya Bold"/>
                <a:sym typeface="29LT Riwaya Bold"/>
                <a:rtl/>
              </a:rPr>
              <a:t> العمل المحتملة:</a:t>
            </a:r>
          </a:p>
        </p:txBody>
      </p:sp>
      <p:sp>
        <p:nvSpPr>
          <p:cNvPr id="12" name="TextBox 12"/>
          <p:cNvSpPr txBox="1"/>
          <p:nvPr/>
        </p:nvSpPr>
        <p:spPr>
          <a:xfrm>
            <a:off x="7675864" y="5648325"/>
            <a:ext cx="9259526" cy="701315"/>
          </a:xfrm>
          <a:prstGeom prst="rect">
            <a:avLst/>
          </a:prstGeom>
        </p:spPr>
        <p:txBody>
          <a:bodyPr lIns="0" tIns="0" rIns="0" bIns="0" rtlCol="0" anchor="t">
            <a:spAutoFit/>
          </a:bodyPr>
          <a:lstStyle/>
          <a:p>
            <a:pPr algn="ctr" rtl="1">
              <a:lnSpc>
                <a:spcPts val="5727"/>
              </a:lnSpc>
            </a:pPr>
            <a:r>
              <a:rPr lang="ar-EG" sz="4091" b="1">
                <a:solidFill>
                  <a:srgbClr val="000000"/>
                </a:solidFill>
                <a:latin typeface="29LT Riwaya Bold"/>
                <a:ea typeface="29LT Riwaya Bold"/>
                <a:cs typeface="29LT Riwaya Bold"/>
                <a:sym typeface="29LT Riwaya Bold"/>
                <a:rtl/>
              </a:rPr>
              <a:t>الهندسة الكهربائية، الميكانيكية، البرمجيات، المدنية</a:t>
            </a:r>
          </a:p>
        </p:txBody>
      </p:sp>
      <p:sp>
        <p:nvSpPr>
          <p:cNvPr id="13" name="TextBox 13"/>
          <p:cNvSpPr txBox="1"/>
          <p:nvPr/>
        </p:nvSpPr>
        <p:spPr>
          <a:xfrm>
            <a:off x="7868844" y="7846835"/>
            <a:ext cx="8810835" cy="637978"/>
          </a:xfrm>
          <a:prstGeom prst="rect">
            <a:avLst/>
          </a:prstGeom>
        </p:spPr>
        <p:txBody>
          <a:bodyPr lIns="0" tIns="0" rIns="0" bIns="0" rtlCol="0" anchor="t">
            <a:spAutoFit/>
          </a:bodyPr>
          <a:lstStyle/>
          <a:p>
            <a:pPr algn="ctr" rtl="1">
              <a:lnSpc>
                <a:spcPts val="5315"/>
              </a:lnSpc>
            </a:pPr>
            <a:r>
              <a:rPr lang="ar-EG" sz="3796" b="1">
                <a:solidFill>
                  <a:srgbClr val="000000"/>
                </a:solidFill>
                <a:latin typeface="29LT Riwaya Bold"/>
                <a:ea typeface="29LT Riwaya Bold"/>
                <a:cs typeface="29LT Riwaya Bold"/>
                <a:sym typeface="29LT Riwaya Bold"/>
                <a:rtl/>
              </a:rPr>
              <a:t>شركات هندسية، شركات تقنية، تصميم وبناء المشاريع</a:t>
            </a:r>
          </a:p>
        </p:txBody>
      </p:sp>
      <p:sp>
        <p:nvSpPr>
          <p:cNvPr id="14" name="TextBox 14"/>
          <p:cNvSpPr txBox="1"/>
          <p:nvPr/>
        </p:nvSpPr>
        <p:spPr>
          <a:xfrm>
            <a:off x="12762427" y="3396813"/>
            <a:ext cx="2548957" cy="608652"/>
          </a:xfrm>
          <a:prstGeom prst="rect">
            <a:avLst/>
          </a:prstGeom>
        </p:spPr>
        <p:txBody>
          <a:bodyPr lIns="0" tIns="0" rIns="0" bIns="0" rtlCol="0" anchor="t">
            <a:spAutoFit/>
          </a:bodyPr>
          <a:lstStyle/>
          <a:p>
            <a:pPr algn="ctr" rtl="1">
              <a:lnSpc>
                <a:spcPts val="5042"/>
              </a:lnSpc>
            </a:pPr>
            <a:r>
              <a:rPr lang="ar-EG" sz="3602" b="1">
                <a:solidFill>
                  <a:srgbClr val="000000"/>
                </a:solidFill>
                <a:latin typeface="29LT Riwaya Bold"/>
                <a:ea typeface="29LT Riwaya Bold"/>
                <a:cs typeface="29LT Riwaya Bold"/>
                <a:sym typeface="29LT Riwaya Bold"/>
                <a:rtl/>
              </a:rPr>
              <a:t>الهندسة والتقنية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900" decel="100000" fill="hold"/>
                                        <p:tgtEl>
                                          <p:spTgt spid="1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1000"/>
                                        <p:tgtEl>
                                          <p:spTgt spid="12"/>
                                        </p:tgtEl>
                                      </p:cBhvr>
                                    </p:animEffect>
                                    <p:anim calcmode="lin" valueType="num">
                                      <p:cBhvr>
                                        <p:cTn id="16" dur="1000" fill="hold"/>
                                        <p:tgtEl>
                                          <p:spTgt spid="12"/>
                                        </p:tgtEl>
                                        <p:attrNameLst>
                                          <p:attrName>ppt_x</p:attrName>
                                        </p:attrNameLst>
                                      </p:cBhvr>
                                      <p:tavLst>
                                        <p:tav tm="0">
                                          <p:val>
                                            <p:strVal val="#ppt_x"/>
                                          </p:val>
                                        </p:tav>
                                        <p:tav tm="100000">
                                          <p:val>
                                            <p:strVal val="#ppt_x"/>
                                          </p:val>
                                        </p:tav>
                                      </p:tavLst>
                                    </p:anim>
                                    <p:anim calcmode="lin" valueType="num">
                                      <p:cBhvr>
                                        <p:cTn id="17" dur="900" decel="100000" fill="hold"/>
                                        <p:tgtEl>
                                          <p:spTgt spid="12"/>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900" decel="100000" fill="hold"/>
                                        <p:tgtEl>
                                          <p:spTgt spid="13"/>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48763" y="9636838"/>
            <a:ext cx="18985526" cy="866525"/>
            <a:chOff x="0" y="0"/>
            <a:chExt cx="5000303" cy="228221"/>
          </a:xfrm>
        </p:grpSpPr>
        <p:sp>
          <p:nvSpPr>
            <p:cNvPr id="3" name="Freeform 3"/>
            <p:cNvSpPr/>
            <p:nvPr/>
          </p:nvSpPr>
          <p:spPr>
            <a:xfrm>
              <a:off x="0" y="0"/>
              <a:ext cx="5000303" cy="228221"/>
            </a:xfrm>
            <a:custGeom>
              <a:avLst/>
              <a:gdLst/>
              <a:ahLst/>
              <a:cxnLst/>
              <a:rect l="l" t="t" r="r" b="b"/>
              <a:pathLst>
                <a:path w="5000303" h="228221">
                  <a:moveTo>
                    <a:pt x="0" y="0"/>
                  </a:moveTo>
                  <a:lnTo>
                    <a:pt x="5000303" y="0"/>
                  </a:lnTo>
                  <a:lnTo>
                    <a:pt x="5000303" y="228221"/>
                  </a:lnTo>
                  <a:lnTo>
                    <a:pt x="0" y="228221"/>
                  </a:lnTo>
                  <a:close/>
                </a:path>
              </a:pathLst>
            </a:custGeom>
            <a:solidFill>
              <a:srgbClr val="07605D"/>
            </a:solidFill>
          </p:spPr>
          <p:txBody>
            <a:bodyPr/>
            <a:lstStyle/>
            <a:p>
              <a:endParaRPr lang="ar-SA"/>
            </a:p>
          </p:txBody>
        </p:sp>
        <p:sp>
          <p:nvSpPr>
            <p:cNvPr id="4" name="TextBox 4"/>
            <p:cNvSpPr txBox="1"/>
            <p:nvPr/>
          </p:nvSpPr>
          <p:spPr>
            <a:xfrm>
              <a:off x="0" y="-38100"/>
              <a:ext cx="5000303" cy="266321"/>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668499" y="849612"/>
            <a:ext cx="5177022" cy="7967822"/>
            <a:chOff x="0" y="0"/>
            <a:chExt cx="532455" cy="819487"/>
          </a:xfrm>
        </p:grpSpPr>
        <p:sp>
          <p:nvSpPr>
            <p:cNvPr id="6" name="Freeform 6"/>
            <p:cNvSpPr/>
            <p:nvPr/>
          </p:nvSpPr>
          <p:spPr>
            <a:xfrm>
              <a:off x="0" y="0"/>
              <a:ext cx="532455" cy="819487"/>
            </a:xfrm>
            <a:custGeom>
              <a:avLst/>
              <a:gdLst/>
              <a:ahLst/>
              <a:cxnLst/>
              <a:rect l="l" t="t" r="r" b="b"/>
              <a:pathLst>
                <a:path w="532455" h="819487">
                  <a:moveTo>
                    <a:pt x="329255" y="0"/>
                  </a:moveTo>
                  <a:cubicBezTo>
                    <a:pt x="441484" y="0"/>
                    <a:pt x="532455" y="183437"/>
                    <a:pt x="532455" y="409744"/>
                  </a:cubicBezTo>
                  <a:cubicBezTo>
                    <a:pt x="532455" y="636050"/>
                    <a:pt x="441484" y="819487"/>
                    <a:pt x="329255" y="819487"/>
                  </a:cubicBezTo>
                  <a:lnTo>
                    <a:pt x="203200" y="819487"/>
                  </a:lnTo>
                  <a:cubicBezTo>
                    <a:pt x="90970" y="819487"/>
                    <a:pt x="0" y="636050"/>
                    <a:pt x="0" y="409744"/>
                  </a:cubicBezTo>
                  <a:cubicBezTo>
                    <a:pt x="0" y="183437"/>
                    <a:pt x="90970" y="0"/>
                    <a:pt x="203200" y="0"/>
                  </a:cubicBezTo>
                  <a:lnTo>
                    <a:pt x="329255" y="0"/>
                  </a:lnTo>
                </a:path>
              </a:pathLst>
            </a:custGeom>
            <a:blipFill>
              <a:blip r:embed="rId2"/>
              <a:stretch>
                <a:fillRect l="-68357" r="-70721"/>
              </a:stretch>
            </a:blipFill>
          </p:spPr>
          <p:txBody>
            <a:bodyPr/>
            <a:lstStyle/>
            <a:p>
              <a:endParaRPr lang="ar-SA"/>
            </a:p>
          </p:txBody>
        </p:sp>
      </p:grpSp>
      <p:sp>
        <p:nvSpPr>
          <p:cNvPr id="7" name="Freeform 7"/>
          <p:cNvSpPr/>
          <p:nvPr/>
        </p:nvSpPr>
        <p:spPr>
          <a:xfrm>
            <a:off x="16387487" y="849612"/>
            <a:ext cx="871813" cy="881732"/>
          </a:xfrm>
          <a:custGeom>
            <a:avLst/>
            <a:gdLst/>
            <a:ahLst/>
            <a:cxnLst/>
            <a:rect l="l" t="t" r="r" b="b"/>
            <a:pathLst>
              <a:path w="871813" h="881732">
                <a:moveTo>
                  <a:pt x="0" y="0"/>
                </a:moveTo>
                <a:lnTo>
                  <a:pt x="871813" y="0"/>
                </a:lnTo>
                <a:lnTo>
                  <a:pt x="871813" y="881732"/>
                </a:lnTo>
                <a:lnTo>
                  <a:pt x="0" y="88173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ar-SA"/>
          </a:p>
        </p:txBody>
      </p:sp>
      <p:sp>
        <p:nvSpPr>
          <p:cNvPr id="8" name="TextBox 8"/>
          <p:cNvSpPr txBox="1"/>
          <p:nvPr/>
        </p:nvSpPr>
        <p:spPr>
          <a:xfrm>
            <a:off x="7758890" y="903445"/>
            <a:ext cx="10877873" cy="806591"/>
          </a:xfrm>
          <a:prstGeom prst="rect">
            <a:avLst/>
          </a:prstGeom>
        </p:spPr>
        <p:txBody>
          <a:bodyPr lIns="0" tIns="0" rIns="0" bIns="0" rtlCol="0" anchor="t">
            <a:spAutoFit/>
          </a:bodyPr>
          <a:lstStyle/>
          <a:p>
            <a:pPr algn="ctr" rtl="1">
              <a:lnSpc>
                <a:spcPts val="6674"/>
              </a:lnSpc>
            </a:pPr>
            <a:r>
              <a:rPr lang="ar-EG" sz="4767">
                <a:solidFill>
                  <a:srgbClr val="000000"/>
                </a:solidFill>
                <a:latin typeface="29LT Riwaya"/>
                <a:ea typeface="29LT Riwaya"/>
                <a:cs typeface="29LT Riwaya"/>
                <a:sym typeface="29LT Riwaya"/>
                <a:rtl/>
              </a:rPr>
              <a:t>التعليم الجامعي بعد الثانوية</a:t>
            </a:r>
          </a:p>
        </p:txBody>
      </p:sp>
      <p:sp>
        <p:nvSpPr>
          <p:cNvPr id="9" name="TextBox 9"/>
          <p:cNvSpPr txBox="1"/>
          <p:nvPr/>
        </p:nvSpPr>
        <p:spPr>
          <a:xfrm>
            <a:off x="15311384" y="2701971"/>
            <a:ext cx="1394958" cy="761517"/>
          </a:xfrm>
          <a:prstGeom prst="rect">
            <a:avLst/>
          </a:prstGeom>
        </p:spPr>
        <p:txBody>
          <a:bodyPr lIns="0" tIns="0" rIns="0" bIns="0" rtlCol="0" anchor="t">
            <a:spAutoFit/>
          </a:bodyPr>
          <a:lstStyle/>
          <a:p>
            <a:pPr algn="ctr" rtl="1">
              <a:lnSpc>
                <a:spcPts val="6225"/>
              </a:lnSpc>
            </a:pPr>
            <a:r>
              <a:rPr lang="ar-EG" sz="4446" b="1">
                <a:solidFill>
                  <a:srgbClr val="096B68"/>
                </a:solidFill>
                <a:latin typeface="29LT Riwaya Bold"/>
                <a:ea typeface="29LT Riwaya Bold"/>
                <a:cs typeface="29LT Riwaya Bold"/>
                <a:sym typeface="29LT Riwaya Bold"/>
                <a:rtl/>
              </a:rPr>
              <a:t>المجال</a:t>
            </a:r>
          </a:p>
        </p:txBody>
      </p:sp>
      <p:sp>
        <p:nvSpPr>
          <p:cNvPr id="10" name="TextBox 10"/>
          <p:cNvSpPr txBox="1"/>
          <p:nvPr/>
        </p:nvSpPr>
        <p:spPr>
          <a:xfrm>
            <a:off x="13069179" y="4528920"/>
            <a:ext cx="4484410" cy="614580"/>
          </a:xfrm>
          <a:prstGeom prst="rect">
            <a:avLst/>
          </a:prstGeom>
        </p:spPr>
        <p:txBody>
          <a:bodyPr lIns="0" tIns="0" rIns="0" bIns="0" rtlCol="0" anchor="t">
            <a:spAutoFit/>
          </a:bodyPr>
          <a:lstStyle/>
          <a:p>
            <a:pPr algn="ctr" rtl="1">
              <a:lnSpc>
                <a:spcPts val="5047"/>
              </a:lnSpc>
            </a:pPr>
            <a:r>
              <a:rPr lang="ar-EG" sz="3605" b="1">
                <a:solidFill>
                  <a:srgbClr val="096B68"/>
                </a:solidFill>
                <a:latin typeface="29LT Riwaya Bold"/>
                <a:ea typeface="29LT Riwaya Bold"/>
                <a:cs typeface="29LT Riwaya Bold"/>
                <a:sym typeface="29LT Riwaya Bold"/>
                <a:rtl/>
              </a:rPr>
              <a:t>التخصصات المتاحة:</a:t>
            </a:r>
          </a:p>
        </p:txBody>
      </p:sp>
      <p:sp>
        <p:nvSpPr>
          <p:cNvPr id="11" name="TextBox 11"/>
          <p:cNvSpPr txBox="1"/>
          <p:nvPr/>
        </p:nvSpPr>
        <p:spPr>
          <a:xfrm>
            <a:off x="12662691" y="6784093"/>
            <a:ext cx="4596609" cy="628289"/>
          </a:xfrm>
          <a:prstGeom prst="rect">
            <a:avLst/>
          </a:prstGeom>
        </p:spPr>
        <p:txBody>
          <a:bodyPr lIns="0" tIns="0" rIns="0" bIns="0" rtlCol="0" anchor="t">
            <a:spAutoFit/>
          </a:bodyPr>
          <a:lstStyle/>
          <a:p>
            <a:pPr algn="ctr" rtl="1">
              <a:lnSpc>
                <a:spcPts val="5173"/>
              </a:lnSpc>
            </a:pPr>
            <a:r>
              <a:rPr lang="ar-EG" sz="3695" b="1">
                <a:solidFill>
                  <a:srgbClr val="096B68"/>
                </a:solidFill>
                <a:latin typeface="29LT Riwaya Bold"/>
                <a:ea typeface="29LT Riwaya Bold"/>
                <a:cs typeface="29LT Riwaya Bold"/>
                <a:sym typeface="29LT Riwaya Bold"/>
                <a:rtl/>
              </a:rPr>
              <a:t>فرص العمل المحتملة:</a:t>
            </a:r>
          </a:p>
        </p:txBody>
      </p:sp>
      <p:sp>
        <p:nvSpPr>
          <p:cNvPr id="12" name="TextBox 12"/>
          <p:cNvSpPr txBox="1"/>
          <p:nvPr/>
        </p:nvSpPr>
        <p:spPr>
          <a:xfrm>
            <a:off x="7903177" y="5648325"/>
            <a:ext cx="8804901" cy="701315"/>
          </a:xfrm>
          <a:prstGeom prst="rect">
            <a:avLst/>
          </a:prstGeom>
        </p:spPr>
        <p:txBody>
          <a:bodyPr lIns="0" tIns="0" rIns="0" bIns="0" rtlCol="0" anchor="t">
            <a:spAutoFit/>
          </a:bodyPr>
          <a:lstStyle/>
          <a:p>
            <a:pPr algn="ctr" rtl="1">
              <a:lnSpc>
                <a:spcPts val="5727"/>
              </a:lnSpc>
            </a:pPr>
            <a:r>
              <a:rPr lang="ar-EG" sz="4091" b="1">
                <a:solidFill>
                  <a:srgbClr val="000000"/>
                </a:solidFill>
                <a:latin typeface="29LT Riwaya Bold"/>
                <a:ea typeface="29LT Riwaya Bold"/>
                <a:cs typeface="29LT Riwaya Bold"/>
                <a:sym typeface="29LT Riwaya Bold"/>
                <a:rtl/>
              </a:rPr>
              <a:t>إدارة الأعمال، المحاسبة، التسويق، الموارد البشرية</a:t>
            </a:r>
          </a:p>
        </p:txBody>
      </p:sp>
      <p:sp>
        <p:nvSpPr>
          <p:cNvPr id="13" name="TextBox 13"/>
          <p:cNvSpPr txBox="1"/>
          <p:nvPr/>
        </p:nvSpPr>
        <p:spPr>
          <a:xfrm>
            <a:off x="9648174" y="7846835"/>
            <a:ext cx="5252174" cy="637978"/>
          </a:xfrm>
          <a:prstGeom prst="rect">
            <a:avLst/>
          </a:prstGeom>
        </p:spPr>
        <p:txBody>
          <a:bodyPr lIns="0" tIns="0" rIns="0" bIns="0" rtlCol="0" anchor="t">
            <a:spAutoFit/>
          </a:bodyPr>
          <a:lstStyle/>
          <a:p>
            <a:pPr algn="ctr" rtl="1">
              <a:lnSpc>
                <a:spcPts val="5315"/>
              </a:lnSpc>
            </a:pPr>
            <a:r>
              <a:rPr lang="ar-EG" sz="3796" b="1">
                <a:solidFill>
                  <a:srgbClr val="000000"/>
                </a:solidFill>
                <a:latin typeface="29LT Riwaya Bold"/>
                <a:ea typeface="29LT Riwaya Bold"/>
                <a:cs typeface="29LT Riwaya Bold"/>
                <a:sym typeface="29LT Riwaya Bold"/>
                <a:rtl/>
              </a:rPr>
              <a:t>بنوك، شركات، مؤسسات تجارية</a:t>
            </a:r>
          </a:p>
        </p:txBody>
      </p:sp>
      <p:sp>
        <p:nvSpPr>
          <p:cNvPr id="14" name="TextBox 14"/>
          <p:cNvSpPr txBox="1"/>
          <p:nvPr/>
        </p:nvSpPr>
        <p:spPr>
          <a:xfrm>
            <a:off x="12259246" y="3396813"/>
            <a:ext cx="3555319" cy="608652"/>
          </a:xfrm>
          <a:prstGeom prst="rect">
            <a:avLst/>
          </a:prstGeom>
        </p:spPr>
        <p:txBody>
          <a:bodyPr lIns="0" tIns="0" rIns="0" bIns="0" rtlCol="0" anchor="t">
            <a:spAutoFit/>
          </a:bodyPr>
          <a:lstStyle/>
          <a:p>
            <a:pPr algn="ctr" rtl="1">
              <a:lnSpc>
                <a:spcPts val="5042"/>
              </a:lnSpc>
            </a:pPr>
            <a:r>
              <a:rPr lang="ar-EG" sz="3602" b="1">
                <a:solidFill>
                  <a:srgbClr val="000000"/>
                </a:solidFill>
                <a:latin typeface="29LT Riwaya Bold"/>
                <a:ea typeface="29LT Riwaya Bold"/>
                <a:cs typeface="29LT Riwaya Bold"/>
                <a:sym typeface="29LT Riwaya Bold"/>
                <a:rtl/>
              </a:rPr>
              <a:t>العلوم الادارية والمالية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900" decel="100000" fill="hold"/>
                                        <p:tgtEl>
                                          <p:spTgt spid="1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1000"/>
                                        <p:tgtEl>
                                          <p:spTgt spid="12"/>
                                        </p:tgtEl>
                                      </p:cBhvr>
                                    </p:animEffect>
                                    <p:anim calcmode="lin" valueType="num">
                                      <p:cBhvr>
                                        <p:cTn id="16" dur="1000" fill="hold"/>
                                        <p:tgtEl>
                                          <p:spTgt spid="12"/>
                                        </p:tgtEl>
                                        <p:attrNameLst>
                                          <p:attrName>ppt_x</p:attrName>
                                        </p:attrNameLst>
                                      </p:cBhvr>
                                      <p:tavLst>
                                        <p:tav tm="0">
                                          <p:val>
                                            <p:strVal val="#ppt_x"/>
                                          </p:val>
                                        </p:tav>
                                        <p:tav tm="100000">
                                          <p:val>
                                            <p:strVal val="#ppt_x"/>
                                          </p:val>
                                        </p:tav>
                                      </p:tavLst>
                                    </p:anim>
                                    <p:anim calcmode="lin" valueType="num">
                                      <p:cBhvr>
                                        <p:cTn id="17" dur="900" decel="100000" fill="hold"/>
                                        <p:tgtEl>
                                          <p:spTgt spid="12"/>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900" decel="100000" fill="hold"/>
                                        <p:tgtEl>
                                          <p:spTgt spid="13"/>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48763" y="9636838"/>
            <a:ext cx="18985526" cy="866525"/>
            <a:chOff x="0" y="0"/>
            <a:chExt cx="5000303" cy="228221"/>
          </a:xfrm>
        </p:grpSpPr>
        <p:sp>
          <p:nvSpPr>
            <p:cNvPr id="3" name="Freeform 3"/>
            <p:cNvSpPr/>
            <p:nvPr/>
          </p:nvSpPr>
          <p:spPr>
            <a:xfrm>
              <a:off x="0" y="0"/>
              <a:ext cx="5000303" cy="228221"/>
            </a:xfrm>
            <a:custGeom>
              <a:avLst/>
              <a:gdLst/>
              <a:ahLst/>
              <a:cxnLst/>
              <a:rect l="l" t="t" r="r" b="b"/>
              <a:pathLst>
                <a:path w="5000303" h="228221">
                  <a:moveTo>
                    <a:pt x="0" y="0"/>
                  </a:moveTo>
                  <a:lnTo>
                    <a:pt x="5000303" y="0"/>
                  </a:lnTo>
                  <a:lnTo>
                    <a:pt x="5000303" y="228221"/>
                  </a:lnTo>
                  <a:lnTo>
                    <a:pt x="0" y="228221"/>
                  </a:lnTo>
                  <a:close/>
                </a:path>
              </a:pathLst>
            </a:custGeom>
            <a:solidFill>
              <a:srgbClr val="07605D"/>
            </a:solidFill>
          </p:spPr>
          <p:txBody>
            <a:bodyPr/>
            <a:lstStyle/>
            <a:p>
              <a:endParaRPr lang="ar-SA"/>
            </a:p>
          </p:txBody>
        </p:sp>
        <p:sp>
          <p:nvSpPr>
            <p:cNvPr id="4" name="TextBox 4"/>
            <p:cNvSpPr txBox="1"/>
            <p:nvPr/>
          </p:nvSpPr>
          <p:spPr>
            <a:xfrm>
              <a:off x="0" y="-38100"/>
              <a:ext cx="5000303" cy="266321"/>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668499" y="849612"/>
            <a:ext cx="5177022" cy="7967822"/>
            <a:chOff x="0" y="0"/>
            <a:chExt cx="532455" cy="819487"/>
          </a:xfrm>
        </p:grpSpPr>
        <p:sp>
          <p:nvSpPr>
            <p:cNvPr id="6" name="Freeform 6"/>
            <p:cNvSpPr/>
            <p:nvPr/>
          </p:nvSpPr>
          <p:spPr>
            <a:xfrm>
              <a:off x="0" y="0"/>
              <a:ext cx="532455" cy="819487"/>
            </a:xfrm>
            <a:custGeom>
              <a:avLst/>
              <a:gdLst/>
              <a:ahLst/>
              <a:cxnLst/>
              <a:rect l="l" t="t" r="r" b="b"/>
              <a:pathLst>
                <a:path w="532455" h="819487">
                  <a:moveTo>
                    <a:pt x="329255" y="0"/>
                  </a:moveTo>
                  <a:cubicBezTo>
                    <a:pt x="441484" y="0"/>
                    <a:pt x="532455" y="183437"/>
                    <a:pt x="532455" y="409744"/>
                  </a:cubicBezTo>
                  <a:cubicBezTo>
                    <a:pt x="532455" y="636050"/>
                    <a:pt x="441484" y="819487"/>
                    <a:pt x="329255" y="819487"/>
                  </a:cubicBezTo>
                  <a:lnTo>
                    <a:pt x="203200" y="819487"/>
                  </a:lnTo>
                  <a:cubicBezTo>
                    <a:pt x="90970" y="819487"/>
                    <a:pt x="0" y="636050"/>
                    <a:pt x="0" y="409744"/>
                  </a:cubicBezTo>
                  <a:cubicBezTo>
                    <a:pt x="0" y="183437"/>
                    <a:pt x="90970" y="0"/>
                    <a:pt x="203200" y="0"/>
                  </a:cubicBezTo>
                  <a:lnTo>
                    <a:pt x="329255" y="0"/>
                  </a:lnTo>
                </a:path>
              </a:pathLst>
            </a:custGeom>
            <a:blipFill>
              <a:blip r:embed="rId2"/>
              <a:stretch>
                <a:fillRect l="-1366" r="-1366"/>
              </a:stretch>
            </a:blipFill>
          </p:spPr>
          <p:txBody>
            <a:bodyPr/>
            <a:lstStyle/>
            <a:p>
              <a:endParaRPr lang="ar-SA"/>
            </a:p>
          </p:txBody>
        </p:sp>
      </p:grpSp>
      <p:sp>
        <p:nvSpPr>
          <p:cNvPr id="7" name="Freeform 7"/>
          <p:cNvSpPr/>
          <p:nvPr/>
        </p:nvSpPr>
        <p:spPr>
          <a:xfrm>
            <a:off x="16387487" y="849612"/>
            <a:ext cx="871813" cy="881732"/>
          </a:xfrm>
          <a:custGeom>
            <a:avLst/>
            <a:gdLst/>
            <a:ahLst/>
            <a:cxnLst/>
            <a:rect l="l" t="t" r="r" b="b"/>
            <a:pathLst>
              <a:path w="871813" h="881732">
                <a:moveTo>
                  <a:pt x="0" y="0"/>
                </a:moveTo>
                <a:lnTo>
                  <a:pt x="871813" y="0"/>
                </a:lnTo>
                <a:lnTo>
                  <a:pt x="871813" y="881732"/>
                </a:lnTo>
                <a:lnTo>
                  <a:pt x="0" y="88173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ar-SA"/>
          </a:p>
        </p:txBody>
      </p:sp>
      <p:sp>
        <p:nvSpPr>
          <p:cNvPr id="8" name="TextBox 8"/>
          <p:cNvSpPr txBox="1"/>
          <p:nvPr/>
        </p:nvSpPr>
        <p:spPr>
          <a:xfrm>
            <a:off x="7948742" y="916026"/>
            <a:ext cx="10688021" cy="794010"/>
          </a:xfrm>
          <a:prstGeom prst="rect">
            <a:avLst/>
          </a:prstGeom>
        </p:spPr>
        <p:txBody>
          <a:bodyPr lIns="0" tIns="0" rIns="0" bIns="0" rtlCol="0" anchor="t">
            <a:spAutoFit/>
          </a:bodyPr>
          <a:lstStyle/>
          <a:p>
            <a:pPr algn="ctr" rtl="1">
              <a:lnSpc>
                <a:spcPts val="6557"/>
              </a:lnSpc>
            </a:pPr>
            <a:r>
              <a:rPr lang="ar-EG" sz="4684">
                <a:solidFill>
                  <a:srgbClr val="000000"/>
                </a:solidFill>
                <a:latin typeface="29LT Riwaya"/>
                <a:ea typeface="29LT Riwaya"/>
                <a:cs typeface="29LT Riwaya"/>
                <a:sym typeface="29LT Riwaya"/>
                <a:rtl/>
              </a:rPr>
              <a:t>التعليم الجامعي بعد الثانوية</a:t>
            </a:r>
          </a:p>
        </p:txBody>
      </p:sp>
      <p:sp>
        <p:nvSpPr>
          <p:cNvPr id="9" name="TextBox 9"/>
          <p:cNvSpPr txBox="1"/>
          <p:nvPr/>
        </p:nvSpPr>
        <p:spPr>
          <a:xfrm>
            <a:off x="15311384" y="2701971"/>
            <a:ext cx="1394958" cy="761517"/>
          </a:xfrm>
          <a:prstGeom prst="rect">
            <a:avLst/>
          </a:prstGeom>
        </p:spPr>
        <p:txBody>
          <a:bodyPr lIns="0" tIns="0" rIns="0" bIns="0" rtlCol="0" anchor="t">
            <a:spAutoFit/>
          </a:bodyPr>
          <a:lstStyle/>
          <a:p>
            <a:pPr algn="ctr" rtl="1">
              <a:lnSpc>
                <a:spcPts val="6225"/>
              </a:lnSpc>
            </a:pPr>
            <a:r>
              <a:rPr lang="ar-EG" sz="4446" b="1">
                <a:solidFill>
                  <a:srgbClr val="096B68"/>
                </a:solidFill>
                <a:latin typeface="29LT Riwaya Bold"/>
                <a:ea typeface="29LT Riwaya Bold"/>
                <a:cs typeface="29LT Riwaya Bold"/>
                <a:sym typeface="29LT Riwaya Bold"/>
                <a:rtl/>
              </a:rPr>
              <a:t>المجال</a:t>
            </a:r>
          </a:p>
        </p:txBody>
      </p:sp>
      <p:sp>
        <p:nvSpPr>
          <p:cNvPr id="10" name="TextBox 10"/>
          <p:cNvSpPr txBox="1"/>
          <p:nvPr/>
        </p:nvSpPr>
        <p:spPr>
          <a:xfrm>
            <a:off x="13069179" y="4528920"/>
            <a:ext cx="4484410" cy="614580"/>
          </a:xfrm>
          <a:prstGeom prst="rect">
            <a:avLst/>
          </a:prstGeom>
        </p:spPr>
        <p:txBody>
          <a:bodyPr lIns="0" tIns="0" rIns="0" bIns="0" rtlCol="0" anchor="t">
            <a:spAutoFit/>
          </a:bodyPr>
          <a:lstStyle/>
          <a:p>
            <a:pPr algn="ctr" rtl="1">
              <a:lnSpc>
                <a:spcPts val="5047"/>
              </a:lnSpc>
            </a:pPr>
            <a:r>
              <a:rPr lang="ar-EG" sz="3605" b="1">
                <a:solidFill>
                  <a:srgbClr val="096B68"/>
                </a:solidFill>
                <a:latin typeface="29LT Riwaya Bold"/>
                <a:ea typeface="29LT Riwaya Bold"/>
                <a:cs typeface="29LT Riwaya Bold"/>
                <a:sym typeface="29LT Riwaya Bold"/>
                <a:rtl/>
              </a:rPr>
              <a:t>التخصصات المتاحة:</a:t>
            </a:r>
          </a:p>
        </p:txBody>
      </p:sp>
      <p:sp>
        <p:nvSpPr>
          <p:cNvPr id="11" name="TextBox 11"/>
          <p:cNvSpPr txBox="1"/>
          <p:nvPr/>
        </p:nvSpPr>
        <p:spPr>
          <a:xfrm>
            <a:off x="12662691" y="6784093"/>
            <a:ext cx="4596609" cy="628289"/>
          </a:xfrm>
          <a:prstGeom prst="rect">
            <a:avLst/>
          </a:prstGeom>
        </p:spPr>
        <p:txBody>
          <a:bodyPr lIns="0" tIns="0" rIns="0" bIns="0" rtlCol="0" anchor="t">
            <a:spAutoFit/>
          </a:bodyPr>
          <a:lstStyle/>
          <a:p>
            <a:pPr algn="ctr" rtl="1">
              <a:lnSpc>
                <a:spcPts val="5173"/>
              </a:lnSpc>
            </a:pPr>
            <a:r>
              <a:rPr lang="ar-EG" sz="3695" b="1">
                <a:solidFill>
                  <a:srgbClr val="096B68"/>
                </a:solidFill>
                <a:latin typeface="29LT Riwaya Bold"/>
                <a:ea typeface="29LT Riwaya Bold"/>
                <a:cs typeface="29LT Riwaya Bold"/>
                <a:sym typeface="29LT Riwaya Bold"/>
                <a:rtl/>
              </a:rPr>
              <a:t>فرص العمل المحتملة:</a:t>
            </a:r>
          </a:p>
        </p:txBody>
      </p:sp>
      <p:sp>
        <p:nvSpPr>
          <p:cNvPr id="12" name="TextBox 12"/>
          <p:cNvSpPr txBox="1"/>
          <p:nvPr/>
        </p:nvSpPr>
        <p:spPr>
          <a:xfrm>
            <a:off x="8190772" y="5648325"/>
            <a:ext cx="8229709" cy="701315"/>
          </a:xfrm>
          <a:prstGeom prst="rect">
            <a:avLst/>
          </a:prstGeom>
        </p:spPr>
        <p:txBody>
          <a:bodyPr lIns="0" tIns="0" rIns="0" bIns="0" rtlCol="0" anchor="t">
            <a:spAutoFit/>
          </a:bodyPr>
          <a:lstStyle/>
          <a:p>
            <a:pPr algn="ctr" rtl="1">
              <a:lnSpc>
                <a:spcPts val="5727"/>
              </a:lnSpc>
            </a:pPr>
            <a:r>
              <a:rPr lang="ar-EG" sz="4091" b="1">
                <a:solidFill>
                  <a:srgbClr val="000000"/>
                </a:solidFill>
                <a:latin typeface="29LT Riwaya Bold"/>
                <a:ea typeface="29LT Riwaya Bold"/>
                <a:cs typeface="29LT Riwaya Bold"/>
                <a:sym typeface="29LT Riwaya Bold"/>
                <a:rtl/>
              </a:rPr>
              <a:t>علم النفس، التعليم، الإعلام، الخدمة الاجتماعية</a:t>
            </a:r>
          </a:p>
        </p:txBody>
      </p:sp>
      <p:sp>
        <p:nvSpPr>
          <p:cNvPr id="13" name="TextBox 13"/>
          <p:cNvSpPr txBox="1"/>
          <p:nvPr/>
        </p:nvSpPr>
        <p:spPr>
          <a:xfrm>
            <a:off x="8508034" y="7850532"/>
            <a:ext cx="7595186" cy="637978"/>
          </a:xfrm>
          <a:prstGeom prst="rect">
            <a:avLst/>
          </a:prstGeom>
        </p:spPr>
        <p:txBody>
          <a:bodyPr lIns="0" tIns="0" rIns="0" bIns="0" rtlCol="0" anchor="t">
            <a:spAutoFit/>
          </a:bodyPr>
          <a:lstStyle/>
          <a:p>
            <a:pPr algn="ctr" rtl="1">
              <a:lnSpc>
                <a:spcPts val="5315"/>
              </a:lnSpc>
            </a:pPr>
            <a:r>
              <a:rPr lang="ar-EG" sz="3796" b="1">
                <a:solidFill>
                  <a:srgbClr val="000000"/>
                </a:solidFill>
                <a:latin typeface="29LT Riwaya Bold"/>
                <a:ea typeface="29LT Riwaya Bold"/>
                <a:cs typeface="29LT Riwaya Bold"/>
                <a:sym typeface="29LT Riwaya Bold"/>
                <a:rtl/>
              </a:rPr>
              <a:t>مدارس، مؤسسات إعلامية، منظمات غير ربحية</a:t>
            </a:r>
          </a:p>
        </p:txBody>
      </p:sp>
      <p:sp>
        <p:nvSpPr>
          <p:cNvPr id="14" name="TextBox 14"/>
          <p:cNvSpPr txBox="1"/>
          <p:nvPr/>
        </p:nvSpPr>
        <p:spPr>
          <a:xfrm>
            <a:off x="11868260" y="3482118"/>
            <a:ext cx="4367322" cy="608652"/>
          </a:xfrm>
          <a:prstGeom prst="rect">
            <a:avLst/>
          </a:prstGeom>
        </p:spPr>
        <p:txBody>
          <a:bodyPr lIns="0" tIns="0" rIns="0" bIns="0" rtlCol="0" anchor="t">
            <a:spAutoFit/>
          </a:bodyPr>
          <a:lstStyle/>
          <a:p>
            <a:pPr algn="ctr" rtl="1">
              <a:lnSpc>
                <a:spcPts val="5042"/>
              </a:lnSpc>
            </a:pPr>
            <a:r>
              <a:rPr lang="ar-EG" sz="3602" b="1">
                <a:solidFill>
                  <a:srgbClr val="000000"/>
                </a:solidFill>
                <a:latin typeface="29LT Riwaya Bold"/>
                <a:ea typeface="29LT Riwaya Bold"/>
                <a:cs typeface="29LT Riwaya Bold"/>
                <a:sym typeface="29LT Riwaya Bold"/>
                <a:rtl/>
              </a:rPr>
              <a:t>العلوم الإنسانية والإجتماعية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900" decel="100000" fill="hold"/>
                                        <p:tgtEl>
                                          <p:spTgt spid="1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1000"/>
                                        <p:tgtEl>
                                          <p:spTgt spid="12"/>
                                        </p:tgtEl>
                                      </p:cBhvr>
                                    </p:animEffect>
                                    <p:anim calcmode="lin" valueType="num">
                                      <p:cBhvr>
                                        <p:cTn id="16" dur="1000" fill="hold"/>
                                        <p:tgtEl>
                                          <p:spTgt spid="12"/>
                                        </p:tgtEl>
                                        <p:attrNameLst>
                                          <p:attrName>ppt_x</p:attrName>
                                        </p:attrNameLst>
                                      </p:cBhvr>
                                      <p:tavLst>
                                        <p:tav tm="0">
                                          <p:val>
                                            <p:strVal val="#ppt_x"/>
                                          </p:val>
                                        </p:tav>
                                        <p:tav tm="100000">
                                          <p:val>
                                            <p:strVal val="#ppt_x"/>
                                          </p:val>
                                        </p:tav>
                                      </p:tavLst>
                                    </p:anim>
                                    <p:anim calcmode="lin" valueType="num">
                                      <p:cBhvr>
                                        <p:cTn id="17" dur="900" decel="100000" fill="hold"/>
                                        <p:tgtEl>
                                          <p:spTgt spid="12"/>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900" decel="100000" fill="hold"/>
                                        <p:tgtEl>
                                          <p:spTgt spid="13"/>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48763" y="9636838"/>
            <a:ext cx="18985526" cy="866525"/>
            <a:chOff x="0" y="0"/>
            <a:chExt cx="5000303" cy="228221"/>
          </a:xfrm>
        </p:grpSpPr>
        <p:sp>
          <p:nvSpPr>
            <p:cNvPr id="3" name="Freeform 3"/>
            <p:cNvSpPr/>
            <p:nvPr/>
          </p:nvSpPr>
          <p:spPr>
            <a:xfrm>
              <a:off x="0" y="0"/>
              <a:ext cx="5000303" cy="228221"/>
            </a:xfrm>
            <a:custGeom>
              <a:avLst/>
              <a:gdLst/>
              <a:ahLst/>
              <a:cxnLst/>
              <a:rect l="l" t="t" r="r" b="b"/>
              <a:pathLst>
                <a:path w="5000303" h="228221">
                  <a:moveTo>
                    <a:pt x="0" y="0"/>
                  </a:moveTo>
                  <a:lnTo>
                    <a:pt x="5000303" y="0"/>
                  </a:lnTo>
                  <a:lnTo>
                    <a:pt x="5000303" y="228221"/>
                  </a:lnTo>
                  <a:lnTo>
                    <a:pt x="0" y="228221"/>
                  </a:lnTo>
                  <a:close/>
                </a:path>
              </a:pathLst>
            </a:custGeom>
            <a:solidFill>
              <a:srgbClr val="07605D"/>
            </a:solidFill>
          </p:spPr>
          <p:txBody>
            <a:bodyPr/>
            <a:lstStyle/>
            <a:p>
              <a:endParaRPr lang="ar-SA"/>
            </a:p>
          </p:txBody>
        </p:sp>
        <p:sp>
          <p:nvSpPr>
            <p:cNvPr id="4" name="TextBox 4"/>
            <p:cNvSpPr txBox="1"/>
            <p:nvPr/>
          </p:nvSpPr>
          <p:spPr>
            <a:xfrm>
              <a:off x="0" y="-38100"/>
              <a:ext cx="5000303" cy="266321"/>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668499" y="849612"/>
            <a:ext cx="5177022" cy="7967822"/>
            <a:chOff x="0" y="0"/>
            <a:chExt cx="532455" cy="819487"/>
          </a:xfrm>
        </p:grpSpPr>
        <p:sp>
          <p:nvSpPr>
            <p:cNvPr id="6" name="Freeform 6"/>
            <p:cNvSpPr/>
            <p:nvPr/>
          </p:nvSpPr>
          <p:spPr>
            <a:xfrm>
              <a:off x="0" y="0"/>
              <a:ext cx="532455" cy="819487"/>
            </a:xfrm>
            <a:custGeom>
              <a:avLst/>
              <a:gdLst/>
              <a:ahLst/>
              <a:cxnLst/>
              <a:rect l="l" t="t" r="r" b="b"/>
              <a:pathLst>
                <a:path w="532455" h="819487">
                  <a:moveTo>
                    <a:pt x="329255" y="0"/>
                  </a:moveTo>
                  <a:cubicBezTo>
                    <a:pt x="441484" y="0"/>
                    <a:pt x="532455" y="183437"/>
                    <a:pt x="532455" y="409744"/>
                  </a:cubicBezTo>
                  <a:cubicBezTo>
                    <a:pt x="532455" y="636050"/>
                    <a:pt x="441484" y="819487"/>
                    <a:pt x="329255" y="819487"/>
                  </a:cubicBezTo>
                  <a:lnTo>
                    <a:pt x="203200" y="819487"/>
                  </a:lnTo>
                  <a:cubicBezTo>
                    <a:pt x="90970" y="819487"/>
                    <a:pt x="0" y="636050"/>
                    <a:pt x="0" y="409744"/>
                  </a:cubicBezTo>
                  <a:cubicBezTo>
                    <a:pt x="0" y="183437"/>
                    <a:pt x="90970" y="0"/>
                    <a:pt x="203200" y="0"/>
                  </a:cubicBezTo>
                  <a:lnTo>
                    <a:pt x="329255" y="0"/>
                  </a:lnTo>
                </a:path>
              </a:pathLst>
            </a:custGeom>
            <a:blipFill>
              <a:blip r:embed="rId2"/>
              <a:stretch>
                <a:fillRect l="-30055" r="-100950"/>
              </a:stretch>
            </a:blipFill>
          </p:spPr>
          <p:txBody>
            <a:bodyPr/>
            <a:lstStyle/>
            <a:p>
              <a:endParaRPr lang="ar-SA"/>
            </a:p>
          </p:txBody>
        </p:sp>
      </p:grpSp>
      <p:sp>
        <p:nvSpPr>
          <p:cNvPr id="7" name="Freeform 7"/>
          <p:cNvSpPr/>
          <p:nvPr/>
        </p:nvSpPr>
        <p:spPr>
          <a:xfrm>
            <a:off x="16387487" y="849612"/>
            <a:ext cx="871813" cy="881732"/>
          </a:xfrm>
          <a:custGeom>
            <a:avLst/>
            <a:gdLst/>
            <a:ahLst/>
            <a:cxnLst/>
            <a:rect l="l" t="t" r="r" b="b"/>
            <a:pathLst>
              <a:path w="871813" h="881732">
                <a:moveTo>
                  <a:pt x="0" y="0"/>
                </a:moveTo>
                <a:lnTo>
                  <a:pt x="871813" y="0"/>
                </a:lnTo>
                <a:lnTo>
                  <a:pt x="871813" y="881732"/>
                </a:lnTo>
                <a:lnTo>
                  <a:pt x="0" y="88173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ar-SA"/>
          </a:p>
        </p:txBody>
      </p:sp>
      <p:sp>
        <p:nvSpPr>
          <p:cNvPr id="8" name="TextBox 8"/>
          <p:cNvSpPr txBox="1"/>
          <p:nvPr/>
        </p:nvSpPr>
        <p:spPr>
          <a:xfrm>
            <a:off x="8130776" y="918565"/>
            <a:ext cx="10505987" cy="791471"/>
          </a:xfrm>
          <a:prstGeom prst="rect">
            <a:avLst/>
          </a:prstGeom>
        </p:spPr>
        <p:txBody>
          <a:bodyPr lIns="0" tIns="0" rIns="0" bIns="0" rtlCol="0" anchor="t">
            <a:spAutoFit/>
          </a:bodyPr>
          <a:lstStyle/>
          <a:p>
            <a:pPr algn="ctr" rtl="1">
              <a:lnSpc>
                <a:spcPts val="6446"/>
              </a:lnSpc>
            </a:pPr>
            <a:r>
              <a:rPr lang="ar-EG" sz="4604">
                <a:solidFill>
                  <a:srgbClr val="000000"/>
                </a:solidFill>
                <a:latin typeface="29LT Riwaya"/>
                <a:ea typeface="29LT Riwaya"/>
                <a:cs typeface="29LT Riwaya"/>
                <a:sym typeface="29LT Riwaya"/>
                <a:rtl/>
              </a:rPr>
              <a:t>التعليم الجامعي بعد الثانوية</a:t>
            </a:r>
          </a:p>
        </p:txBody>
      </p:sp>
      <p:sp>
        <p:nvSpPr>
          <p:cNvPr id="9" name="TextBox 9"/>
          <p:cNvSpPr txBox="1"/>
          <p:nvPr/>
        </p:nvSpPr>
        <p:spPr>
          <a:xfrm>
            <a:off x="15311384" y="2701971"/>
            <a:ext cx="1394958" cy="761517"/>
          </a:xfrm>
          <a:prstGeom prst="rect">
            <a:avLst/>
          </a:prstGeom>
        </p:spPr>
        <p:txBody>
          <a:bodyPr lIns="0" tIns="0" rIns="0" bIns="0" rtlCol="0" anchor="t">
            <a:spAutoFit/>
          </a:bodyPr>
          <a:lstStyle/>
          <a:p>
            <a:pPr algn="ctr" rtl="1">
              <a:lnSpc>
                <a:spcPts val="6225"/>
              </a:lnSpc>
            </a:pPr>
            <a:r>
              <a:rPr lang="ar-EG" sz="4446" b="1">
                <a:solidFill>
                  <a:srgbClr val="096B68"/>
                </a:solidFill>
                <a:latin typeface="29LT Riwaya Bold"/>
                <a:ea typeface="29LT Riwaya Bold"/>
                <a:cs typeface="29LT Riwaya Bold"/>
                <a:sym typeface="29LT Riwaya Bold"/>
                <a:rtl/>
              </a:rPr>
              <a:t>المجال</a:t>
            </a:r>
          </a:p>
        </p:txBody>
      </p:sp>
      <p:sp>
        <p:nvSpPr>
          <p:cNvPr id="10" name="TextBox 10"/>
          <p:cNvSpPr txBox="1"/>
          <p:nvPr/>
        </p:nvSpPr>
        <p:spPr>
          <a:xfrm>
            <a:off x="13069179" y="4528920"/>
            <a:ext cx="4484410" cy="614580"/>
          </a:xfrm>
          <a:prstGeom prst="rect">
            <a:avLst/>
          </a:prstGeom>
        </p:spPr>
        <p:txBody>
          <a:bodyPr lIns="0" tIns="0" rIns="0" bIns="0" rtlCol="0" anchor="t">
            <a:spAutoFit/>
          </a:bodyPr>
          <a:lstStyle/>
          <a:p>
            <a:pPr algn="ctr" rtl="1">
              <a:lnSpc>
                <a:spcPts val="5047"/>
              </a:lnSpc>
            </a:pPr>
            <a:r>
              <a:rPr lang="ar-EG" sz="3605" b="1">
                <a:solidFill>
                  <a:srgbClr val="096B68"/>
                </a:solidFill>
                <a:latin typeface="29LT Riwaya Bold"/>
                <a:ea typeface="29LT Riwaya Bold"/>
                <a:cs typeface="29LT Riwaya Bold"/>
                <a:sym typeface="29LT Riwaya Bold"/>
                <a:rtl/>
              </a:rPr>
              <a:t>التخصصات المتاحة:</a:t>
            </a:r>
          </a:p>
        </p:txBody>
      </p:sp>
      <p:sp>
        <p:nvSpPr>
          <p:cNvPr id="11" name="TextBox 11"/>
          <p:cNvSpPr txBox="1"/>
          <p:nvPr/>
        </p:nvSpPr>
        <p:spPr>
          <a:xfrm>
            <a:off x="12662691" y="6784093"/>
            <a:ext cx="4596609" cy="628289"/>
          </a:xfrm>
          <a:prstGeom prst="rect">
            <a:avLst/>
          </a:prstGeom>
        </p:spPr>
        <p:txBody>
          <a:bodyPr lIns="0" tIns="0" rIns="0" bIns="0" rtlCol="0" anchor="t">
            <a:spAutoFit/>
          </a:bodyPr>
          <a:lstStyle/>
          <a:p>
            <a:pPr algn="ctr" rtl="1">
              <a:lnSpc>
                <a:spcPts val="5173"/>
              </a:lnSpc>
            </a:pPr>
            <a:r>
              <a:rPr lang="ar-EG" sz="3695" b="1">
                <a:solidFill>
                  <a:srgbClr val="096B68"/>
                </a:solidFill>
                <a:latin typeface="29LT Riwaya Bold"/>
                <a:ea typeface="29LT Riwaya Bold"/>
                <a:cs typeface="29LT Riwaya Bold"/>
                <a:sym typeface="29LT Riwaya Bold"/>
                <a:rtl/>
              </a:rPr>
              <a:t>فرص العمل المحتملة:</a:t>
            </a:r>
          </a:p>
        </p:txBody>
      </p:sp>
      <p:sp>
        <p:nvSpPr>
          <p:cNvPr id="12" name="TextBox 12"/>
          <p:cNvSpPr txBox="1"/>
          <p:nvPr/>
        </p:nvSpPr>
        <p:spPr>
          <a:xfrm>
            <a:off x="9478303" y="5648325"/>
            <a:ext cx="5654648" cy="701315"/>
          </a:xfrm>
          <a:prstGeom prst="rect">
            <a:avLst/>
          </a:prstGeom>
        </p:spPr>
        <p:txBody>
          <a:bodyPr lIns="0" tIns="0" rIns="0" bIns="0" rtlCol="0" anchor="t">
            <a:spAutoFit/>
          </a:bodyPr>
          <a:lstStyle/>
          <a:p>
            <a:pPr algn="ctr" rtl="1">
              <a:lnSpc>
                <a:spcPts val="5727"/>
              </a:lnSpc>
            </a:pPr>
            <a:r>
              <a:rPr lang="ar-EG" sz="4091" b="1">
                <a:solidFill>
                  <a:srgbClr val="000000"/>
                </a:solidFill>
                <a:latin typeface="29LT Riwaya Bold"/>
                <a:ea typeface="29LT Riwaya Bold"/>
                <a:cs typeface="29LT Riwaya Bold"/>
                <a:sym typeface="29LT Riwaya Bold"/>
                <a:rtl/>
              </a:rPr>
              <a:t>الكيمياء، الفيزياء، الأحياء، البيئة</a:t>
            </a:r>
          </a:p>
        </p:txBody>
      </p:sp>
      <p:sp>
        <p:nvSpPr>
          <p:cNvPr id="13" name="TextBox 13"/>
          <p:cNvSpPr txBox="1"/>
          <p:nvPr/>
        </p:nvSpPr>
        <p:spPr>
          <a:xfrm>
            <a:off x="9162380" y="7640913"/>
            <a:ext cx="6286494" cy="637978"/>
          </a:xfrm>
          <a:prstGeom prst="rect">
            <a:avLst/>
          </a:prstGeom>
        </p:spPr>
        <p:txBody>
          <a:bodyPr lIns="0" tIns="0" rIns="0" bIns="0" rtlCol="0" anchor="t">
            <a:spAutoFit/>
          </a:bodyPr>
          <a:lstStyle/>
          <a:p>
            <a:pPr algn="ctr" rtl="1">
              <a:lnSpc>
                <a:spcPts val="5315"/>
              </a:lnSpc>
            </a:pPr>
            <a:r>
              <a:rPr lang="ar-EG" sz="3796" b="1">
                <a:solidFill>
                  <a:srgbClr val="000000"/>
                </a:solidFill>
                <a:latin typeface="29LT Riwaya Bold"/>
                <a:ea typeface="29LT Riwaya Bold"/>
                <a:cs typeface="29LT Riwaya Bold"/>
                <a:sym typeface="29LT Riwaya Bold"/>
                <a:rtl/>
              </a:rPr>
              <a:t>مختبرات، بحث علمي، شركات صناعية</a:t>
            </a:r>
          </a:p>
        </p:txBody>
      </p:sp>
      <p:sp>
        <p:nvSpPr>
          <p:cNvPr id="14" name="TextBox 14"/>
          <p:cNvSpPr txBox="1"/>
          <p:nvPr/>
        </p:nvSpPr>
        <p:spPr>
          <a:xfrm>
            <a:off x="12846514" y="3482118"/>
            <a:ext cx="2410814" cy="608652"/>
          </a:xfrm>
          <a:prstGeom prst="rect">
            <a:avLst/>
          </a:prstGeom>
        </p:spPr>
        <p:txBody>
          <a:bodyPr lIns="0" tIns="0" rIns="0" bIns="0" rtlCol="0" anchor="t">
            <a:spAutoFit/>
          </a:bodyPr>
          <a:lstStyle/>
          <a:p>
            <a:pPr algn="ctr" rtl="1">
              <a:lnSpc>
                <a:spcPts val="5042"/>
              </a:lnSpc>
            </a:pPr>
            <a:r>
              <a:rPr lang="ar-EG" sz="3602" b="1">
                <a:solidFill>
                  <a:srgbClr val="000000"/>
                </a:solidFill>
                <a:latin typeface="29LT Riwaya Bold"/>
                <a:ea typeface="29LT Riwaya Bold"/>
                <a:cs typeface="29LT Riwaya Bold"/>
                <a:sym typeface="29LT Riwaya Bold"/>
                <a:rtl/>
              </a:rPr>
              <a:t>العلوم الطبيعية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900" decel="100000" fill="hold"/>
                                        <p:tgtEl>
                                          <p:spTgt spid="1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1000"/>
                                        <p:tgtEl>
                                          <p:spTgt spid="12"/>
                                        </p:tgtEl>
                                      </p:cBhvr>
                                    </p:animEffect>
                                    <p:anim calcmode="lin" valueType="num">
                                      <p:cBhvr>
                                        <p:cTn id="16" dur="1000" fill="hold"/>
                                        <p:tgtEl>
                                          <p:spTgt spid="12"/>
                                        </p:tgtEl>
                                        <p:attrNameLst>
                                          <p:attrName>ppt_x</p:attrName>
                                        </p:attrNameLst>
                                      </p:cBhvr>
                                      <p:tavLst>
                                        <p:tav tm="0">
                                          <p:val>
                                            <p:strVal val="#ppt_x"/>
                                          </p:val>
                                        </p:tav>
                                        <p:tav tm="100000">
                                          <p:val>
                                            <p:strVal val="#ppt_x"/>
                                          </p:val>
                                        </p:tav>
                                      </p:tavLst>
                                    </p:anim>
                                    <p:anim calcmode="lin" valueType="num">
                                      <p:cBhvr>
                                        <p:cTn id="17" dur="900" decel="100000" fill="hold"/>
                                        <p:tgtEl>
                                          <p:spTgt spid="12"/>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900" decel="100000" fill="hold"/>
                                        <p:tgtEl>
                                          <p:spTgt spid="13"/>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48763" y="9636838"/>
            <a:ext cx="18985526" cy="866525"/>
            <a:chOff x="0" y="0"/>
            <a:chExt cx="5000303" cy="228221"/>
          </a:xfrm>
        </p:grpSpPr>
        <p:sp>
          <p:nvSpPr>
            <p:cNvPr id="3" name="Freeform 3"/>
            <p:cNvSpPr/>
            <p:nvPr/>
          </p:nvSpPr>
          <p:spPr>
            <a:xfrm>
              <a:off x="0" y="0"/>
              <a:ext cx="5000303" cy="228221"/>
            </a:xfrm>
            <a:custGeom>
              <a:avLst/>
              <a:gdLst/>
              <a:ahLst/>
              <a:cxnLst/>
              <a:rect l="l" t="t" r="r" b="b"/>
              <a:pathLst>
                <a:path w="5000303" h="228221">
                  <a:moveTo>
                    <a:pt x="0" y="0"/>
                  </a:moveTo>
                  <a:lnTo>
                    <a:pt x="5000303" y="0"/>
                  </a:lnTo>
                  <a:lnTo>
                    <a:pt x="5000303" y="228221"/>
                  </a:lnTo>
                  <a:lnTo>
                    <a:pt x="0" y="228221"/>
                  </a:lnTo>
                  <a:close/>
                </a:path>
              </a:pathLst>
            </a:custGeom>
            <a:solidFill>
              <a:srgbClr val="07605D"/>
            </a:solidFill>
          </p:spPr>
          <p:txBody>
            <a:bodyPr/>
            <a:lstStyle/>
            <a:p>
              <a:endParaRPr lang="ar-SA"/>
            </a:p>
          </p:txBody>
        </p:sp>
        <p:sp>
          <p:nvSpPr>
            <p:cNvPr id="4" name="TextBox 4"/>
            <p:cNvSpPr txBox="1"/>
            <p:nvPr/>
          </p:nvSpPr>
          <p:spPr>
            <a:xfrm>
              <a:off x="0" y="-38100"/>
              <a:ext cx="5000303" cy="266321"/>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668499" y="849612"/>
            <a:ext cx="5177022" cy="7967822"/>
            <a:chOff x="0" y="0"/>
            <a:chExt cx="532455" cy="819487"/>
          </a:xfrm>
        </p:grpSpPr>
        <p:sp>
          <p:nvSpPr>
            <p:cNvPr id="6" name="Freeform 6"/>
            <p:cNvSpPr/>
            <p:nvPr/>
          </p:nvSpPr>
          <p:spPr>
            <a:xfrm>
              <a:off x="0" y="0"/>
              <a:ext cx="532455" cy="819487"/>
            </a:xfrm>
            <a:custGeom>
              <a:avLst/>
              <a:gdLst/>
              <a:ahLst/>
              <a:cxnLst/>
              <a:rect l="l" t="t" r="r" b="b"/>
              <a:pathLst>
                <a:path w="532455" h="819487">
                  <a:moveTo>
                    <a:pt x="329255" y="0"/>
                  </a:moveTo>
                  <a:cubicBezTo>
                    <a:pt x="441484" y="0"/>
                    <a:pt x="532455" y="183437"/>
                    <a:pt x="532455" y="409744"/>
                  </a:cubicBezTo>
                  <a:cubicBezTo>
                    <a:pt x="532455" y="636050"/>
                    <a:pt x="441484" y="819487"/>
                    <a:pt x="329255" y="819487"/>
                  </a:cubicBezTo>
                  <a:lnTo>
                    <a:pt x="203200" y="819487"/>
                  </a:lnTo>
                  <a:cubicBezTo>
                    <a:pt x="90970" y="819487"/>
                    <a:pt x="0" y="636050"/>
                    <a:pt x="0" y="409744"/>
                  </a:cubicBezTo>
                  <a:cubicBezTo>
                    <a:pt x="0" y="183437"/>
                    <a:pt x="90970" y="0"/>
                    <a:pt x="203200" y="0"/>
                  </a:cubicBezTo>
                  <a:lnTo>
                    <a:pt x="329255" y="0"/>
                  </a:lnTo>
                </a:path>
              </a:pathLst>
            </a:custGeom>
            <a:blipFill>
              <a:blip r:embed="rId2"/>
              <a:stretch>
                <a:fillRect l="-37315" r="-93690"/>
              </a:stretch>
            </a:blipFill>
          </p:spPr>
          <p:txBody>
            <a:bodyPr/>
            <a:lstStyle/>
            <a:p>
              <a:endParaRPr lang="ar-SA"/>
            </a:p>
          </p:txBody>
        </p:sp>
      </p:grpSp>
      <p:sp>
        <p:nvSpPr>
          <p:cNvPr id="7" name="Freeform 7"/>
          <p:cNvSpPr/>
          <p:nvPr/>
        </p:nvSpPr>
        <p:spPr>
          <a:xfrm>
            <a:off x="16387487" y="849612"/>
            <a:ext cx="871813" cy="881732"/>
          </a:xfrm>
          <a:custGeom>
            <a:avLst/>
            <a:gdLst/>
            <a:ahLst/>
            <a:cxnLst/>
            <a:rect l="l" t="t" r="r" b="b"/>
            <a:pathLst>
              <a:path w="871813" h="881732">
                <a:moveTo>
                  <a:pt x="0" y="0"/>
                </a:moveTo>
                <a:lnTo>
                  <a:pt x="871813" y="0"/>
                </a:lnTo>
                <a:lnTo>
                  <a:pt x="871813" y="881732"/>
                </a:lnTo>
                <a:lnTo>
                  <a:pt x="0" y="88173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ar-SA"/>
          </a:p>
        </p:txBody>
      </p:sp>
      <p:sp>
        <p:nvSpPr>
          <p:cNvPr id="8" name="TextBox 8"/>
          <p:cNvSpPr txBox="1"/>
          <p:nvPr/>
        </p:nvSpPr>
        <p:spPr>
          <a:xfrm>
            <a:off x="7975229" y="917782"/>
            <a:ext cx="10661534" cy="792254"/>
          </a:xfrm>
          <a:prstGeom prst="rect">
            <a:avLst/>
          </a:prstGeom>
        </p:spPr>
        <p:txBody>
          <a:bodyPr lIns="0" tIns="0" rIns="0" bIns="0" rtlCol="0" anchor="t">
            <a:spAutoFit/>
          </a:bodyPr>
          <a:lstStyle/>
          <a:p>
            <a:pPr algn="ctr" rtl="1">
              <a:lnSpc>
                <a:spcPts val="6541"/>
              </a:lnSpc>
            </a:pPr>
            <a:r>
              <a:rPr lang="ar-EG" sz="4672">
                <a:solidFill>
                  <a:srgbClr val="000000"/>
                </a:solidFill>
                <a:latin typeface="29LT Riwaya"/>
                <a:ea typeface="29LT Riwaya"/>
                <a:cs typeface="29LT Riwaya"/>
                <a:sym typeface="29LT Riwaya"/>
                <a:rtl/>
              </a:rPr>
              <a:t>التعليم الجامعي بعد الثانوية</a:t>
            </a:r>
          </a:p>
        </p:txBody>
      </p:sp>
      <p:sp>
        <p:nvSpPr>
          <p:cNvPr id="9" name="TextBox 9"/>
          <p:cNvSpPr txBox="1"/>
          <p:nvPr/>
        </p:nvSpPr>
        <p:spPr>
          <a:xfrm>
            <a:off x="15311384" y="2701971"/>
            <a:ext cx="1394958" cy="761517"/>
          </a:xfrm>
          <a:prstGeom prst="rect">
            <a:avLst/>
          </a:prstGeom>
        </p:spPr>
        <p:txBody>
          <a:bodyPr lIns="0" tIns="0" rIns="0" bIns="0" rtlCol="0" anchor="t">
            <a:spAutoFit/>
          </a:bodyPr>
          <a:lstStyle/>
          <a:p>
            <a:pPr algn="ctr" rtl="1">
              <a:lnSpc>
                <a:spcPts val="6225"/>
              </a:lnSpc>
            </a:pPr>
            <a:r>
              <a:rPr lang="ar-EG" sz="4446" b="1">
                <a:solidFill>
                  <a:srgbClr val="096B68"/>
                </a:solidFill>
                <a:latin typeface="29LT Riwaya Bold"/>
                <a:ea typeface="29LT Riwaya Bold"/>
                <a:cs typeface="29LT Riwaya Bold"/>
                <a:sym typeface="29LT Riwaya Bold"/>
                <a:rtl/>
              </a:rPr>
              <a:t>المجال</a:t>
            </a:r>
          </a:p>
        </p:txBody>
      </p:sp>
      <p:sp>
        <p:nvSpPr>
          <p:cNvPr id="10" name="TextBox 10"/>
          <p:cNvSpPr txBox="1"/>
          <p:nvPr/>
        </p:nvSpPr>
        <p:spPr>
          <a:xfrm>
            <a:off x="13069179" y="4528920"/>
            <a:ext cx="4484410" cy="614580"/>
          </a:xfrm>
          <a:prstGeom prst="rect">
            <a:avLst/>
          </a:prstGeom>
        </p:spPr>
        <p:txBody>
          <a:bodyPr lIns="0" tIns="0" rIns="0" bIns="0" rtlCol="0" anchor="t">
            <a:spAutoFit/>
          </a:bodyPr>
          <a:lstStyle/>
          <a:p>
            <a:pPr algn="ctr" rtl="1">
              <a:lnSpc>
                <a:spcPts val="5047"/>
              </a:lnSpc>
            </a:pPr>
            <a:r>
              <a:rPr lang="ar-EG" sz="3605" b="1">
                <a:solidFill>
                  <a:srgbClr val="096B68"/>
                </a:solidFill>
                <a:latin typeface="29LT Riwaya Bold"/>
                <a:ea typeface="29LT Riwaya Bold"/>
                <a:cs typeface="29LT Riwaya Bold"/>
                <a:sym typeface="29LT Riwaya Bold"/>
                <a:rtl/>
              </a:rPr>
              <a:t>التخصصات المتاحة:</a:t>
            </a:r>
          </a:p>
        </p:txBody>
      </p:sp>
      <p:sp>
        <p:nvSpPr>
          <p:cNvPr id="11" name="TextBox 11"/>
          <p:cNvSpPr txBox="1"/>
          <p:nvPr/>
        </p:nvSpPr>
        <p:spPr>
          <a:xfrm>
            <a:off x="12662691" y="6784093"/>
            <a:ext cx="4596609" cy="628289"/>
          </a:xfrm>
          <a:prstGeom prst="rect">
            <a:avLst/>
          </a:prstGeom>
        </p:spPr>
        <p:txBody>
          <a:bodyPr lIns="0" tIns="0" rIns="0" bIns="0" rtlCol="0" anchor="t">
            <a:spAutoFit/>
          </a:bodyPr>
          <a:lstStyle/>
          <a:p>
            <a:pPr algn="ctr" rtl="1">
              <a:lnSpc>
                <a:spcPts val="5173"/>
              </a:lnSpc>
            </a:pPr>
            <a:r>
              <a:rPr lang="ar-EG" sz="3695" b="1">
                <a:solidFill>
                  <a:srgbClr val="096B68"/>
                </a:solidFill>
                <a:latin typeface="29LT Riwaya Bold"/>
                <a:ea typeface="29LT Riwaya Bold"/>
                <a:cs typeface="29LT Riwaya Bold"/>
                <a:sym typeface="29LT Riwaya Bold"/>
                <a:rtl/>
              </a:rPr>
              <a:t>فرص العمل المحتملة:</a:t>
            </a:r>
          </a:p>
        </p:txBody>
      </p:sp>
      <p:sp>
        <p:nvSpPr>
          <p:cNvPr id="12" name="TextBox 12"/>
          <p:cNvSpPr txBox="1"/>
          <p:nvPr/>
        </p:nvSpPr>
        <p:spPr>
          <a:xfrm>
            <a:off x="7343850" y="5648325"/>
            <a:ext cx="9923553" cy="701315"/>
          </a:xfrm>
          <a:prstGeom prst="rect">
            <a:avLst/>
          </a:prstGeom>
        </p:spPr>
        <p:txBody>
          <a:bodyPr lIns="0" tIns="0" rIns="0" bIns="0" rtlCol="0" anchor="t">
            <a:spAutoFit/>
          </a:bodyPr>
          <a:lstStyle/>
          <a:p>
            <a:pPr algn="ctr" rtl="1">
              <a:lnSpc>
                <a:spcPts val="5727"/>
              </a:lnSpc>
            </a:pPr>
            <a:r>
              <a:rPr lang="ar-EG" sz="4091" b="1">
                <a:solidFill>
                  <a:srgbClr val="000000"/>
                </a:solidFill>
                <a:latin typeface="29LT Riwaya Bold"/>
                <a:ea typeface="29LT Riwaya Bold"/>
                <a:cs typeface="29LT Riwaya Bold"/>
                <a:sym typeface="29LT Riwaya Bold"/>
                <a:rtl/>
              </a:rPr>
              <a:t>التصميم الجرافيكي، الفنون الجميلة، المسرح، الموسيقى</a:t>
            </a:r>
          </a:p>
        </p:txBody>
      </p:sp>
      <p:sp>
        <p:nvSpPr>
          <p:cNvPr id="13" name="TextBox 13"/>
          <p:cNvSpPr txBox="1"/>
          <p:nvPr/>
        </p:nvSpPr>
        <p:spPr>
          <a:xfrm>
            <a:off x="9202880" y="7640913"/>
            <a:ext cx="6205495" cy="637978"/>
          </a:xfrm>
          <a:prstGeom prst="rect">
            <a:avLst/>
          </a:prstGeom>
        </p:spPr>
        <p:txBody>
          <a:bodyPr lIns="0" tIns="0" rIns="0" bIns="0" rtlCol="0" anchor="t">
            <a:spAutoFit/>
          </a:bodyPr>
          <a:lstStyle/>
          <a:p>
            <a:pPr algn="ctr" rtl="1">
              <a:lnSpc>
                <a:spcPts val="5315"/>
              </a:lnSpc>
            </a:pPr>
            <a:r>
              <a:rPr lang="ar-EG" sz="3796" b="1">
                <a:solidFill>
                  <a:srgbClr val="000000"/>
                </a:solidFill>
                <a:latin typeface="29LT Riwaya Bold"/>
                <a:ea typeface="29LT Riwaya Bold"/>
                <a:cs typeface="29LT Riwaya Bold"/>
                <a:sym typeface="29LT Riwaya Bold"/>
                <a:rtl/>
              </a:rPr>
              <a:t>استوديوهات، مدارس، شركات إعلامية</a:t>
            </a:r>
          </a:p>
        </p:txBody>
      </p:sp>
      <p:sp>
        <p:nvSpPr>
          <p:cNvPr id="14" name="TextBox 14"/>
          <p:cNvSpPr txBox="1"/>
          <p:nvPr/>
        </p:nvSpPr>
        <p:spPr>
          <a:xfrm>
            <a:off x="12744278" y="3482118"/>
            <a:ext cx="2615286" cy="608652"/>
          </a:xfrm>
          <a:prstGeom prst="rect">
            <a:avLst/>
          </a:prstGeom>
        </p:spPr>
        <p:txBody>
          <a:bodyPr lIns="0" tIns="0" rIns="0" bIns="0" rtlCol="0" anchor="t">
            <a:spAutoFit/>
          </a:bodyPr>
          <a:lstStyle/>
          <a:p>
            <a:pPr algn="ctr" rtl="1">
              <a:lnSpc>
                <a:spcPts val="5042"/>
              </a:lnSpc>
            </a:pPr>
            <a:r>
              <a:rPr lang="ar-EG" sz="3602" b="1">
                <a:solidFill>
                  <a:srgbClr val="000000"/>
                </a:solidFill>
                <a:latin typeface="29LT Riwaya Bold"/>
                <a:ea typeface="29LT Riwaya Bold"/>
                <a:cs typeface="29LT Riwaya Bold"/>
                <a:sym typeface="29LT Riwaya Bold"/>
                <a:rtl/>
              </a:rPr>
              <a:t>الفنون والتصميم</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900" decel="100000" fill="hold"/>
                                        <p:tgtEl>
                                          <p:spTgt spid="1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1000"/>
                                        <p:tgtEl>
                                          <p:spTgt spid="12"/>
                                        </p:tgtEl>
                                      </p:cBhvr>
                                    </p:animEffect>
                                    <p:anim calcmode="lin" valueType="num">
                                      <p:cBhvr>
                                        <p:cTn id="16" dur="1000" fill="hold"/>
                                        <p:tgtEl>
                                          <p:spTgt spid="12"/>
                                        </p:tgtEl>
                                        <p:attrNameLst>
                                          <p:attrName>ppt_x</p:attrName>
                                        </p:attrNameLst>
                                      </p:cBhvr>
                                      <p:tavLst>
                                        <p:tav tm="0">
                                          <p:val>
                                            <p:strVal val="#ppt_x"/>
                                          </p:val>
                                        </p:tav>
                                        <p:tav tm="100000">
                                          <p:val>
                                            <p:strVal val="#ppt_x"/>
                                          </p:val>
                                        </p:tav>
                                      </p:tavLst>
                                    </p:anim>
                                    <p:anim calcmode="lin" valueType="num">
                                      <p:cBhvr>
                                        <p:cTn id="17" dur="900" decel="100000" fill="hold"/>
                                        <p:tgtEl>
                                          <p:spTgt spid="12"/>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900" decel="100000" fill="hold"/>
                                        <p:tgtEl>
                                          <p:spTgt spid="13"/>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48763" y="9636838"/>
            <a:ext cx="18985526" cy="866525"/>
            <a:chOff x="0" y="0"/>
            <a:chExt cx="5000303" cy="228221"/>
          </a:xfrm>
        </p:grpSpPr>
        <p:sp>
          <p:nvSpPr>
            <p:cNvPr id="3" name="Freeform 3"/>
            <p:cNvSpPr/>
            <p:nvPr/>
          </p:nvSpPr>
          <p:spPr>
            <a:xfrm>
              <a:off x="0" y="0"/>
              <a:ext cx="5000303" cy="228221"/>
            </a:xfrm>
            <a:custGeom>
              <a:avLst/>
              <a:gdLst/>
              <a:ahLst/>
              <a:cxnLst/>
              <a:rect l="l" t="t" r="r" b="b"/>
              <a:pathLst>
                <a:path w="5000303" h="228221">
                  <a:moveTo>
                    <a:pt x="0" y="0"/>
                  </a:moveTo>
                  <a:lnTo>
                    <a:pt x="5000303" y="0"/>
                  </a:lnTo>
                  <a:lnTo>
                    <a:pt x="5000303" y="228221"/>
                  </a:lnTo>
                  <a:lnTo>
                    <a:pt x="0" y="228221"/>
                  </a:lnTo>
                  <a:close/>
                </a:path>
              </a:pathLst>
            </a:custGeom>
            <a:solidFill>
              <a:srgbClr val="07605D"/>
            </a:solidFill>
          </p:spPr>
          <p:txBody>
            <a:bodyPr/>
            <a:lstStyle/>
            <a:p>
              <a:endParaRPr lang="ar-SA"/>
            </a:p>
          </p:txBody>
        </p:sp>
        <p:sp>
          <p:nvSpPr>
            <p:cNvPr id="4" name="TextBox 4"/>
            <p:cNvSpPr txBox="1"/>
            <p:nvPr/>
          </p:nvSpPr>
          <p:spPr>
            <a:xfrm>
              <a:off x="0" y="-38100"/>
              <a:ext cx="5000303" cy="266321"/>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10868995" y="3683099"/>
            <a:ext cx="5504063" cy="881789"/>
            <a:chOff x="0" y="0"/>
            <a:chExt cx="1449630" cy="232241"/>
          </a:xfrm>
        </p:grpSpPr>
        <p:sp>
          <p:nvSpPr>
            <p:cNvPr id="6" name="Freeform 6"/>
            <p:cNvSpPr/>
            <p:nvPr/>
          </p:nvSpPr>
          <p:spPr>
            <a:xfrm>
              <a:off x="0" y="0"/>
              <a:ext cx="1449630" cy="232241"/>
            </a:xfrm>
            <a:custGeom>
              <a:avLst/>
              <a:gdLst/>
              <a:ahLst/>
              <a:cxnLst/>
              <a:rect l="l" t="t" r="r" b="b"/>
              <a:pathLst>
                <a:path w="1449630" h="232241">
                  <a:moveTo>
                    <a:pt x="71736" y="0"/>
                  </a:moveTo>
                  <a:lnTo>
                    <a:pt x="1377894" y="0"/>
                  </a:lnTo>
                  <a:cubicBezTo>
                    <a:pt x="1396920" y="0"/>
                    <a:pt x="1415166" y="7558"/>
                    <a:pt x="1428619" y="21011"/>
                  </a:cubicBezTo>
                  <a:cubicBezTo>
                    <a:pt x="1442072" y="34464"/>
                    <a:pt x="1449630" y="52710"/>
                    <a:pt x="1449630" y="71736"/>
                  </a:cubicBezTo>
                  <a:lnTo>
                    <a:pt x="1449630" y="160505"/>
                  </a:lnTo>
                  <a:cubicBezTo>
                    <a:pt x="1449630" y="200123"/>
                    <a:pt x="1417513" y="232241"/>
                    <a:pt x="1377894" y="232241"/>
                  </a:cubicBezTo>
                  <a:lnTo>
                    <a:pt x="71736" y="232241"/>
                  </a:lnTo>
                  <a:cubicBezTo>
                    <a:pt x="52710" y="232241"/>
                    <a:pt x="34464" y="224683"/>
                    <a:pt x="21011" y="211230"/>
                  </a:cubicBezTo>
                  <a:cubicBezTo>
                    <a:pt x="7558" y="197777"/>
                    <a:pt x="0" y="179530"/>
                    <a:pt x="0" y="160505"/>
                  </a:cubicBezTo>
                  <a:lnTo>
                    <a:pt x="0" y="71736"/>
                  </a:lnTo>
                  <a:cubicBezTo>
                    <a:pt x="0" y="32117"/>
                    <a:pt x="32117" y="0"/>
                    <a:pt x="71736" y="0"/>
                  </a:cubicBezTo>
                  <a:close/>
                </a:path>
              </a:pathLst>
            </a:custGeom>
            <a:solidFill>
              <a:srgbClr val="8AD1CA"/>
            </a:solidFill>
          </p:spPr>
          <p:txBody>
            <a:bodyPr/>
            <a:lstStyle/>
            <a:p>
              <a:endParaRPr lang="ar-SA"/>
            </a:p>
          </p:txBody>
        </p:sp>
        <p:sp>
          <p:nvSpPr>
            <p:cNvPr id="7" name="TextBox 7"/>
            <p:cNvSpPr txBox="1"/>
            <p:nvPr/>
          </p:nvSpPr>
          <p:spPr>
            <a:xfrm>
              <a:off x="0" y="-38100"/>
              <a:ext cx="1449630" cy="270341"/>
            </a:xfrm>
            <a:prstGeom prst="rect">
              <a:avLst/>
            </a:prstGeom>
          </p:spPr>
          <p:txBody>
            <a:bodyPr lIns="50800" tIns="50800" rIns="50800" bIns="50800" rtlCol="0" anchor="ctr"/>
            <a:lstStyle/>
            <a:p>
              <a:pPr algn="ctr">
                <a:lnSpc>
                  <a:spcPts val="2659"/>
                </a:lnSpc>
                <a:spcBef>
                  <a:spcPct val="0"/>
                </a:spcBef>
              </a:pPr>
              <a:endParaRPr/>
            </a:p>
          </p:txBody>
        </p:sp>
      </p:grpSp>
      <p:sp>
        <p:nvSpPr>
          <p:cNvPr id="8" name="Freeform 8"/>
          <p:cNvSpPr/>
          <p:nvPr/>
        </p:nvSpPr>
        <p:spPr>
          <a:xfrm flipH="1">
            <a:off x="13960106" y="-135123"/>
            <a:ext cx="4519015" cy="3558724"/>
          </a:xfrm>
          <a:custGeom>
            <a:avLst/>
            <a:gdLst/>
            <a:ahLst/>
            <a:cxnLst/>
            <a:rect l="l" t="t" r="r" b="b"/>
            <a:pathLst>
              <a:path w="4519015" h="3558724">
                <a:moveTo>
                  <a:pt x="4519014" y="0"/>
                </a:moveTo>
                <a:lnTo>
                  <a:pt x="0" y="0"/>
                </a:lnTo>
                <a:lnTo>
                  <a:pt x="0" y="3558724"/>
                </a:lnTo>
                <a:lnTo>
                  <a:pt x="4519014" y="3558724"/>
                </a:lnTo>
                <a:lnTo>
                  <a:pt x="4519014"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9" name="Freeform 9"/>
          <p:cNvSpPr/>
          <p:nvPr/>
        </p:nvSpPr>
        <p:spPr>
          <a:xfrm>
            <a:off x="12813730" y="827757"/>
            <a:ext cx="807297" cy="816482"/>
          </a:xfrm>
          <a:custGeom>
            <a:avLst/>
            <a:gdLst/>
            <a:ahLst/>
            <a:cxnLst/>
            <a:rect l="l" t="t" r="r" b="b"/>
            <a:pathLst>
              <a:path w="807297" h="816482">
                <a:moveTo>
                  <a:pt x="0" y="0"/>
                </a:moveTo>
                <a:lnTo>
                  <a:pt x="807297" y="0"/>
                </a:lnTo>
                <a:lnTo>
                  <a:pt x="807297" y="816482"/>
                </a:lnTo>
                <a:lnTo>
                  <a:pt x="0" y="81648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0" name="TextBox 10"/>
          <p:cNvSpPr txBox="1"/>
          <p:nvPr/>
        </p:nvSpPr>
        <p:spPr>
          <a:xfrm>
            <a:off x="4588788" y="732507"/>
            <a:ext cx="8041899" cy="840592"/>
          </a:xfrm>
          <a:prstGeom prst="rect">
            <a:avLst/>
          </a:prstGeom>
        </p:spPr>
        <p:txBody>
          <a:bodyPr lIns="0" tIns="0" rIns="0" bIns="0" rtlCol="0" anchor="t">
            <a:spAutoFit/>
          </a:bodyPr>
          <a:lstStyle/>
          <a:p>
            <a:pPr algn="ctr" rtl="1">
              <a:lnSpc>
                <a:spcPts val="6856"/>
              </a:lnSpc>
            </a:pPr>
            <a:r>
              <a:rPr lang="ar-EG" sz="4897" b="1">
                <a:solidFill>
                  <a:srgbClr val="096B68"/>
                </a:solidFill>
                <a:latin typeface="29LT Riwaya Bold"/>
                <a:ea typeface="29LT Riwaya Bold"/>
                <a:cs typeface="29LT Riwaya Bold"/>
                <a:sym typeface="29LT Riwaya Bold"/>
                <a:rtl/>
              </a:rPr>
              <a:t>الفرق بين الجامعات والكليات التقنية:</a:t>
            </a:r>
          </a:p>
        </p:txBody>
      </p:sp>
      <p:grpSp>
        <p:nvGrpSpPr>
          <p:cNvPr id="11" name="Group 11"/>
          <p:cNvGrpSpPr/>
          <p:nvPr/>
        </p:nvGrpSpPr>
        <p:grpSpPr>
          <a:xfrm>
            <a:off x="10868995" y="4993090"/>
            <a:ext cx="5504063" cy="881789"/>
            <a:chOff x="0" y="0"/>
            <a:chExt cx="1449630" cy="232241"/>
          </a:xfrm>
        </p:grpSpPr>
        <p:sp>
          <p:nvSpPr>
            <p:cNvPr id="12" name="Freeform 12"/>
            <p:cNvSpPr/>
            <p:nvPr/>
          </p:nvSpPr>
          <p:spPr>
            <a:xfrm>
              <a:off x="0" y="0"/>
              <a:ext cx="1449630" cy="232241"/>
            </a:xfrm>
            <a:custGeom>
              <a:avLst/>
              <a:gdLst/>
              <a:ahLst/>
              <a:cxnLst/>
              <a:rect l="l" t="t" r="r" b="b"/>
              <a:pathLst>
                <a:path w="1449630" h="232241">
                  <a:moveTo>
                    <a:pt x="71736" y="0"/>
                  </a:moveTo>
                  <a:lnTo>
                    <a:pt x="1377894" y="0"/>
                  </a:lnTo>
                  <a:cubicBezTo>
                    <a:pt x="1396920" y="0"/>
                    <a:pt x="1415166" y="7558"/>
                    <a:pt x="1428619" y="21011"/>
                  </a:cubicBezTo>
                  <a:cubicBezTo>
                    <a:pt x="1442072" y="34464"/>
                    <a:pt x="1449630" y="52710"/>
                    <a:pt x="1449630" y="71736"/>
                  </a:cubicBezTo>
                  <a:lnTo>
                    <a:pt x="1449630" y="160505"/>
                  </a:lnTo>
                  <a:cubicBezTo>
                    <a:pt x="1449630" y="200123"/>
                    <a:pt x="1417513" y="232241"/>
                    <a:pt x="1377894" y="232241"/>
                  </a:cubicBezTo>
                  <a:lnTo>
                    <a:pt x="71736" y="232241"/>
                  </a:lnTo>
                  <a:cubicBezTo>
                    <a:pt x="52710" y="232241"/>
                    <a:pt x="34464" y="224683"/>
                    <a:pt x="21011" y="211230"/>
                  </a:cubicBezTo>
                  <a:cubicBezTo>
                    <a:pt x="7558" y="197777"/>
                    <a:pt x="0" y="179530"/>
                    <a:pt x="0" y="160505"/>
                  </a:cubicBezTo>
                  <a:lnTo>
                    <a:pt x="0" y="71736"/>
                  </a:lnTo>
                  <a:cubicBezTo>
                    <a:pt x="0" y="32117"/>
                    <a:pt x="32117" y="0"/>
                    <a:pt x="71736" y="0"/>
                  </a:cubicBezTo>
                  <a:close/>
                </a:path>
              </a:pathLst>
            </a:custGeom>
            <a:solidFill>
              <a:srgbClr val="8AD1CA"/>
            </a:solidFill>
          </p:spPr>
          <p:txBody>
            <a:bodyPr/>
            <a:lstStyle/>
            <a:p>
              <a:endParaRPr lang="ar-SA"/>
            </a:p>
          </p:txBody>
        </p:sp>
        <p:sp>
          <p:nvSpPr>
            <p:cNvPr id="13" name="TextBox 13"/>
            <p:cNvSpPr txBox="1"/>
            <p:nvPr/>
          </p:nvSpPr>
          <p:spPr>
            <a:xfrm>
              <a:off x="0" y="-38100"/>
              <a:ext cx="1449630" cy="270341"/>
            </a:xfrm>
            <a:prstGeom prst="rect">
              <a:avLst/>
            </a:prstGeom>
          </p:spPr>
          <p:txBody>
            <a:bodyPr lIns="50800" tIns="50800" rIns="50800" bIns="50800" rtlCol="0" anchor="ctr"/>
            <a:lstStyle/>
            <a:p>
              <a:pPr algn="ctr">
                <a:lnSpc>
                  <a:spcPts val="2659"/>
                </a:lnSpc>
                <a:spcBef>
                  <a:spcPct val="0"/>
                </a:spcBef>
              </a:pPr>
              <a:endParaRPr/>
            </a:p>
          </p:txBody>
        </p:sp>
      </p:grpSp>
      <p:grpSp>
        <p:nvGrpSpPr>
          <p:cNvPr id="14" name="Group 14"/>
          <p:cNvGrpSpPr/>
          <p:nvPr/>
        </p:nvGrpSpPr>
        <p:grpSpPr>
          <a:xfrm>
            <a:off x="10868995" y="6303081"/>
            <a:ext cx="5504063" cy="881789"/>
            <a:chOff x="0" y="0"/>
            <a:chExt cx="1449630" cy="232241"/>
          </a:xfrm>
        </p:grpSpPr>
        <p:sp>
          <p:nvSpPr>
            <p:cNvPr id="15" name="Freeform 15"/>
            <p:cNvSpPr/>
            <p:nvPr/>
          </p:nvSpPr>
          <p:spPr>
            <a:xfrm>
              <a:off x="0" y="0"/>
              <a:ext cx="1449630" cy="232241"/>
            </a:xfrm>
            <a:custGeom>
              <a:avLst/>
              <a:gdLst/>
              <a:ahLst/>
              <a:cxnLst/>
              <a:rect l="l" t="t" r="r" b="b"/>
              <a:pathLst>
                <a:path w="1449630" h="232241">
                  <a:moveTo>
                    <a:pt x="71736" y="0"/>
                  </a:moveTo>
                  <a:lnTo>
                    <a:pt x="1377894" y="0"/>
                  </a:lnTo>
                  <a:cubicBezTo>
                    <a:pt x="1396920" y="0"/>
                    <a:pt x="1415166" y="7558"/>
                    <a:pt x="1428619" y="21011"/>
                  </a:cubicBezTo>
                  <a:cubicBezTo>
                    <a:pt x="1442072" y="34464"/>
                    <a:pt x="1449630" y="52710"/>
                    <a:pt x="1449630" y="71736"/>
                  </a:cubicBezTo>
                  <a:lnTo>
                    <a:pt x="1449630" y="160505"/>
                  </a:lnTo>
                  <a:cubicBezTo>
                    <a:pt x="1449630" y="200123"/>
                    <a:pt x="1417513" y="232241"/>
                    <a:pt x="1377894" y="232241"/>
                  </a:cubicBezTo>
                  <a:lnTo>
                    <a:pt x="71736" y="232241"/>
                  </a:lnTo>
                  <a:cubicBezTo>
                    <a:pt x="52710" y="232241"/>
                    <a:pt x="34464" y="224683"/>
                    <a:pt x="21011" y="211230"/>
                  </a:cubicBezTo>
                  <a:cubicBezTo>
                    <a:pt x="7558" y="197777"/>
                    <a:pt x="0" y="179530"/>
                    <a:pt x="0" y="160505"/>
                  </a:cubicBezTo>
                  <a:lnTo>
                    <a:pt x="0" y="71736"/>
                  </a:lnTo>
                  <a:cubicBezTo>
                    <a:pt x="0" y="32117"/>
                    <a:pt x="32117" y="0"/>
                    <a:pt x="71736" y="0"/>
                  </a:cubicBezTo>
                  <a:close/>
                </a:path>
              </a:pathLst>
            </a:custGeom>
            <a:solidFill>
              <a:srgbClr val="8AD1CA"/>
            </a:solidFill>
          </p:spPr>
          <p:txBody>
            <a:bodyPr/>
            <a:lstStyle/>
            <a:p>
              <a:endParaRPr lang="ar-SA"/>
            </a:p>
          </p:txBody>
        </p:sp>
        <p:sp>
          <p:nvSpPr>
            <p:cNvPr id="16" name="TextBox 16"/>
            <p:cNvSpPr txBox="1"/>
            <p:nvPr/>
          </p:nvSpPr>
          <p:spPr>
            <a:xfrm>
              <a:off x="0" y="-38100"/>
              <a:ext cx="1449630" cy="270341"/>
            </a:xfrm>
            <a:prstGeom prst="rect">
              <a:avLst/>
            </a:prstGeom>
          </p:spPr>
          <p:txBody>
            <a:bodyPr lIns="50800" tIns="50800" rIns="50800" bIns="50800" rtlCol="0" anchor="ctr"/>
            <a:lstStyle/>
            <a:p>
              <a:pPr algn="ctr">
                <a:lnSpc>
                  <a:spcPts val="2659"/>
                </a:lnSpc>
                <a:spcBef>
                  <a:spcPct val="0"/>
                </a:spcBef>
              </a:pPr>
              <a:endParaRPr/>
            </a:p>
          </p:txBody>
        </p:sp>
      </p:grpSp>
      <p:grpSp>
        <p:nvGrpSpPr>
          <p:cNvPr id="17" name="Group 17"/>
          <p:cNvGrpSpPr/>
          <p:nvPr/>
        </p:nvGrpSpPr>
        <p:grpSpPr>
          <a:xfrm>
            <a:off x="10868995" y="7613073"/>
            <a:ext cx="5504063" cy="881789"/>
            <a:chOff x="0" y="0"/>
            <a:chExt cx="1449630" cy="232241"/>
          </a:xfrm>
        </p:grpSpPr>
        <p:sp>
          <p:nvSpPr>
            <p:cNvPr id="18" name="Freeform 18"/>
            <p:cNvSpPr/>
            <p:nvPr/>
          </p:nvSpPr>
          <p:spPr>
            <a:xfrm>
              <a:off x="0" y="0"/>
              <a:ext cx="1449630" cy="232241"/>
            </a:xfrm>
            <a:custGeom>
              <a:avLst/>
              <a:gdLst/>
              <a:ahLst/>
              <a:cxnLst/>
              <a:rect l="l" t="t" r="r" b="b"/>
              <a:pathLst>
                <a:path w="1449630" h="232241">
                  <a:moveTo>
                    <a:pt x="71736" y="0"/>
                  </a:moveTo>
                  <a:lnTo>
                    <a:pt x="1377894" y="0"/>
                  </a:lnTo>
                  <a:cubicBezTo>
                    <a:pt x="1396920" y="0"/>
                    <a:pt x="1415166" y="7558"/>
                    <a:pt x="1428619" y="21011"/>
                  </a:cubicBezTo>
                  <a:cubicBezTo>
                    <a:pt x="1442072" y="34464"/>
                    <a:pt x="1449630" y="52710"/>
                    <a:pt x="1449630" y="71736"/>
                  </a:cubicBezTo>
                  <a:lnTo>
                    <a:pt x="1449630" y="160505"/>
                  </a:lnTo>
                  <a:cubicBezTo>
                    <a:pt x="1449630" y="200123"/>
                    <a:pt x="1417513" y="232241"/>
                    <a:pt x="1377894" y="232241"/>
                  </a:cubicBezTo>
                  <a:lnTo>
                    <a:pt x="71736" y="232241"/>
                  </a:lnTo>
                  <a:cubicBezTo>
                    <a:pt x="52710" y="232241"/>
                    <a:pt x="34464" y="224683"/>
                    <a:pt x="21011" y="211230"/>
                  </a:cubicBezTo>
                  <a:cubicBezTo>
                    <a:pt x="7558" y="197777"/>
                    <a:pt x="0" y="179530"/>
                    <a:pt x="0" y="160505"/>
                  </a:cubicBezTo>
                  <a:lnTo>
                    <a:pt x="0" y="71736"/>
                  </a:lnTo>
                  <a:cubicBezTo>
                    <a:pt x="0" y="32117"/>
                    <a:pt x="32117" y="0"/>
                    <a:pt x="71736" y="0"/>
                  </a:cubicBezTo>
                  <a:close/>
                </a:path>
              </a:pathLst>
            </a:custGeom>
            <a:solidFill>
              <a:srgbClr val="8AD1CA"/>
            </a:solidFill>
          </p:spPr>
          <p:txBody>
            <a:bodyPr/>
            <a:lstStyle/>
            <a:p>
              <a:endParaRPr lang="ar-SA"/>
            </a:p>
          </p:txBody>
        </p:sp>
        <p:sp>
          <p:nvSpPr>
            <p:cNvPr id="19" name="TextBox 19"/>
            <p:cNvSpPr txBox="1"/>
            <p:nvPr/>
          </p:nvSpPr>
          <p:spPr>
            <a:xfrm>
              <a:off x="0" y="-38100"/>
              <a:ext cx="1449630" cy="270341"/>
            </a:xfrm>
            <a:prstGeom prst="rect">
              <a:avLst/>
            </a:prstGeom>
          </p:spPr>
          <p:txBody>
            <a:bodyPr lIns="50800" tIns="50800" rIns="50800" bIns="50800" rtlCol="0" anchor="ctr"/>
            <a:lstStyle/>
            <a:p>
              <a:pPr algn="ctr">
                <a:lnSpc>
                  <a:spcPts val="2659"/>
                </a:lnSpc>
                <a:spcBef>
                  <a:spcPct val="0"/>
                </a:spcBef>
              </a:pPr>
              <a:endParaRPr/>
            </a:p>
          </p:txBody>
        </p:sp>
      </p:grpSp>
      <p:grpSp>
        <p:nvGrpSpPr>
          <p:cNvPr id="20" name="Group 20"/>
          <p:cNvGrpSpPr/>
          <p:nvPr/>
        </p:nvGrpSpPr>
        <p:grpSpPr>
          <a:xfrm>
            <a:off x="3105674" y="3683099"/>
            <a:ext cx="5504063" cy="881789"/>
            <a:chOff x="0" y="0"/>
            <a:chExt cx="1449630" cy="232241"/>
          </a:xfrm>
        </p:grpSpPr>
        <p:sp>
          <p:nvSpPr>
            <p:cNvPr id="21" name="Freeform 21"/>
            <p:cNvSpPr/>
            <p:nvPr/>
          </p:nvSpPr>
          <p:spPr>
            <a:xfrm>
              <a:off x="0" y="0"/>
              <a:ext cx="1449630" cy="232241"/>
            </a:xfrm>
            <a:custGeom>
              <a:avLst/>
              <a:gdLst/>
              <a:ahLst/>
              <a:cxnLst/>
              <a:rect l="l" t="t" r="r" b="b"/>
              <a:pathLst>
                <a:path w="1449630" h="232241">
                  <a:moveTo>
                    <a:pt x="71736" y="0"/>
                  </a:moveTo>
                  <a:lnTo>
                    <a:pt x="1377894" y="0"/>
                  </a:lnTo>
                  <a:cubicBezTo>
                    <a:pt x="1396920" y="0"/>
                    <a:pt x="1415166" y="7558"/>
                    <a:pt x="1428619" y="21011"/>
                  </a:cubicBezTo>
                  <a:cubicBezTo>
                    <a:pt x="1442072" y="34464"/>
                    <a:pt x="1449630" y="52710"/>
                    <a:pt x="1449630" y="71736"/>
                  </a:cubicBezTo>
                  <a:lnTo>
                    <a:pt x="1449630" y="160505"/>
                  </a:lnTo>
                  <a:cubicBezTo>
                    <a:pt x="1449630" y="200123"/>
                    <a:pt x="1417513" y="232241"/>
                    <a:pt x="1377894" y="232241"/>
                  </a:cubicBezTo>
                  <a:lnTo>
                    <a:pt x="71736" y="232241"/>
                  </a:lnTo>
                  <a:cubicBezTo>
                    <a:pt x="52710" y="232241"/>
                    <a:pt x="34464" y="224683"/>
                    <a:pt x="21011" y="211230"/>
                  </a:cubicBezTo>
                  <a:cubicBezTo>
                    <a:pt x="7558" y="197777"/>
                    <a:pt x="0" y="179530"/>
                    <a:pt x="0" y="160505"/>
                  </a:cubicBezTo>
                  <a:lnTo>
                    <a:pt x="0" y="71736"/>
                  </a:lnTo>
                  <a:cubicBezTo>
                    <a:pt x="0" y="32117"/>
                    <a:pt x="32117" y="0"/>
                    <a:pt x="71736" y="0"/>
                  </a:cubicBezTo>
                  <a:close/>
                </a:path>
              </a:pathLst>
            </a:custGeom>
            <a:solidFill>
              <a:srgbClr val="8AD1CA"/>
            </a:solidFill>
          </p:spPr>
          <p:txBody>
            <a:bodyPr/>
            <a:lstStyle/>
            <a:p>
              <a:endParaRPr lang="ar-SA"/>
            </a:p>
          </p:txBody>
        </p:sp>
        <p:sp>
          <p:nvSpPr>
            <p:cNvPr id="22" name="TextBox 22"/>
            <p:cNvSpPr txBox="1"/>
            <p:nvPr/>
          </p:nvSpPr>
          <p:spPr>
            <a:xfrm>
              <a:off x="0" y="-38100"/>
              <a:ext cx="1449630" cy="270341"/>
            </a:xfrm>
            <a:prstGeom prst="rect">
              <a:avLst/>
            </a:prstGeom>
          </p:spPr>
          <p:txBody>
            <a:bodyPr lIns="50800" tIns="50800" rIns="50800" bIns="50800" rtlCol="0" anchor="ctr"/>
            <a:lstStyle/>
            <a:p>
              <a:pPr algn="ctr">
                <a:lnSpc>
                  <a:spcPts val="2659"/>
                </a:lnSpc>
                <a:spcBef>
                  <a:spcPct val="0"/>
                </a:spcBef>
              </a:pPr>
              <a:endParaRPr/>
            </a:p>
          </p:txBody>
        </p:sp>
      </p:grpSp>
      <p:grpSp>
        <p:nvGrpSpPr>
          <p:cNvPr id="23" name="Group 23"/>
          <p:cNvGrpSpPr/>
          <p:nvPr/>
        </p:nvGrpSpPr>
        <p:grpSpPr>
          <a:xfrm>
            <a:off x="3105674" y="4993090"/>
            <a:ext cx="5504063" cy="881789"/>
            <a:chOff x="0" y="0"/>
            <a:chExt cx="1449630" cy="232241"/>
          </a:xfrm>
        </p:grpSpPr>
        <p:sp>
          <p:nvSpPr>
            <p:cNvPr id="24" name="Freeform 24"/>
            <p:cNvSpPr/>
            <p:nvPr/>
          </p:nvSpPr>
          <p:spPr>
            <a:xfrm>
              <a:off x="0" y="0"/>
              <a:ext cx="1449630" cy="232241"/>
            </a:xfrm>
            <a:custGeom>
              <a:avLst/>
              <a:gdLst/>
              <a:ahLst/>
              <a:cxnLst/>
              <a:rect l="l" t="t" r="r" b="b"/>
              <a:pathLst>
                <a:path w="1449630" h="232241">
                  <a:moveTo>
                    <a:pt x="71736" y="0"/>
                  </a:moveTo>
                  <a:lnTo>
                    <a:pt x="1377894" y="0"/>
                  </a:lnTo>
                  <a:cubicBezTo>
                    <a:pt x="1396920" y="0"/>
                    <a:pt x="1415166" y="7558"/>
                    <a:pt x="1428619" y="21011"/>
                  </a:cubicBezTo>
                  <a:cubicBezTo>
                    <a:pt x="1442072" y="34464"/>
                    <a:pt x="1449630" y="52710"/>
                    <a:pt x="1449630" y="71736"/>
                  </a:cubicBezTo>
                  <a:lnTo>
                    <a:pt x="1449630" y="160505"/>
                  </a:lnTo>
                  <a:cubicBezTo>
                    <a:pt x="1449630" y="200123"/>
                    <a:pt x="1417513" y="232241"/>
                    <a:pt x="1377894" y="232241"/>
                  </a:cubicBezTo>
                  <a:lnTo>
                    <a:pt x="71736" y="232241"/>
                  </a:lnTo>
                  <a:cubicBezTo>
                    <a:pt x="52710" y="232241"/>
                    <a:pt x="34464" y="224683"/>
                    <a:pt x="21011" y="211230"/>
                  </a:cubicBezTo>
                  <a:cubicBezTo>
                    <a:pt x="7558" y="197777"/>
                    <a:pt x="0" y="179530"/>
                    <a:pt x="0" y="160505"/>
                  </a:cubicBezTo>
                  <a:lnTo>
                    <a:pt x="0" y="71736"/>
                  </a:lnTo>
                  <a:cubicBezTo>
                    <a:pt x="0" y="32117"/>
                    <a:pt x="32117" y="0"/>
                    <a:pt x="71736" y="0"/>
                  </a:cubicBezTo>
                  <a:close/>
                </a:path>
              </a:pathLst>
            </a:custGeom>
            <a:solidFill>
              <a:srgbClr val="8AD1CA"/>
            </a:solidFill>
          </p:spPr>
          <p:txBody>
            <a:bodyPr/>
            <a:lstStyle/>
            <a:p>
              <a:endParaRPr lang="ar-SA"/>
            </a:p>
          </p:txBody>
        </p:sp>
        <p:sp>
          <p:nvSpPr>
            <p:cNvPr id="25" name="TextBox 25"/>
            <p:cNvSpPr txBox="1"/>
            <p:nvPr/>
          </p:nvSpPr>
          <p:spPr>
            <a:xfrm>
              <a:off x="0" y="-38100"/>
              <a:ext cx="1449630" cy="270341"/>
            </a:xfrm>
            <a:prstGeom prst="rect">
              <a:avLst/>
            </a:prstGeom>
          </p:spPr>
          <p:txBody>
            <a:bodyPr lIns="50800" tIns="50800" rIns="50800" bIns="50800" rtlCol="0" anchor="ctr"/>
            <a:lstStyle/>
            <a:p>
              <a:pPr algn="ctr">
                <a:lnSpc>
                  <a:spcPts val="2659"/>
                </a:lnSpc>
                <a:spcBef>
                  <a:spcPct val="0"/>
                </a:spcBef>
              </a:pPr>
              <a:endParaRPr/>
            </a:p>
          </p:txBody>
        </p:sp>
      </p:grpSp>
      <p:grpSp>
        <p:nvGrpSpPr>
          <p:cNvPr id="26" name="Group 26"/>
          <p:cNvGrpSpPr/>
          <p:nvPr/>
        </p:nvGrpSpPr>
        <p:grpSpPr>
          <a:xfrm>
            <a:off x="3105674" y="6303081"/>
            <a:ext cx="5504063" cy="881789"/>
            <a:chOff x="0" y="0"/>
            <a:chExt cx="1449630" cy="232241"/>
          </a:xfrm>
        </p:grpSpPr>
        <p:sp>
          <p:nvSpPr>
            <p:cNvPr id="27" name="Freeform 27"/>
            <p:cNvSpPr/>
            <p:nvPr/>
          </p:nvSpPr>
          <p:spPr>
            <a:xfrm>
              <a:off x="0" y="0"/>
              <a:ext cx="1449630" cy="232241"/>
            </a:xfrm>
            <a:custGeom>
              <a:avLst/>
              <a:gdLst/>
              <a:ahLst/>
              <a:cxnLst/>
              <a:rect l="l" t="t" r="r" b="b"/>
              <a:pathLst>
                <a:path w="1449630" h="232241">
                  <a:moveTo>
                    <a:pt x="71736" y="0"/>
                  </a:moveTo>
                  <a:lnTo>
                    <a:pt x="1377894" y="0"/>
                  </a:lnTo>
                  <a:cubicBezTo>
                    <a:pt x="1396920" y="0"/>
                    <a:pt x="1415166" y="7558"/>
                    <a:pt x="1428619" y="21011"/>
                  </a:cubicBezTo>
                  <a:cubicBezTo>
                    <a:pt x="1442072" y="34464"/>
                    <a:pt x="1449630" y="52710"/>
                    <a:pt x="1449630" y="71736"/>
                  </a:cubicBezTo>
                  <a:lnTo>
                    <a:pt x="1449630" y="160505"/>
                  </a:lnTo>
                  <a:cubicBezTo>
                    <a:pt x="1449630" y="200123"/>
                    <a:pt x="1417513" y="232241"/>
                    <a:pt x="1377894" y="232241"/>
                  </a:cubicBezTo>
                  <a:lnTo>
                    <a:pt x="71736" y="232241"/>
                  </a:lnTo>
                  <a:cubicBezTo>
                    <a:pt x="52710" y="232241"/>
                    <a:pt x="34464" y="224683"/>
                    <a:pt x="21011" y="211230"/>
                  </a:cubicBezTo>
                  <a:cubicBezTo>
                    <a:pt x="7558" y="197777"/>
                    <a:pt x="0" y="179530"/>
                    <a:pt x="0" y="160505"/>
                  </a:cubicBezTo>
                  <a:lnTo>
                    <a:pt x="0" y="71736"/>
                  </a:lnTo>
                  <a:cubicBezTo>
                    <a:pt x="0" y="32117"/>
                    <a:pt x="32117" y="0"/>
                    <a:pt x="71736" y="0"/>
                  </a:cubicBezTo>
                  <a:close/>
                </a:path>
              </a:pathLst>
            </a:custGeom>
            <a:solidFill>
              <a:srgbClr val="8AD1CA"/>
            </a:solidFill>
          </p:spPr>
          <p:txBody>
            <a:bodyPr/>
            <a:lstStyle/>
            <a:p>
              <a:endParaRPr lang="ar-SA"/>
            </a:p>
          </p:txBody>
        </p:sp>
        <p:sp>
          <p:nvSpPr>
            <p:cNvPr id="28" name="TextBox 28"/>
            <p:cNvSpPr txBox="1"/>
            <p:nvPr/>
          </p:nvSpPr>
          <p:spPr>
            <a:xfrm>
              <a:off x="0" y="-38100"/>
              <a:ext cx="1449630" cy="270341"/>
            </a:xfrm>
            <a:prstGeom prst="rect">
              <a:avLst/>
            </a:prstGeom>
          </p:spPr>
          <p:txBody>
            <a:bodyPr lIns="50800" tIns="50800" rIns="50800" bIns="50800" rtlCol="0" anchor="ctr"/>
            <a:lstStyle/>
            <a:p>
              <a:pPr algn="ctr">
                <a:lnSpc>
                  <a:spcPts val="2659"/>
                </a:lnSpc>
                <a:spcBef>
                  <a:spcPct val="0"/>
                </a:spcBef>
              </a:pPr>
              <a:endParaRPr/>
            </a:p>
          </p:txBody>
        </p:sp>
      </p:grpSp>
      <p:grpSp>
        <p:nvGrpSpPr>
          <p:cNvPr id="29" name="Group 29"/>
          <p:cNvGrpSpPr/>
          <p:nvPr/>
        </p:nvGrpSpPr>
        <p:grpSpPr>
          <a:xfrm>
            <a:off x="3105674" y="7613073"/>
            <a:ext cx="5504063" cy="881789"/>
            <a:chOff x="0" y="0"/>
            <a:chExt cx="1449630" cy="232241"/>
          </a:xfrm>
        </p:grpSpPr>
        <p:sp>
          <p:nvSpPr>
            <p:cNvPr id="30" name="Freeform 30"/>
            <p:cNvSpPr/>
            <p:nvPr/>
          </p:nvSpPr>
          <p:spPr>
            <a:xfrm>
              <a:off x="0" y="0"/>
              <a:ext cx="1449630" cy="232241"/>
            </a:xfrm>
            <a:custGeom>
              <a:avLst/>
              <a:gdLst/>
              <a:ahLst/>
              <a:cxnLst/>
              <a:rect l="l" t="t" r="r" b="b"/>
              <a:pathLst>
                <a:path w="1449630" h="232241">
                  <a:moveTo>
                    <a:pt x="71736" y="0"/>
                  </a:moveTo>
                  <a:lnTo>
                    <a:pt x="1377894" y="0"/>
                  </a:lnTo>
                  <a:cubicBezTo>
                    <a:pt x="1396920" y="0"/>
                    <a:pt x="1415166" y="7558"/>
                    <a:pt x="1428619" y="21011"/>
                  </a:cubicBezTo>
                  <a:cubicBezTo>
                    <a:pt x="1442072" y="34464"/>
                    <a:pt x="1449630" y="52710"/>
                    <a:pt x="1449630" y="71736"/>
                  </a:cubicBezTo>
                  <a:lnTo>
                    <a:pt x="1449630" y="160505"/>
                  </a:lnTo>
                  <a:cubicBezTo>
                    <a:pt x="1449630" y="200123"/>
                    <a:pt x="1417513" y="232241"/>
                    <a:pt x="1377894" y="232241"/>
                  </a:cubicBezTo>
                  <a:lnTo>
                    <a:pt x="71736" y="232241"/>
                  </a:lnTo>
                  <a:cubicBezTo>
                    <a:pt x="52710" y="232241"/>
                    <a:pt x="34464" y="224683"/>
                    <a:pt x="21011" y="211230"/>
                  </a:cubicBezTo>
                  <a:cubicBezTo>
                    <a:pt x="7558" y="197777"/>
                    <a:pt x="0" y="179530"/>
                    <a:pt x="0" y="160505"/>
                  </a:cubicBezTo>
                  <a:lnTo>
                    <a:pt x="0" y="71736"/>
                  </a:lnTo>
                  <a:cubicBezTo>
                    <a:pt x="0" y="32117"/>
                    <a:pt x="32117" y="0"/>
                    <a:pt x="71736" y="0"/>
                  </a:cubicBezTo>
                  <a:close/>
                </a:path>
              </a:pathLst>
            </a:custGeom>
            <a:solidFill>
              <a:srgbClr val="8AD1CA"/>
            </a:solidFill>
          </p:spPr>
          <p:txBody>
            <a:bodyPr/>
            <a:lstStyle/>
            <a:p>
              <a:endParaRPr lang="ar-SA"/>
            </a:p>
          </p:txBody>
        </p:sp>
        <p:sp>
          <p:nvSpPr>
            <p:cNvPr id="31" name="TextBox 31"/>
            <p:cNvSpPr txBox="1"/>
            <p:nvPr/>
          </p:nvSpPr>
          <p:spPr>
            <a:xfrm>
              <a:off x="0" y="-38100"/>
              <a:ext cx="1449630" cy="270341"/>
            </a:xfrm>
            <a:prstGeom prst="rect">
              <a:avLst/>
            </a:prstGeom>
          </p:spPr>
          <p:txBody>
            <a:bodyPr lIns="50800" tIns="50800" rIns="50800" bIns="50800" rtlCol="0" anchor="ctr"/>
            <a:lstStyle/>
            <a:p>
              <a:pPr algn="ctr">
                <a:lnSpc>
                  <a:spcPts val="2659"/>
                </a:lnSpc>
                <a:spcBef>
                  <a:spcPct val="0"/>
                </a:spcBef>
              </a:pPr>
              <a:endParaRPr/>
            </a:p>
          </p:txBody>
        </p:sp>
      </p:grpSp>
      <p:sp>
        <p:nvSpPr>
          <p:cNvPr id="32" name="TextBox 32"/>
          <p:cNvSpPr txBox="1"/>
          <p:nvPr/>
        </p:nvSpPr>
        <p:spPr>
          <a:xfrm>
            <a:off x="12368589" y="3809985"/>
            <a:ext cx="2504876" cy="570865"/>
          </a:xfrm>
          <a:prstGeom prst="rect">
            <a:avLst/>
          </a:prstGeom>
        </p:spPr>
        <p:txBody>
          <a:bodyPr lIns="0" tIns="0" rIns="0" bIns="0" rtlCol="0" anchor="t">
            <a:spAutoFit/>
          </a:bodyPr>
          <a:lstStyle/>
          <a:p>
            <a:pPr algn="ctr" rtl="1">
              <a:lnSpc>
                <a:spcPts val="4759"/>
              </a:lnSpc>
            </a:pPr>
            <a:r>
              <a:rPr lang="ar-EG" sz="3399" b="1">
                <a:solidFill>
                  <a:srgbClr val="000000"/>
                </a:solidFill>
                <a:latin typeface="29LT Riwaya Bold"/>
                <a:ea typeface="29LT Riwaya Bold"/>
                <a:cs typeface="29LT Riwaya Bold"/>
                <a:sym typeface="29LT Riwaya Bold"/>
                <a:rtl/>
              </a:rPr>
              <a:t>عادة </a:t>
            </a:r>
            <a:r>
              <a:rPr lang="en-US" sz="3399" b="1">
                <a:solidFill>
                  <a:srgbClr val="000000"/>
                </a:solidFill>
                <a:latin typeface="29LT Riwaya Bold"/>
                <a:ea typeface="29LT Riwaya Bold"/>
                <a:cs typeface="29LT Riwaya Bold"/>
                <a:sym typeface="29LT Riwaya Bold"/>
              </a:rPr>
              <a:t>4</a:t>
            </a:r>
            <a:r>
              <a:rPr lang="ar-EG" sz="3399" b="1">
                <a:solidFill>
                  <a:srgbClr val="000000"/>
                </a:solidFill>
                <a:latin typeface="29LT Riwaya Bold"/>
                <a:ea typeface="29LT Riwaya Bold"/>
                <a:cs typeface="29LT Riwaya Bold"/>
                <a:sym typeface="29LT Riwaya Bold"/>
                <a:rtl/>
              </a:rPr>
              <a:t>–</a:t>
            </a:r>
            <a:r>
              <a:rPr lang="en-US" sz="3399" b="1">
                <a:solidFill>
                  <a:srgbClr val="000000"/>
                </a:solidFill>
                <a:latin typeface="29LT Riwaya Bold"/>
                <a:ea typeface="29LT Riwaya Bold"/>
                <a:cs typeface="29LT Riwaya Bold"/>
                <a:sym typeface="29LT Riwaya Bold"/>
              </a:rPr>
              <a:t>6</a:t>
            </a:r>
            <a:r>
              <a:rPr lang="ar-EG" sz="3399" b="1">
                <a:solidFill>
                  <a:srgbClr val="000000"/>
                </a:solidFill>
                <a:latin typeface="29LT Riwaya Bold"/>
                <a:ea typeface="29LT Riwaya Bold"/>
                <a:cs typeface="29LT Riwaya Bold"/>
                <a:sym typeface="29LT Riwaya Bold"/>
                <a:rtl/>
              </a:rPr>
              <a:t> سنوات</a:t>
            </a:r>
          </a:p>
        </p:txBody>
      </p:sp>
      <p:sp>
        <p:nvSpPr>
          <p:cNvPr id="33" name="TextBox 33"/>
          <p:cNvSpPr txBox="1"/>
          <p:nvPr/>
        </p:nvSpPr>
        <p:spPr>
          <a:xfrm>
            <a:off x="4630965" y="3809985"/>
            <a:ext cx="2453481" cy="570865"/>
          </a:xfrm>
          <a:prstGeom prst="rect">
            <a:avLst/>
          </a:prstGeom>
        </p:spPr>
        <p:txBody>
          <a:bodyPr lIns="0" tIns="0" rIns="0" bIns="0" rtlCol="0" anchor="t">
            <a:spAutoFit/>
          </a:bodyPr>
          <a:lstStyle/>
          <a:p>
            <a:pPr algn="ctr" rtl="1">
              <a:lnSpc>
                <a:spcPts val="4759"/>
              </a:lnSpc>
            </a:pPr>
            <a:r>
              <a:rPr lang="ar-EG" sz="3399" b="1">
                <a:solidFill>
                  <a:srgbClr val="000000"/>
                </a:solidFill>
                <a:latin typeface="29LT Riwaya Bold"/>
                <a:ea typeface="29LT Riwaya Bold"/>
                <a:cs typeface="29LT Riwaya Bold"/>
                <a:sym typeface="29LT Riwaya Bold"/>
                <a:rtl/>
              </a:rPr>
              <a:t>عادة </a:t>
            </a:r>
            <a:r>
              <a:rPr lang="en-US" sz="3399" b="1">
                <a:solidFill>
                  <a:srgbClr val="000000"/>
                </a:solidFill>
                <a:latin typeface="29LT Riwaya Bold"/>
                <a:ea typeface="29LT Riwaya Bold"/>
                <a:cs typeface="29LT Riwaya Bold"/>
                <a:sym typeface="29LT Riwaya Bold"/>
              </a:rPr>
              <a:t>2</a:t>
            </a:r>
            <a:r>
              <a:rPr lang="ar-EG" sz="3399" b="1">
                <a:solidFill>
                  <a:srgbClr val="000000"/>
                </a:solidFill>
                <a:latin typeface="29LT Riwaya Bold"/>
                <a:ea typeface="29LT Riwaya Bold"/>
                <a:cs typeface="29LT Riwaya Bold"/>
                <a:sym typeface="29LT Riwaya Bold"/>
                <a:rtl/>
              </a:rPr>
              <a:t>–</a:t>
            </a:r>
            <a:r>
              <a:rPr lang="en-US" sz="3399" b="1">
                <a:solidFill>
                  <a:srgbClr val="000000"/>
                </a:solidFill>
                <a:latin typeface="29LT Riwaya Bold"/>
                <a:ea typeface="29LT Riwaya Bold"/>
                <a:cs typeface="29LT Riwaya Bold"/>
                <a:sym typeface="29LT Riwaya Bold"/>
              </a:rPr>
              <a:t>3</a:t>
            </a:r>
            <a:r>
              <a:rPr lang="ar-EG" sz="3399" b="1">
                <a:solidFill>
                  <a:srgbClr val="000000"/>
                </a:solidFill>
                <a:latin typeface="29LT Riwaya Bold"/>
                <a:ea typeface="29LT Riwaya Bold"/>
                <a:cs typeface="29LT Riwaya Bold"/>
                <a:sym typeface="29LT Riwaya Bold"/>
                <a:rtl/>
              </a:rPr>
              <a:t> سنوات</a:t>
            </a:r>
          </a:p>
        </p:txBody>
      </p:sp>
      <p:sp>
        <p:nvSpPr>
          <p:cNvPr id="34" name="TextBox 34"/>
          <p:cNvSpPr txBox="1"/>
          <p:nvPr/>
        </p:nvSpPr>
        <p:spPr>
          <a:xfrm>
            <a:off x="11433088" y="5119977"/>
            <a:ext cx="4375878" cy="570865"/>
          </a:xfrm>
          <a:prstGeom prst="rect">
            <a:avLst/>
          </a:prstGeom>
        </p:spPr>
        <p:txBody>
          <a:bodyPr lIns="0" tIns="0" rIns="0" bIns="0" rtlCol="0" anchor="t">
            <a:spAutoFit/>
          </a:bodyPr>
          <a:lstStyle/>
          <a:p>
            <a:pPr algn="ctr" rtl="1">
              <a:lnSpc>
                <a:spcPts val="4759"/>
              </a:lnSpc>
            </a:pPr>
            <a:r>
              <a:rPr lang="ar-EG" sz="3399" b="1">
                <a:solidFill>
                  <a:srgbClr val="000000"/>
                </a:solidFill>
                <a:latin typeface="29LT Riwaya Bold"/>
                <a:ea typeface="29LT Riwaya Bold"/>
                <a:cs typeface="29LT Riwaya Bold"/>
                <a:sym typeface="29LT Riwaya Bold"/>
                <a:rtl/>
              </a:rPr>
              <a:t>تعليم نظري + بحثي + تدريبي</a:t>
            </a:r>
          </a:p>
        </p:txBody>
      </p:sp>
      <p:sp>
        <p:nvSpPr>
          <p:cNvPr id="35" name="TextBox 35"/>
          <p:cNvSpPr txBox="1"/>
          <p:nvPr/>
        </p:nvSpPr>
        <p:spPr>
          <a:xfrm>
            <a:off x="3345950" y="5119977"/>
            <a:ext cx="5023511" cy="570865"/>
          </a:xfrm>
          <a:prstGeom prst="rect">
            <a:avLst/>
          </a:prstGeom>
        </p:spPr>
        <p:txBody>
          <a:bodyPr lIns="0" tIns="0" rIns="0" bIns="0" rtlCol="0" anchor="t">
            <a:spAutoFit/>
          </a:bodyPr>
          <a:lstStyle/>
          <a:p>
            <a:pPr algn="ctr" rtl="1">
              <a:lnSpc>
                <a:spcPts val="4759"/>
              </a:lnSpc>
            </a:pPr>
            <a:r>
              <a:rPr lang="ar-EG" sz="3399" b="1">
                <a:solidFill>
                  <a:srgbClr val="000000"/>
                </a:solidFill>
                <a:latin typeface="29LT Riwaya Bold"/>
                <a:ea typeface="29LT Riwaya Bold"/>
                <a:cs typeface="29LT Riwaya Bold"/>
                <a:sym typeface="29LT Riwaya Bold"/>
                <a:rtl/>
              </a:rPr>
              <a:t>تعليم عملي وتقني أكثر من النظري</a:t>
            </a:r>
          </a:p>
        </p:txBody>
      </p:sp>
      <p:sp>
        <p:nvSpPr>
          <p:cNvPr id="36" name="TextBox 36"/>
          <p:cNvSpPr txBox="1"/>
          <p:nvPr/>
        </p:nvSpPr>
        <p:spPr>
          <a:xfrm>
            <a:off x="12297019" y="6429968"/>
            <a:ext cx="2648016" cy="570865"/>
          </a:xfrm>
          <a:prstGeom prst="rect">
            <a:avLst/>
          </a:prstGeom>
        </p:spPr>
        <p:txBody>
          <a:bodyPr lIns="0" tIns="0" rIns="0" bIns="0" rtlCol="0" anchor="t">
            <a:spAutoFit/>
          </a:bodyPr>
          <a:lstStyle/>
          <a:p>
            <a:pPr algn="ctr" rtl="1">
              <a:lnSpc>
                <a:spcPts val="4759"/>
              </a:lnSpc>
            </a:pPr>
            <a:r>
              <a:rPr lang="ar-EG" sz="3399" b="1">
                <a:solidFill>
                  <a:srgbClr val="000000"/>
                </a:solidFill>
                <a:latin typeface="29LT Riwaya Bold"/>
                <a:ea typeface="29LT Riwaya Bold"/>
                <a:cs typeface="29LT Riwaya Bold"/>
                <a:sym typeface="29LT Riwaya Bold"/>
                <a:rtl/>
              </a:rPr>
              <a:t>شهادة بكالوريوس</a:t>
            </a:r>
          </a:p>
        </p:txBody>
      </p:sp>
      <p:sp>
        <p:nvSpPr>
          <p:cNvPr id="37" name="TextBox 37"/>
          <p:cNvSpPr txBox="1"/>
          <p:nvPr/>
        </p:nvSpPr>
        <p:spPr>
          <a:xfrm>
            <a:off x="11989721" y="7644921"/>
            <a:ext cx="3262612" cy="779993"/>
          </a:xfrm>
          <a:prstGeom prst="rect">
            <a:avLst/>
          </a:prstGeom>
        </p:spPr>
        <p:txBody>
          <a:bodyPr lIns="0" tIns="0" rIns="0" bIns="0" rtlCol="0" anchor="t">
            <a:spAutoFit/>
          </a:bodyPr>
          <a:lstStyle/>
          <a:p>
            <a:pPr algn="ctr" rtl="1">
              <a:lnSpc>
                <a:spcPts val="3170"/>
              </a:lnSpc>
            </a:pPr>
            <a:r>
              <a:rPr lang="ar-EG" sz="2264" b="1">
                <a:solidFill>
                  <a:srgbClr val="000000"/>
                </a:solidFill>
                <a:latin typeface="29LT Riwaya Bold"/>
                <a:ea typeface="29LT Riwaya Bold"/>
                <a:cs typeface="29LT Riwaya Bold"/>
                <a:sym typeface="29LT Riwaya Bold"/>
                <a:rtl/>
              </a:rPr>
              <a:t>مناسبة للوظائف الأكاديمية والمهنية المتخصصة</a:t>
            </a:r>
          </a:p>
        </p:txBody>
      </p:sp>
      <p:sp>
        <p:nvSpPr>
          <p:cNvPr id="38" name="TextBox 38"/>
          <p:cNvSpPr txBox="1"/>
          <p:nvPr/>
        </p:nvSpPr>
        <p:spPr>
          <a:xfrm>
            <a:off x="3680416" y="6427329"/>
            <a:ext cx="4160044" cy="570865"/>
          </a:xfrm>
          <a:prstGeom prst="rect">
            <a:avLst/>
          </a:prstGeom>
        </p:spPr>
        <p:txBody>
          <a:bodyPr lIns="0" tIns="0" rIns="0" bIns="0" rtlCol="0" anchor="t">
            <a:spAutoFit/>
          </a:bodyPr>
          <a:lstStyle/>
          <a:p>
            <a:pPr algn="ctr" rtl="1">
              <a:lnSpc>
                <a:spcPts val="4759"/>
              </a:lnSpc>
            </a:pPr>
            <a:r>
              <a:rPr lang="ar-EG" sz="3399" b="1">
                <a:solidFill>
                  <a:srgbClr val="000000"/>
                </a:solidFill>
                <a:latin typeface="29LT Riwaya Bold"/>
                <a:ea typeface="29LT Riwaya Bold"/>
                <a:cs typeface="29LT Riwaya Bold"/>
                <a:sym typeface="29LT Riwaya Bold"/>
                <a:rtl/>
              </a:rPr>
              <a:t>دبلوم أو شهادة تقنية معتمدة</a:t>
            </a:r>
          </a:p>
        </p:txBody>
      </p:sp>
      <p:sp>
        <p:nvSpPr>
          <p:cNvPr id="39" name="TextBox 39"/>
          <p:cNvSpPr txBox="1"/>
          <p:nvPr/>
        </p:nvSpPr>
        <p:spPr>
          <a:xfrm>
            <a:off x="4226400" y="7644921"/>
            <a:ext cx="3262612" cy="779993"/>
          </a:xfrm>
          <a:prstGeom prst="rect">
            <a:avLst/>
          </a:prstGeom>
        </p:spPr>
        <p:txBody>
          <a:bodyPr lIns="0" tIns="0" rIns="0" bIns="0" rtlCol="0" anchor="t">
            <a:spAutoFit/>
          </a:bodyPr>
          <a:lstStyle/>
          <a:p>
            <a:pPr algn="ctr" rtl="1">
              <a:lnSpc>
                <a:spcPts val="3170"/>
              </a:lnSpc>
            </a:pPr>
            <a:r>
              <a:rPr lang="ar-EG" sz="2264" b="1">
                <a:solidFill>
                  <a:srgbClr val="000000"/>
                </a:solidFill>
                <a:latin typeface="29LT Riwaya Bold"/>
                <a:ea typeface="29LT Riwaya Bold"/>
                <a:cs typeface="29LT Riwaya Bold"/>
                <a:sym typeface="29LT Riwaya Bold"/>
                <a:rtl/>
              </a:rPr>
              <a:t>مناسبة لسوق العمل المباشر والوظائف التقنية</a:t>
            </a:r>
          </a:p>
        </p:txBody>
      </p:sp>
      <p:sp>
        <p:nvSpPr>
          <p:cNvPr id="40" name="TextBox 40"/>
          <p:cNvSpPr txBox="1"/>
          <p:nvPr/>
        </p:nvSpPr>
        <p:spPr>
          <a:xfrm>
            <a:off x="12892000" y="2616934"/>
            <a:ext cx="1458053" cy="570865"/>
          </a:xfrm>
          <a:prstGeom prst="rect">
            <a:avLst/>
          </a:prstGeom>
        </p:spPr>
        <p:txBody>
          <a:bodyPr lIns="0" tIns="0" rIns="0" bIns="0" rtlCol="0" anchor="t">
            <a:spAutoFit/>
          </a:bodyPr>
          <a:lstStyle/>
          <a:p>
            <a:pPr algn="ctr" rtl="1">
              <a:lnSpc>
                <a:spcPts val="4759"/>
              </a:lnSpc>
            </a:pPr>
            <a:r>
              <a:rPr lang="ar-EG" sz="3399" b="1">
                <a:solidFill>
                  <a:srgbClr val="FF66C4"/>
                </a:solidFill>
                <a:latin typeface="29LT Riwaya Bold"/>
                <a:ea typeface="29LT Riwaya Bold"/>
                <a:cs typeface="29LT Riwaya Bold"/>
                <a:sym typeface="29LT Riwaya Bold"/>
                <a:rtl/>
              </a:rPr>
              <a:t>الجامعات</a:t>
            </a:r>
          </a:p>
        </p:txBody>
      </p:sp>
      <p:sp>
        <p:nvSpPr>
          <p:cNvPr id="41" name="TextBox 41"/>
          <p:cNvSpPr txBox="1"/>
          <p:nvPr/>
        </p:nvSpPr>
        <p:spPr>
          <a:xfrm>
            <a:off x="4743545" y="2493109"/>
            <a:ext cx="2228321" cy="570865"/>
          </a:xfrm>
          <a:prstGeom prst="rect">
            <a:avLst/>
          </a:prstGeom>
        </p:spPr>
        <p:txBody>
          <a:bodyPr lIns="0" tIns="0" rIns="0" bIns="0" rtlCol="0" anchor="t">
            <a:spAutoFit/>
          </a:bodyPr>
          <a:lstStyle/>
          <a:p>
            <a:pPr algn="ctr" rtl="1">
              <a:lnSpc>
                <a:spcPts val="4759"/>
              </a:lnSpc>
            </a:pPr>
            <a:r>
              <a:rPr lang="ar-EG" sz="3399" b="1">
                <a:solidFill>
                  <a:srgbClr val="FF66C4"/>
                </a:solidFill>
                <a:latin typeface="29LT Riwaya Bold"/>
                <a:ea typeface="29LT Riwaya Bold"/>
                <a:cs typeface="29LT Riwaya Bold"/>
                <a:sym typeface="29LT Riwaya Bold"/>
                <a:rtl/>
              </a:rPr>
              <a:t>الكليات التقنية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inVertical)">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barn(inVertical)">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barn(inVertical)">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barn(inVertical)">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barn(inVertical)">
                                      <p:cBhvr>
                                        <p:cTn id="27" dur="500"/>
                                        <p:tgtEl>
                                          <p:spTgt spid="36"/>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barn(inVertical)">
                                      <p:cBhvr>
                                        <p:cTn id="32" dur="500"/>
                                        <p:tgtEl>
                                          <p:spTgt spid="3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barn(inVertical)">
                                      <p:cBhvr>
                                        <p:cTn id="37" dur="500"/>
                                        <p:tgtEl>
                                          <p:spTgt spid="37"/>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barn(inVertical)">
                                      <p:cBhvr>
                                        <p:cTn id="4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P spid="37" grpId="0"/>
      <p:bldP spid="38" grpId="0"/>
      <p:bldP spid="3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14421956" y="-700987"/>
            <a:ext cx="4519015" cy="3558724"/>
          </a:xfrm>
          <a:custGeom>
            <a:avLst/>
            <a:gdLst/>
            <a:ahLst/>
            <a:cxnLst/>
            <a:rect l="l" t="t" r="r" b="b"/>
            <a:pathLst>
              <a:path w="4519015" h="3558724">
                <a:moveTo>
                  <a:pt x="4519014" y="0"/>
                </a:moveTo>
                <a:lnTo>
                  <a:pt x="0" y="0"/>
                </a:lnTo>
                <a:lnTo>
                  <a:pt x="0" y="3558724"/>
                </a:lnTo>
                <a:lnTo>
                  <a:pt x="4519014" y="3558724"/>
                </a:lnTo>
                <a:lnTo>
                  <a:pt x="4519014"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rot="-10800000" flipH="1">
            <a:off x="-387611" y="7070830"/>
            <a:ext cx="4519015" cy="3558724"/>
          </a:xfrm>
          <a:custGeom>
            <a:avLst/>
            <a:gdLst/>
            <a:ahLst/>
            <a:cxnLst/>
            <a:rect l="l" t="t" r="r" b="b"/>
            <a:pathLst>
              <a:path w="4519015" h="3558724">
                <a:moveTo>
                  <a:pt x="4519015" y="0"/>
                </a:moveTo>
                <a:lnTo>
                  <a:pt x="0" y="0"/>
                </a:lnTo>
                <a:lnTo>
                  <a:pt x="0" y="3558725"/>
                </a:lnTo>
                <a:lnTo>
                  <a:pt x="4519015" y="3558725"/>
                </a:lnTo>
                <a:lnTo>
                  <a:pt x="4519015"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grpSp>
        <p:nvGrpSpPr>
          <p:cNvPr id="4" name="Group 4"/>
          <p:cNvGrpSpPr/>
          <p:nvPr/>
        </p:nvGrpSpPr>
        <p:grpSpPr>
          <a:xfrm>
            <a:off x="7330581" y="766102"/>
            <a:ext cx="7736226" cy="1751735"/>
            <a:chOff x="0" y="0"/>
            <a:chExt cx="2037524" cy="461362"/>
          </a:xfrm>
        </p:grpSpPr>
        <p:sp>
          <p:nvSpPr>
            <p:cNvPr id="5" name="Freeform 5"/>
            <p:cNvSpPr/>
            <p:nvPr/>
          </p:nvSpPr>
          <p:spPr>
            <a:xfrm>
              <a:off x="0" y="0"/>
              <a:ext cx="2037524" cy="461362"/>
            </a:xfrm>
            <a:custGeom>
              <a:avLst/>
              <a:gdLst/>
              <a:ahLst/>
              <a:cxnLst/>
              <a:rect l="l" t="t" r="r" b="b"/>
              <a:pathLst>
                <a:path w="2037524" h="461362">
                  <a:moveTo>
                    <a:pt x="51038" y="0"/>
                  </a:moveTo>
                  <a:lnTo>
                    <a:pt x="1986487" y="0"/>
                  </a:lnTo>
                  <a:cubicBezTo>
                    <a:pt x="2014674" y="0"/>
                    <a:pt x="2037524" y="22850"/>
                    <a:pt x="2037524" y="51038"/>
                  </a:cubicBezTo>
                  <a:lnTo>
                    <a:pt x="2037524" y="410325"/>
                  </a:lnTo>
                  <a:cubicBezTo>
                    <a:pt x="2037524" y="438512"/>
                    <a:pt x="2014674" y="461362"/>
                    <a:pt x="1986487" y="461362"/>
                  </a:cubicBezTo>
                  <a:lnTo>
                    <a:pt x="51038" y="461362"/>
                  </a:lnTo>
                  <a:cubicBezTo>
                    <a:pt x="22850" y="461362"/>
                    <a:pt x="0" y="438512"/>
                    <a:pt x="0" y="410325"/>
                  </a:cubicBezTo>
                  <a:lnTo>
                    <a:pt x="0" y="51038"/>
                  </a:lnTo>
                  <a:cubicBezTo>
                    <a:pt x="0" y="22850"/>
                    <a:pt x="22850" y="0"/>
                    <a:pt x="51038" y="0"/>
                  </a:cubicBezTo>
                  <a:close/>
                </a:path>
              </a:pathLst>
            </a:custGeom>
            <a:solidFill>
              <a:srgbClr val="8AD1CA"/>
            </a:solidFill>
          </p:spPr>
          <p:txBody>
            <a:bodyPr/>
            <a:lstStyle/>
            <a:p>
              <a:endParaRPr lang="ar-SA"/>
            </a:p>
          </p:txBody>
        </p:sp>
        <p:sp>
          <p:nvSpPr>
            <p:cNvPr id="6" name="TextBox 6"/>
            <p:cNvSpPr txBox="1"/>
            <p:nvPr/>
          </p:nvSpPr>
          <p:spPr>
            <a:xfrm>
              <a:off x="0" y="-38100"/>
              <a:ext cx="2037524" cy="499462"/>
            </a:xfrm>
            <a:prstGeom prst="rect">
              <a:avLst/>
            </a:prstGeom>
          </p:spPr>
          <p:txBody>
            <a:bodyPr lIns="50800" tIns="50800" rIns="50800" bIns="50800" rtlCol="0" anchor="ctr"/>
            <a:lstStyle/>
            <a:p>
              <a:pPr algn="ctr">
                <a:lnSpc>
                  <a:spcPts val="2659"/>
                </a:lnSpc>
                <a:spcBef>
                  <a:spcPct val="0"/>
                </a:spcBef>
              </a:pPr>
              <a:endParaRPr/>
            </a:p>
          </p:txBody>
        </p:sp>
      </p:grpSp>
      <p:grpSp>
        <p:nvGrpSpPr>
          <p:cNvPr id="7" name="Group 7"/>
          <p:cNvGrpSpPr/>
          <p:nvPr/>
        </p:nvGrpSpPr>
        <p:grpSpPr>
          <a:xfrm>
            <a:off x="775696" y="941983"/>
            <a:ext cx="4997148" cy="3151707"/>
            <a:chOff x="0" y="0"/>
            <a:chExt cx="2175118" cy="1371850"/>
          </a:xfrm>
        </p:grpSpPr>
        <p:sp>
          <p:nvSpPr>
            <p:cNvPr id="8" name="Freeform 8"/>
            <p:cNvSpPr/>
            <p:nvPr/>
          </p:nvSpPr>
          <p:spPr>
            <a:xfrm>
              <a:off x="0" y="0"/>
              <a:ext cx="2175121" cy="1371850"/>
            </a:xfrm>
            <a:custGeom>
              <a:avLst/>
              <a:gdLst/>
              <a:ahLst/>
              <a:cxnLst/>
              <a:rect l="l" t="t" r="r" b="b"/>
              <a:pathLst>
                <a:path w="2175121" h="1371850">
                  <a:moveTo>
                    <a:pt x="43083" y="1005039"/>
                  </a:moveTo>
                  <a:lnTo>
                    <a:pt x="320782" y="1315471"/>
                  </a:lnTo>
                  <a:cubicBezTo>
                    <a:pt x="352873" y="1351345"/>
                    <a:pt x="398727" y="1371849"/>
                    <a:pt x="446860" y="1371850"/>
                  </a:cubicBezTo>
                  <a:lnTo>
                    <a:pt x="707718" y="1371850"/>
                  </a:lnTo>
                  <a:cubicBezTo>
                    <a:pt x="752583" y="1371850"/>
                    <a:pt x="795610" y="1354027"/>
                    <a:pt x="827335" y="1322303"/>
                  </a:cubicBezTo>
                  <a:cubicBezTo>
                    <a:pt x="859059" y="1290578"/>
                    <a:pt x="876882" y="1247551"/>
                    <a:pt x="876882" y="1202686"/>
                  </a:cubicBezTo>
                  <a:lnTo>
                    <a:pt x="876882" y="1126039"/>
                  </a:lnTo>
                  <a:cubicBezTo>
                    <a:pt x="876882" y="1032612"/>
                    <a:pt x="952619" y="956875"/>
                    <a:pt x="1046046" y="956875"/>
                  </a:cubicBezTo>
                  <a:lnTo>
                    <a:pt x="2005957" y="956875"/>
                  </a:lnTo>
                  <a:cubicBezTo>
                    <a:pt x="2099383" y="956875"/>
                    <a:pt x="2175121" y="881137"/>
                    <a:pt x="2175121" y="787711"/>
                  </a:cubicBezTo>
                  <a:lnTo>
                    <a:pt x="2175121" y="169164"/>
                  </a:lnTo>
                  <a:cubicBezTo>
                    <a:pt x="2175121" y="124299"/>
                    <a:pt x="2157298" y="81271"/>
                    <a:pt x="2125574" y="49547"/>
                  </a:cubicBezTo>
                  <a:cubicBezTo>
                    <a:pt x="2093850" y="17823"/>
                    <a:pt x="2050822" y="0"/>
                    <a:pt x="2005957" y="0"/>
                  </a:cubicBezTo>
                  <a:lnTo>
                    <a:pt x="169164" y="0"/>
                  </a:lnTo>
                  <a:cubicBezTo>
                    <a:pt x="75737" y="0"/>
                    <a:pt x="0" y="75737"/>
                    <a:pt x="0" y="169164"/>
                  </a:cubicBezTo>
                  <a:lnTo>
                    <a:pt x="0" y="892256"/>
                  </a:lnTo>
                  <a:cubicBezTo>
                    <a:pt x="0" y="933870"/>
                    <a:pt x="15339" y="974024"/>
                    <a:pt x="43083" y="1005039"/>
                  </a:cubicBezTo>
                  <a:close/>
                </a:path>
              </a:pathLst>
            </a:custGeom>
            <a:blipFill>
              <a:blip r:embed="rId4"/>
              <a:stretch>
                <a:fillRect l="-106718" t="-42182" b="-42182"/>
              </a:stretch>
            </a:blipFill>
          </p:spPr>
          <p:txBody>
            <a:bodyPr/>
            <a:lstStyle/>
            <a:p>
              <a:endParaRPr lang="ar-SA"/>
            </a:p>
          </p:txBody>
        </p:sp>
      </p:grpSp>
      <p:sp>
        <p:nvSpPr>
          <p:cNvPr id="9" name="TextBox 9"/>
          <p:cNvSpPr txBox="1"/>
          <p:nvPr/>
        </p:nvSpPr>
        <p:spPr>
          <a:xfrm>
            <a:off x="9144000" y="1230692"/>
            <a:ext cx="4336609" cy="746355"/>
          </a:xfrm>
          <a:prstGeom prst="rect">
            <a:avLst/>
          </a:prstGeom>
        </p:spPr>
        <p:txBody>
          <a:bodyPr lIns="0" tIns="0" rIns="0" bIns="0" rtlCol="0" anchor="t">
            <a:spAutoFit/>
          </a:bodyPr>
          <a:lstStyle/>
          <a:p>
            <a:pPr algn="ctr" rtl="1">
              <a:lnSpc>
                <a:spcPts val="6157"/>
              </a:lnSpc>
            </a:pPr>
            <a:r>
              <a:rPr lang="ar-EG" sz="4398" b="1">
                <a:solidFill>
                  <a:srgbClr val="FF3131"/>
                </a:solidFill>
                <a:latin typeface="29LT Riwaya Bold"/>
                <a:ea typeface="29LT Riwaya Bold"/>
                <a:cs typeface="29LT Riwaya Bold"/>
                <a:sym typeface="29LT Riwaya Bold"/>
                <a:rtl/>
              </a:rPr>
              <a:t>كيف أحدد أهتماماتي؟</a:t>
            </a:r>
          </a:p>
        </p:txBody>
      </p:sp>
      <p:sp>
        <p:nvSpPr>
          <p:cNvPr id="10" name="TextBox 10"/>
          <p:cNvSpPr txBox="1"/>
          <p:nvPr/>
        </p:nvSpPr>
        <p:spPr>
          <a:xfrm>
            <a:off x="4178725" y="3143487"/>
            <a:ext cx="11730104" cy="2270486"/>
          </a:xfrm>
          <a:prstGeom prst="rect">
            <a:avLst/>
          </a:prstGeom>
        </p:spPr>
        <p:txBody>
          <a:bodyPr lIns="0" tIns="0" rIns="0" bIns="0" rtlCol="0" anchor="t">
            <a:spAutoFit/>
          </a:bodyPr>
          <a:lstStyle/>
          <a:p>
            <a:pPr algn="r" rtl="1">
              <a:lnSpc>
                <a:spcPts val="4530"/>
              </a:lnSpc>
            </a:pPr>
            <a:r>
              <a:rPr lang="ar-EG" sz="3235" b="1">
                <a:solidFill>
                  <a:srgbClr val="FF66C4"/>
                </a:solidFill>
                <a:latin typeface="29LT Riwaya Bold"/>
                <a:ea typeface="29LT Riwaya Bold"/>
                <a:cs typeface="29LT Riwaya Bold"/>
                <a:sym typeface="29LT Riwaya Bold"/>
                <a:rtl/>
              </a:rPr>
              <a:t>اكتشاف الجديد</a:t>
            </a:r>
          </a:p>
          <a:p>
            <a:pPr marL="698603" lvl="1" indent="-349301" algn="r" rtl="1">
              <a:lnSpc>
                <a:spcPts val="4530"/>
              </a:lnSpc>
              <a:buFont typeface="Arial"/>
              <a:buChar char="•"/>
            </a:pPr>
            <a:r>
              <a:rPr lang="ar-EG" sz="3235" b="1">
                <a:solidFill>
                  <a:srgbClr val="000000"/>
                </a:solidFill>
                <a:latin typeface="29LT Riwaya Bold"/>
                <a:ea typeface="29LT Riwaya Bold"/>
                <a:cs typeface="29LT Riwaya Bold"/>
                <a:sym typeface="29LT Riwaya Bold"/>
                <a:rtl/>
              </a:rPr>
              <a:t>جرّبي قراءة كتب أو مقالات في مجال مختلف عن تخصصك المعتاد.</a:t>
            </a:r>
          </a:p>
          <a:p>
            <a:pPr marL="698603" lvl="1" indent="-349301" algn="r" rtl="1">
              <a:lnSpc>
                <a:spcPts val="4530"/>
              </a:lnSpc>
              <a:buFont typeface="Arial"/>
              <a:buChar char="•"/>
            </a:pPr>
            <a:r>
              <a:rPr lang="ar-EG" sz="3235" b="1">
                <a:solidFill>
                  <a:srgbClr val="000000"/>
                </a:solidFill>
                <a:latin typeface="29LT Riwaya Bold"/>
                <a:ea typeface="29LT Riwaya Bold"/>
                <a:cs typeface="29LT Riwaya Bold"/>
                <a:sym typeface="29LT Riwaya Bold"/>
                <a:rtl/>
              </a:rPr>
              <a:t>شاهدي وثائقيات أو محاضرات قصيرة (</a:t>
            </a:r>
            <a:r>
              <a:rPr lang="en-US" sz="3235" b="1">
                <a:solidFill>
                  <a:srgbClr val="000000"/>
                </a:solidFill>
                <a:latin typeface="29LT Riwaya Bold"/>
                <a:ea typeface="29LT Riwaya Bold"/>
                <a:cs typeface="29LT Riwaya Bold"/>
                <a:sym typeface="29LT Riwaya Bold"/>
              </a:rPr>
              <a:t>TEDx</a:t>
            </a:r>
            <a:r>
              <a:rPr lang="ar-EG" sz="3235" b="1">
                <a:solidFill>
                  <a:srgbClr val="000000"/>
                </a:solidFill>
                <a:latin typeface="29LT Riwaya Bold"/>
                <a:ea typeface="29LT Riwaya Bold"/>
                <a:cs typeface="29LT Riwaya Bold"/>
                <a:sym typeface="29LT Riwaya Bold"/>
                <a:rtl/>
              </a:rPr>
              <a:t> مثلًا) في موضوعات غريبة عليك.</a:t>
            </a:r>
          </a:p>
          <a:p>
            <a:pPr algn="r" rtl="1">
              <a:lnSpc>
                <a:spcPts val="4530"/>
              </a:lnSpc>
            </a:pPr>
            <a:endParaRPr lang="ar-EG" sz="3235" b="1">
              <a:solidFill>
                <a:srgbClr val="000000"/>
              </a:solidFill>
              <a:latin typeface="29LT Riwaya Bold"/>
              <a:ea typeface="29LT Riwaya Bold"/>
              <a:cs typeface="29LT Riwaya Bold"/>
              <a:sym typeface="29LT Riwaya Bold"/>
              <a:rtl/>
            </a:endParaRPr>
          </a:p>
        </p:txBody>
      </p:sp>
      <p:sp>
        <p:nvSpPr>
          <p:cNvPr id="11" name="TextBox 11"/>
          <p:cNvSpPr txBox="1"/>
          <p:nvPr/>
        </p:nvSpPr>
        <p:spPr>
          <a:xfrm>
            <a:off x="4710140" y="5695583"/>
            <a:ext cx="11198689" cy="2270486"/>
          </a:xfrm>
          <a:prstGeom prst="rect">
            <a:avLst/>
          </a:prstGeom>
        </p:spPr>
        <p:txBody>
          <a:bodyPr lIns="0" tIns="0" rIns="0" bIns="0" rtlCol="0" anchor="t">
            <a:spAutoFit/>
          </a:bodyPr>
          <a:lstStyle/>
          <a:p>
            <a:pPr algn="r" rtl="1">
              <a:lnSpc>
                <a:spcPts val="4530"/>
              </a:lnSpc>
            </a:pPr>
            <a:r>
              <a:rPr lang="ar-EG" sz="3235" b="1">
                <a:solidFill>
                  <a:srgbClr val="FF66C4"/>
                </a:solidFill>
                <a:latin typeface="29LT Riwaya Bold"/>
                <a:ea typeface="29LT Riwaya Bold"/>
                <a:cs typeface="29LT Riwaya Bold"/>
                <a:sym typeface="29LT Riwaya Bold"/>
                <a:rtl/>
              </a:rPr>
              <a:t>التجربة العملية</a:t>
            </a:r>
          </a:p>
          <a:p>
            <a:pPr marL="698603" lvl="1" indent="-349301" algn="r" rtl="1">
              <a:lnSpc>
                <a:spcPts val="4530"/>
              </a:lnSpc>
              <a:buFont typeface="Arial"/>
              <a:buChar char="•"/>
            </a:pPr>
            <a:r>
              <a:rPr lang="ar-EG" sz="3235" b="1">
                <a:solidFill>
                  <a:srgbClr val="000000"/>
                </a:solidFill>
                <a:latin typeface="29LT Riwaya Bold"/>
                <a:ea typeface="29LT Riwaya Bold"/>
                <a:cs typeface="29LT Riwaya Bold"/>
                <a:sym typeface="29LT Riwaya Bold"/>
                <a:rtl/>
              </a:rPr>
              <a:t>سجّلي في ورشة قصيرة أو دورة تجريبية (رسم، برمجة، تصوير، طبخ عالمي).</a:t>
            </a:r>
          </a:p>
          <a:p>
            <a:pPr marL="698603" lvl="1" indent="-349301" algn="r" rtl="1">
              <a:lnSpc>
                <a:spcPts val="4530"/>
              </a:lnSpc>
              <a:buFont typeface="Arial"/>
              <a:buChar char="•"/>
            </a:pPr>
            <a:r>
              <a:rPr lang="ar-EG" sz="3235" b="1">
                <a:solidFill>
                  <a:srgbClr val="000000"/>
                </a:solidFill>
                <a:latin typeface="29LT Riwaya Bold"/>
                <a:ea typeface="29LT Riwaya Bold"/>
                <a:cs typeface="29LT Riwaya Bold"/>
                <a:sym typeface="29LT Riwaya Bold"/>
                <a:rtl/>
              </a:rPr>
              <a:t>حتى لو ما كملتي فيها، بتفتح لك بابًا جديدًا.</a:t>
            </a:r>
          </a:p>
          <a:p>
            <a:pPr algn="r" rtl="1">
              <a:lnSpc>
                <a:spcPts val="4530"/>
              </a:lnSpc>
            </a:pPr>
            <a:endParaRPr lang="ar-EG" sz="3235" b="1">
              <a:solidFill>
                <a:srgbClr val="000000"/>
              </a:solidFill>
              <a:latin typeface="29LT Riwaya Bold"/>
              <a:ea typeface="29LT Riwaya Bold"/>
              <a:cs typeface="29LT Riwaya Bold"/>
              <a:sym typeface="29LT Riwaya Bold"/>
              <a:rt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14814037" y="-348562"/>
            <a:ext cx="4519015" cy="3558724"/>
          </a:xfrm>
          <a:custGeom>
            <a:avLst/>
            <a:gdLst/>
            <a:ahLst/>
            <a:cxnLst/>
            <a:rect l="l" t="t" r="r" b="b"/>
            <a:pathLst>
              <a:path w="4519015" h="3558724">
                <a:moveTo>
                  <a:pt x="4519015" y="0"/>
                </a:moveTo>
                <a:lnTo>
                  <a:pt x="0" y="0"/>
                </a:lnTo>
                <a:lnTo>
                  <a:pt x="0" y="3558724"/>
                </a:lnTo>
                <a:lnTo>
                  <a:pt x="4519015" y="3558724"/>
                </a:lnTo>
                <a:lnTo>
                  <a:pt x="4519015"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rot="-10800000" flipH="1">
            <a:off x="-387611" y="7070830"/>
            <a:ext cx="4519015" cy="3558724"/>
          </a:xfrm>
          <a:custGeom>
            <a:avLst/>
            <a:gdLst/>
            <a:ahLst/>
            <a:cxnLst/>
            <a:rect l="l" t="t" r="r" b="b"/>
            <a:pathLst>
              <a:path w="4519015" h="3558724">
                <a:moveTo>
                  <a:pt x="4519015" y="0"/>
                </a:moveTo>
                <a:lnTo>
                  <a:pt x="0" y="0"/>
                </a:lnTo>
                <a:lnTo>
                  <a:pt x="0" y="3558725"/>
                </a:lnTo>
                <a:lnTo>
                  <a:pt x="4519015" y="3558725"/>
                </a:lnTo>
                <a:lnTo>
                  <a:pt x="4519015"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grpSp>
        <p:nvGrpSpPr>
          <p:cNvPr id="4" name="Group 4"/>
          <p:cNvGrpSpPr/>
          <p:nvPr/>
        </p:nvGrpSpPr>
        <p:grpSpPr>
          <a:xfrm>
            <a:off x="8610708" y="625125"/>
            <a:ext cx="7298121" cy="1611352"/>
            <a:chOff x="0" y="0"/>
            <a:chExt cx="1922139" cy="424389"/>
          </a:xfrm>
        </p:grpSpPr>
        <p:sp>
          <p:nvSpPr>
            <p:cNvPr id="5" name="Freeform 5"/>
            <p:cNvSpPr/>
            <p:nvPr/>
          </p:nvSpPr>
          <p:spPr>
            <a:xfrm>
              <a:off x="0" y="0"/>
              <a:ext cx="1922139" cy="424389"/>
            </a:xfrm>
            <a:custGeom>
              <a:avLst/>
              <a:gdLst/>
              <a:ahLst/>
              <a:cxnLst/>
              <a:rect l="l" t="t" r="r" b="b"/>
              <a:pathLst>
                <a:path w="1922139" h="424389">
                  <a:moveTo>
                    <a:pt x="54101" y="0"/>
                  </a:moveTo>
                  <a:lnTo>
                    <a:pt x="1868038" y="0"/>
                  </a:lnTo>
                  <a:cubicBezTo>
                    <a:pt x="1897917" y="0"/>
                    <a:pt x="1922139" y="24222"/>
                    <a:pt x="1922139" y="54101"/>
                  </a:cubicBezTo>
                  <a:lnTo>
                    <a:pt x="1922139" y="370288"/>
                  </a:lnTo>
                  <a:cubicBezTo>
                    <a:pt x="1922139" y="384636"/>
                    <a:pt x="1916439" y="398397"/>
                    <a:pt x="1906293" y="408543"/>
                  </a:cubicBezTo>
                  <a:cubicBezTo>
                    <a:pt x="1896147" y="418689"/>
                    <a:pt x="1882386" y="424389"/>
                    <a:pt x="1868038" y="424389"/>
                  </a:cubicBezTo>
                  <a:lnTo>
                    <a:pt x="54101" y="424389"/>
                  </a:lnTo>
                  <a:cubicBezTo>
                    <a:pt x="24222" y="424389"/>
                    <a:pt x="0" y="400167"/>
                    <a:pt x="0" y="370288"/>
                  </a:cubicBezTo>
                  <a:lnTo>
                    <a:pt x="0" y="54101"/>
                  </a:lnTo>
                  <a:cubicBezTo>
                    <a:pt x="0" y="24222"/>
                    <a:pt x="24222" y="0"/>
                    <a:pt x="54101" y="0"/>
                  </a:cubicBezTo>
                  <a:close/>
                </a:path>
              </a:pathLst>
            </a:custGeom>
            <a:solidFill>
              <a:srgbClr val="8AD1CA"/>
            </a:solidFill>
          </p:spPr>
          <p:txBody>
            <a:bodyPr/>
            <a:lstStyle/>
            <a:p>
              <a:endParaRPr lang="ar-SA"/>
            </a:p>
          </p:txBody>
        </p:sp>
        <p:sp>
          <p:nvSpPr>
            <p:cNvPr id="6" name="TextBox 6"/>
            <p:cNvSpPr txBox="1"/>
            <p:nvPr/>
          </p:nvSpPr>
          <p:spPr>
            <a:xfrm>
              <a:off x="0" y="-38100"/>
              <a:ext cx="1922139" cy="462489"/>
            </a:xfrm>
            <a:prstGeom prst="rect">
              <a:avLst/>
            </a:prstGeom>
          </p:spPr>
          <p:txBody>
            <a:bodyPr lIns="50800" tIns="50800" rIns="50800" bIns="50800" rtlCol="0" anchor="ctr"/>
            <a:lstStyle/>
            <a:p>
              <a:pPr algn="ctr">
                <a:lnSpc>
                  <a:spcPts val="2659"/>
                </a:lnSpc>
                <a:spcBef>
                  <a:spcPct val="0"/>
                </a:spcBef>
              </a:pPr>
              <a:endParaRPr/>
            </a:p>
          </p:txBody>
        </p:sp>
      </p:grpSp>
      <p:grpSp>
        <p:nvGrpSpPr>
          <p:cNvPr id="7" name="Group 7"/>
          <p:cNvGrpSpPr/>
          <p:nvPr/>
        </p:nvGrpSpPr>
        <p:grpSpPr>
          <a:xfrm>
            <a:off x="858153" y="1097074"/>
            <a:ext cx="5308784" cy="3348256"/>
            <a:chOff x="0" y="0"/>
            <a:chExt cx="2175118" cy="1371850"/>
          </a:xfrm>
        </p:grpSpPr>
        <p:sp>
          <p:nvSpPr>
            <p:cNvPr id="8" name="Freeform 8"/>
            <p:cNvSpPr/>
            <p:nvPr/>
          </p:nvSpPr>
          <p:spPr>
            <a:xfrm>
              <a:off x="0" y="0"/>
              <a:ext cx="2175121" cy="1371850"/>
            </a:xfrm>
            <a:custGeom>
              <a:avLst/>
              <a:gdLst/>
              <a:ahLst/>
              <a:cxnLst/>
              <a:rect l="l" t="t" r="r" b="b"/>
              <a:pathLst>
                <a:path w="2175121" h="1371850">
                  <a:moveTo>
                    <a:pt x="43083" y="1005039"/>
                  </a:moveTo>
                  <a:lnTo>
                    <a:pt x="320782" y="1315471"/>
                  </a:lnTo>
                  <a:cubicBezTo>
                    <a:pt x="352873" y="1351345"/>
                    <a:pt x="398727" y="1371849"/>
                    <a:pt x="446860" y="1371850"/>
                  </a:cubicBezTo>
                  <a:lnTo>
                    <a:pt x="707718" y="1371850"/>
                  </a:lnTo>
                  <a:cubicBezTo>
                    <a:pt x="752583" y="1371850"/>
                    <a:pt x="795610" y="1354027"/>
                    <a:pt x="827335" y="1322303"/>
                  </a:cubicBezTo>
                  <a:cubicBezTo>
                    <a:pt x="859059" y="1290578"/>
                    <a:pt x="876882" y="1247551"/>
                    <a:pt x="876882" y="1202686"/>
                  </a:cubicBezTo>
                  <a:lnTo>
                    <a:pt x="876882" y="1126039"/>
                  </a:lnTo>
                  <a:cubicBezTo>
                    <a:pt x="876882" y="1032612"/>
                    <a:pt x="952619" y="956875"/>
                    <a:pt x="1046046" y="956875"/>
                  </a:cubicBezTo>
                  <a:lnTo>
                    <a:pt x="2005957" y="956875"/>
                  </a:lnTo>
                  <a:cubicBezTo>
                    <a:pt x="2099383" y="956875"/>
                    <a:pt x="2175121" y="881137"/>
                    <a:pt x="2175121" y="787711"/>
                  </a:cubicBezTo>
                  <a:lnTo>
                    <a:pt x="2175121" y="169164"/>
                  </a:lnTo>
                  <a:cubicBezTo>
                    <a:pt x="2175121" y="124299"/>
                    <a:pt x="2157298" y="81271"/>
                    <a:pt x="2125574" y="49547"/>
                  </a:cubicBezTo>
                  <a:cubicBezTo>
                    <a:pt x="2093850" y="17823"/>
                    <a:pt x="2050822" y="0"/>
                    <a:pt x="2005957" y="0"/>
                  </a:cubicBezTo>
                  <a:lnTo>
                    <a:pt x="169164" y="0"/>
                  </a:lnTo>
                  <a:cubicBezTo>
                    <a:pt x="75737" y="0"/>
                    <a:pt x="0" y="75737"/>
                    <a:pt x="0" y="169164"/>
                  </a:cubicBezTo>
                  <a:lnTo>
                    <a:pt x="0" y="892256"/>
                  </a:lnTo>
                  <a:cubicBezTo>
                    <a:pt x="0" y="933870"/>
                    <a:pt x="15339" y="974024"/>
                    <a:pt x="43083" y="1005039"/>
                  </a:cubicBezTo>
                  <a:close/>
                </a:path>
              </a:pathLst>
            </a:custGeom>
            <a:blipFill>
              <a:blip r:embed="rId4"/>
              <a:stretch>
                <a:fillRect t="-2223" b="-2223"/>
              </a:stretch>
            </a:blipFill>
          </p:spPr>
          <p:txBody>
            <a:bodyPr/>
            <a:lstStyle/>
            <a:p>
              <a:endParaRPr lang="ar-SA"/>
            </a:p>
          </p:txBody>
        </p:sp>
      </p:grpSp>
      <p:sp>
        <p:nvSpPr>
          <p:cNvPr id="9" name="TextBox 9"/>
          <p:cNvSpPr txBox="1"/>
          <p:nvPr/>
        </p:nvSpPr>
        <p:spPr>
          <a:xfrm>
            <a:off x="9914792" y="1011349"/>
            <a:ext cx="4319132" cy="753179"/>
          </a:xfrm>
          <a:prstGeom prst="rect">
            <a:avLst/>
          </a:prstGeom>
        </p:spPr>
        <p:txBody>
          <a:bodyPr lIns="0" tIns="0" rIns="0" bIns="0" rtlCol="0" anchor="t">
            <a:spAutoFit/>
          </a:bodyPr>
          <a:lstStyle/>
          <a:p>
            <a:pPr algn="ctr" rtl="1">
              <a:lnSpc>
                <a:spcPts val="6132"/>
              </a:lnSpc>
            </a:pPr>
            <a:r>
              <a:rPr lang="ar-EG" sz="4380" b="1">
                <a:solidFill>
                  <a:srgbClr val="FF3131"/>
                </a:solidFill>
                <a:latin typeface="29LT Riwaya Bold"/>
                <a:ea typeface="29LT Riwaya Bold"/>
                <a:cs typeface="29LT Riwaya Bold"/>
                <a:sym typeface="29LT Riwaya Bold"/>
                <a:rtl/>
              </a:rPr>
              <a:t>كيف أحدد أهتماماتي؟</a:t>
            </a:r>
          </a:p>
        </p:txBody>
      </p:sp>
      <p:sp>
        <p:nvSpPr>
          <p:cNvPr id="10" name="TextBox 10"/>
          <p:cNvSpPr txBox="1"/>
          <p:nvPr/>
        </p:nvSpPr>
        <p:spPr>
          <a:xfrm>
            <a:off x="6747962" y="3143487"/>
            <a:ext cx="9160867" cy="3472104"/>
          </a:xfrm>
          <a:prstGeom prst="rect">
            <a:avLst/>
          </a:prstGeom>
        </p:spPr>
        <p:txBody>
          <a:bodyPr lIns="0" tIns="0" rIns="0" bIns="0" rtlCol="0" anchor="t">
            <a:spAutoFit/>
          </a:bodyPr>
          <a:lstStyle/>
          <a:p>
            <a:pPr algn="r" rtl="1">
              <a:lnSpc>
                <a:spcPts val="4530"/>
              </a:lnSpc>
            </a:pPr>
            <a:r>
              <a:rPr lang="ar-EG" sz="4000" b="1">
                <a:solidFill>
                  <a:srgbClr val="FF66C4"/>
                </a:solidFill>
                <a:latin typeface="29LT Riwaya Bold"/>
                <a:ea typeface="29LT Riwaya Bold"/>
                <a:cs typeface="29LT Riwaya Bold"/>
                <a:sym typeface="29LT Riwaya Bold"/>
                <a:rtl/>
              </a:rPr>
              <a:t>توسيع شبكة العلاقات</a:t>
            </a:r>
          </a:p>
          <a:p>
            <a:pPr marL="698603" lvl="1" indent="-349301" algn="r" rtl="1">
              <a:lnSpc>
                <a:spcPts val="4530"/>
              </a:lnSpc>
              <a:buFont typeface="Arial"/>
              <a:buChar char="•"/>
            </a:pPr>
            <a:r>
              <a:rPr lang="ar-EG" sz="4000" b="1">
                <a:solidFill>
                  <a:srgbClr val="000000"/>
                </a:solidFill>
                <a:latin typeface="29LT Riwaya Bold"/>
                <a:ea typeface="29LT Riwaya Bold"/>
                <a:cs typeface="29LT Riwaya Bold"/>
                <a:sym typeface="29LT Riwaya Bold"/>
                <a:rtl/>
              </a:rPr>
              <a:t>كوني قريبة من أشخاص عندهم اهتمامات مختلفة.</a:t>
            </a:r>
          </a:p>
          <a:p>
            <a:pPr marL="698603" lvl="1" indent="-349301" algn="r" rtl="1">
              <a:lnSpc>
                <a:spcPts val="4530"/>
              </a:lnSpc>
              <a:buFont typeface="Arial"/>
              <a:buChar char="•"/>
            </a:pPr>
            <a:r>
              <a:rPr lang="ar-EG" sz="4000" b="1">
                <a:solidFill>
                  <a:srgbClr val="000000"/>
                </a:solidFill>
                <a:latin typeface="29LT Riwaya Bold"/>
                <a:ea typeface="29LT Riwaya Bold"/>
                <a:cs typeface="29LT Riwaya Bold"/>
                <a:sym typeface="29LT Riwaya Bold"/>
                <a:rtl/>
              </a:rPr>
              <a:t>الاستماع لهم وتجاربهم يفتح لك فضول تجاه أشياء ما جربتيها.</a:t>
            </a:r>
          </a:p>
          <a:p>
            <a:pPr algn="r" rtl="1">
              <a:lnSpc>
                <a:spcPts val="4530"/>
              </a:lnSpc>
            </a:pPr>
            <a:endParaRPr lang="ar-EG" sz="4000" b="1">
              <a:solidFill>
                <a:srgbClr val="000000"/>
              </a:solidFill>
              <a:latin typeface="29LT Riwaya Bold"/>
              <a:ea typeface="29LT Riwaya Bold"/>
              <a:cs typeface="29LT Riwaya Bold"/>
              <a:sym typeface="29LT Riwaya Bold"/>
              <a:rtl/>
            </a:endParaRPr>
          </a:p>
        </p:txBody>
      </p:sp>
      <p:sp>
        <p:nvSpPr>
          <p:cNvPr id="11" name="TextBox 11"/>
          <p:cNvSpPr txBox="1"/>
          <p:nvPr/>
        </p:nvSpPr>
        <p:spPr>
          <a:xfrm>
            <a:off x="4131405" y="6355686"/>
            <a:ext cx="11988073" cy="2885405"/>
          </a:xfrm>
          <a:prstGeom prst="rect">
            <a:avLst/>
          </a:prstGeom>
        </p:spPr>
        <p:txBody>
          <a:bodyPr lIns="0" tIns="0" rIns="0" bIns="0" rtlCol="0" anchor="t">
            <a:spAutoFit/>
          </a:bodyPr>
          <a:lstStyle/>
          <a:p>
            <a:pPr algn="r" rtl="1">
              <a:lnSpc>
                <a:spcPts val="4530"/>
              </a:lnSpc>
            </a:pPr>
            <a:r>
              <a:rPr lang="ar-EG" sz="4000" b="1">
                <a:solidFill>
                  <a:srgbClr val="FF66C4"/>
                </a:solidFill>
                <a:latin typeface="29LT Riwaya Bold"/>
                <a:ea typeface="29LT Riwaya Bold"/>
                <a:cs typeface="29LT Riwaya Bold"/>
                <a:sym typeface="29LT Riwaya Bold"/>
                <a:rtl/>
              </a:rPr>
              <a:t>الخروج من الروتين</a:t>
            </a:r>
          </a:p>
          <a:p>
            <a:pPr marL="698603" lvl="1" indent="-349301" algn="r" rtl="1">
              <a:lnSpc>
                <a:spcPts val="4530"/>
              </a:lnSpc>
              <a:buFont typeface="Arial"/>
              <a:buChar char="•"/>
            </a:pPr>
            <a:r>
              <a:rPr lang="ar-EG" sz="4000" b="1">
                <a:solidFill>
                  <a:srgbClr val="000000"/>
                </a:solidFill>
                <a:latin typeface="29LT Riwaya Bold"/>
                <a:ea typeface="29LT Riwaya Bold"/>
                <a:cs typeface="29LT Riwaya Bold"/>
                <a:sym typeface="29LT Riwaya Bold"/>
                <a:rtl/>
              </a:rPr>
              <a:t>غيّري عاداتك اليومية: مكان المذاكرة، هواياتك المسائية، نوع الموسيقى أو الكتب.</a:t>
            </a:r>
          </a:p>
          <a:p>
            <a:pPr marL="698603" lvl="1" indent="-349301" algn="r" rtl="1">
              <a:lnSpc>
                <a:spcPts val="4530"/>
              </a:lnSpc>
              <a:buFont typeface="Arial"/>
              <a:buChar char="•"/>
            </a:pPr>
            <a:r>
              <a:rPr lang="ar-EG" sz="4000" b="1">
                <a:solidFill>
                  <a:srgbClr val="000000"/>
                </a:solidFill>
                <a:latin typeface="29LT Riwaya Bold"/>
                <a:ea typeface="29LT Riwaya Bold"/>
                <a:cs typeface="29LT Riwaya Bold"/>
                <a:sym typeface="29LT Riwaya Bold"/>
                <a:rtl/>
              </a:rPr>
              <a:t>التغيير البسيط ينعش الذهن ويولد فضول جديد.</a:t>
            </a:r>
          </a:p>
          <a:p>
            <a:pPr algn="r" rtl="1">
              <a:lnSpc>
                <a:spcPts val="4530"/>
              </a:lnSpc>
            </a:pPr>
            <a:endParaRPr lang="ar-EG" sz="4000" b="1">
              <a:solidFill>
                <a:srgbClr val="000000"/>
              </a:solidFill>
              <a:latin typeface="29LT Riwaya Bold"/>
              <a:ea typeface="29LT Riwaya Bold"/>
              <a:cs typeface="29LT Riwaya Bold"/>
              <a:sym typeface="29LT Riwaya Bold"/>
              <a:rt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14635544" y="0"/>
            <a:ext cx="4519015" cy="3558724"/>
          </a:xfrm>
          <a:custGeom>
            <a:avLst/>
            <a:gdLst/>
            <a:ahLst/>
            <a:cxnLst/>
            <a:rect l="l" t="t" r="r" b="b"/>
            <a:pathLst>
              <a:path w="4519015" h="3558724">
                <a:moveTo>
                  <a:pt x="4519014" y="0"/>
                </a:moveTo>
                <a:lnTo>
                  <a:pt x="0" y="0"/>
                </a:lnTo>
                <a:lnTo>
                  <a:pt x="0" y="3558724"/>
                </a:lnTo>
                <a:lnTo>
                  <a:pt x="4519014" y="3558724"/>
                </a:lnTo>
                <a:lnTo>
                  <a:pt x="4519014"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rot="-10800000" flipH="1">
            <a:off x="-387611" y="7070830"/>
            <a:ext cx="4519015" cy="3558724"/>
          </a:xfrm>
          <a:custGeom>
            <a:avLst/>
            <a:gdLst/>
            <a:ahLst/>
            <a:cxnLst/>
            <a:rect l="l" t="t" r="r" b="b"/>
            <a:pathLst>
              <a:path w="4519015" h="3558724">
                <a:moveTo>
                  <a:pt x="4519015" y="0"/>
                </a:moveTo>
                <a:lnTo>
                  <a:pt x="0" y="0"/>
                </a:lnTo>
                <a:lnTo>
                  <a:pt x="0" y="3558725"/>
                </a:lnTo>
                <a:lnTo>
                  <a:pt x="4519015" y="3558725"/>
                </a:lnTo>
                <a:lnTo>
                  <a:pt x="4519015"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grpSp>
        <p:nvGrpSpPr>
          <p:cNvPr id="4" name="Group 4"/>
          <p:cNvGrpSpPr/>
          <p:nvPr/>
        </p:nvGrpSpPr>
        <p:grpSpPr>
          <a:xfrm>
            <a:off x="7681112" y="589165"/>
            <a:ext cx="7338119" cy="1807027"/>
            <a:chOff x="0" y="0"/>
            <a:chExt cx="1932673" cy="475925"/>
          </a:xfrm>
        </p:grpSpPr>
        <p:sp>
          <p:nvSpPr>
            <p:cNvPr id="5" name="Freeform 5"/>
            <p:cNvSpPr/>
            <p:nvPr/>
          </p:nvSpPr>
          <p:spPr>
            <a:xfrm>
              <a:off x="0" y="0"/>
              <a:ext cx="1932674" cy="475925"/>
            </a:xfrm>
            <a:custGeom>
              <a:avLst/>
              <a:gdLst/>
              <a:ahLst/>
              <a:cxnLst/>
              <a:rect l="l" t="t" r="r" b="b"/>
              <a:pathLst>
                <a:path w="1932674" h="475925">
                  <a:moveTo>
                    <a:pt x="53806" y="0"/>
                  </a:moveTo>
                  <a:lnTo>
                    <a:pt x="1878867" y="0"/>
                  </a:lnTo>
                  <a:cubicBezTo>
                    <a:pt x="1893137" y="0"/>
                    <a:pt x="1906823" y="5669"/>
                    <a:pt x="1916914" y="15760"/>
                  </a:cubicBezTo>
                  <a:cubicBezTo>
                    <a:pt x="1927005" y="25850"/>
                    <a:pt x="1932674" y="39536"/>
                    <a:pt x="1932674" y="53806"/>
                  </a:cubicBezTo>
                  <a:lnTo>
                    <a:pt x="1932674" y="422119"/>
                  </a:lnTo>
                  <a:cubicBezTo>
                    <a:pt x="1932674" y="436389"/>
                    <a:pt x="1927005" y="450075"/>
                    <a:pt x="1916914" y="460165"/>
                  </a:cubicBezTo>
                  <a:cubicBezTo>
                    <a:pt x="1906823" y="470256"/>
                    <a:pt x="1893137" y="475925"/>
                    <a:pt x="1878867" y="475925"/>
                  </a:cubicBezTo>
                  <a:lnTo>
                    <a:pt x="53806" y="475925"/>
                  </a:lnTo>
                  <a:cubicBezTo>
                    <a:pt x="39536" y="475925"/>
                    <a:pt x="25850" y="470256"/>
                    <a:pt x="15760" y="460165"/>
                  </a:cubicBezTo>
                  <a:cubicBezTo>
                    <a:pt x="5669" y="450075"/>
                    <a:pt x="0" y="436389"/>
                    <a:pt x="0" y="422119"/>
                  </a:cubicBezTo>
                  <a:lnTo>
                    <a:pt x="0" y="53806"/>
                  </a:lnTo>
                  <a:cubicBezTo>
                    <a:pt x="0" y="39536"/>
                    <a:pt x="5669" y="25850"/>
                    <a:pt x="15760" y="15760"/>
                  </a:cubicBezTo>
                  <a:cubicBezTo>
                    <a:pt x="25850" y="5669"/>
                    <a:pt x="39536" y="0"/>
                    <a:pt x="53806" y="0"/>
                  </a:cubicBezTo>
                  <a:close/>
                </a:path>
              </a:pathLst>
            </a:custGeom>
            <a:solidFill>
              <a:srgbClr val="8AD1CA"/>
            </a:solidFill>
          </p:spPr>
          <p:txBody>
            <a:bodyPr/>
            <a:lstStyle/>
            <a:p>
              <a:endParaRPr lang="ar-SA"/>
            </a:p>
          </p:txBody>
        </p:sp>
        <p:sp>
          <p:nvSpPr>
            <p:cNvPr id="6" name="TextBox 6"/>
            <p:cNvSpPr txBox="1"/>
            <p:nvPr/>
          </p:nvSpPr>
          <p:spPr>
            <a:xfrm>
              <a:off x="0" y="-38100"/>
              <a:ext cx="1932673" cy="514025"/>
            </a:xfrm>
            <a:prstGeom prst="rect">
              <a:avLst/>
            </a:prstGeom>
          </p:spPr>
          <p:txBody>
            <a:bodyPr lIns="50800" tIns="50800" rIns="50800" bIns="50800" rtlCol="0" anchor="ctr"/>
            <a:lstStyle/>
            <a:p>
              <a:pPr algn="ctr">
                <a:lnSpc>
                  <a:spcPts val="2659"/>
                </a:lnSpc>
                <a:spcBef>
                  <a:spcPct val="0"/>
                </a:spcBef>
              </a:pPr>
              <a:endParaRPr/>
            </a:p>
          </p:txBody>
        </p:sp>
      </p:grpSp>
      <p:grpSp>
        <p:nvGrpSpPr>
          <p:cNvPr id="7" name="Group 7"/>
          <p:cNvGrpSpPr/>
          <p:nvPr/>
        </p:nvGrpSpPr>
        <p:grpSpPr>
          <a:xfrm>
            <a:off x="362389" y="1028700"/>
            <a:ext cx="5519396" cy="3481090"/>
            <a:chOff x="0" y="0"/>
            <a:chExt cx="2175118" cy="1371850"/>
          </a:xfrm>
        </p:grpSpPr>
        <p:sp>
          <p:nvSpPr>
            <p:cNvPr id="8" name="Freeform 8"/>
            <p:cNvSpPr/>
            <p:nvPr/>
          </p:nvSpPr>
          <p:spPr>
            <a:xfrm>
              <a:off x="0" y="0"/>
              <a:ext cx="2175121" cy="1371850"/>
            </a:xfrm>
            <a:custGeom>
              <a:avLst/>
              <a:gdLst/>
              <a:ahLst/>
              <a:cxnLst/>
              <a:rect l="l" t="t" r="r" b="b"/>
              <a:pathLst>
                <a:path w="2175121" h="1371850">
                  <a:moveTo>
                    <a:pt x="43083" y="1005039"/>
                  </a:moveTo>
                  <a:lnTo>
                    <a:pt x="320782" y="1315471"/>
                  </a:lnTo>
                  <a:cubicBezTo>
                    <a:pt x="352873" y="1351345"/>
                    <a:pt x="398727" y="1371849"/>
                    <a:pt x="446860" y="1371850"/>
                  </a:cubicBezTo>
                  <a:lnTo>
                    <a:pt x="707718" y="1371850"/>
                  </a:lnTo>
                  <a:cubicBezTo>
                    <a:pt x="752583" y="1371850"/>
                    <a:pt x="795610" y="1354027"/>
                    <a:pt x="827335" y="1322303"/>
                  </a:cubicBezTo>
                  <a:cubicBezTo>
                    <a:pt x="859059" y="1290578"/>
                    <a:pt x="876882" y="1247551"/>
                    <a:pt x="876882" y="1202686"/>
                  </a:cubicBezTo>
                  <a:lnTo>
                    <a:pt x="876882" y="1126039"/>
                  </a:lnTo>
                  <a:cubicBezTo>
                    <a:pt x="876882" y="1032612"/>
                    <a:pt x="952619" y="956875"/>
                    <a:pt x="1046046" y="956875"/>
                  </a:cubicBezTo>
                  <a:lnTo>
                    <a:pt x="2005957" y="956875"/>
                  </a:lnTo>
                  <a:cubicBezTo>
                    <a:pt x="2099383" y="956875"/>
                    <a:pt x="2175121" y="881137"/>
                    <a:pt x="2175121" y="787711"/>
                  </a:cubicBezTo>
                  <a:lnTo>
                    <a:pt x="2175121" y="169164"/>
                  </a:lnTo>
                  <a:cubicBezTo>
                    <a:pt x="2175121" y="124299"/>
                    <a:pt x="2157298" y="81271"/>
                    <a:pt x="2125574" y="49547"/>
                  </a:cubicBezTo>
                  <a:cubicBezTo>
                    <a:pt x="2093850" y="17823"/>
                    <a:pt x="2050822" y="0"/>
                    <a:pt x="2005957" y="0"/>
                  </a:cubicBezTo>
                  <a:lnTo>
                    <a:pt x="169164" y="0"/>
                  </a:lnTo>
                  <a:cubicBezTo>
                    <a:pt x="75737" y="0"/>
                    <a:pt x="0" y="75737"/>
                    <a:pt x="0" y="169164"/>
                  </a:cubicBezTo>
                  <a:lnTo>
                    <a:pt x="0" y="892256"/>
                  </a:lnTo>
                  <a:cubicBezTo>
                    <a:pt x="0" y="933870"/>
                    <a:pt x="15339" y="974024"/>
                    <a:pt x="43083" y="1005039"/>
                  </a:cubicBezTo>
                  <a:close/>
                </a:path>
              </a:pathLst>
            </a:custGeom>
            <a:blipFill>
              <a:blip r:embed="rId4"/>
              <a:stretch>
                <a:fillRect t="-2818" b="-2818"/>
              </a:stretch>
            </a:blipFill>
          </p:spPr>
          <p:txBody>
            <a:bodyPr/>
            <a:lstStyle/>
            <a:p>
              <a:endParaRPr lang="ar-SA"/>
            </a:p>
          </p:txBody>
        </p:sp>
      </p:grpSp>
      <p:sp>
        <p:nvSpPr>
          <p:cNvPr id="9" name="TextBox 9"/>
          <p:cNvSpPr txBox="1"/>
          <p:nvPr/>
        </p:nvSpPr>
        <p:spPr>
          <a:xfrm>
            <a:off x="8717669" y="1049847"/>
            <a:ext cx="4549090" cy="798240"/>
          </a:xfrm>
          <a:prstGeom prst="rect">
            <a:avLst/>
          </a:prstGeom>
        </p:spPr>
        <p:txBody>
          <a:bodyPr lIns="0" tIns="0" rIns="0" bIns="0" rtlCol="0" anchor="t">
            <a:spAutoFit/>
          </a:bodyPr>
          <a:lstStyle/>
          <a:p>
            <a:pPr algn="ctr" rtl="1">
              <a:lnSpc>
                <a:spcPts val="6459"/>
              </a:lnSpc>
            </a:pPr>
            <a:r>
              <a:rPr lang="ar-EG" sz="4613" b="1">
                <a:solidFill>
                  <a:srgbClr val="FF3131"/>
                </a:solidFill>
                <a:latin typeface="29LT Riwaya Bold"/>
                <a:ea typeface="29LT Riwaya Bold"/>
                <a:cs typeface="29LT Riwaya Bold"/>
                <a:sym typeface="29LT Riwaya Bold"/>
                <a:rtl/>
              </a:rPr>
              <a:t>كيف أحدد أهتماماتي؟</a:t>
            </a:r>
          </a:p>
        </p:txBody>
      </p:sp>
      <p:sp>
        <p:nvSpPr>
          <p:cNvPr id="10" name="TextBox 10"/>
          <p:cNvSpPr txBox="1"/>
          <p:nvPr/>
        </p:nvSpPr>
        <p:spPr>
          <a:xfrm>
            <a:off x="5228707" y="2736737"/>
            <a:ext cx="12242929" cy="2667397"/>
          </a:xfrm>
          <a:prstGeom prst="rect">
            <a:avLst/>
          </a:prstGeom>
        </p:spPr>
        <p:txBody>
          <a:bodyPr lIns="0" tIns="0" rIns="0" bIns="0" rtlCol="0" anchor="t">
            <a:spAutoFit/>
          </a:bodyPr>
          <a:lstStyle/>
          <a:p>
            <a:pPr algn="r" rtl="1">
              <a:lnSpc>
                <a:spcPts val="5231"/>
              </a:lnSpc>
            </a:pPr>
            <a:r>
              <a:rPr lang="ar-EG" sz="4100" b="1">
                <a:solidFill>
                  <a:srgbClr val="FF66C4"/>
                </a:solidFill>
                <a:latin typeface="29LT Riwaya Bold"/>
                <a:ea typeface="29LT Riwaya Bold"/>
                <a:cs typeface="29LT Riwaya Bold"/>
                <a:sym typeface="29LT Riwaya Bold"/>
                <a:rtl/>
              </a:rPr>
              <a:t>التطوع والمشاركة المجتمعية</a:t>
            </a:r>
          </a:p>
          <a:p>
            <a:pPr marL="806806" lvl="1" indent="-403403" algn="r" rtl="1">
              <a:lnSpc>
                <a:spcPts val="5231"/>
              </a:lnSpc>
              <a:buFont typeface="Arial"/>
              <a:buChar char="•"/>
            </a:pPr>
            <a:r>
              <a:rPr lang="ar-EG" sz="4100" b="1">
                <a:solidFill>
                  <a:srgbClr val="000000"/>
                </a:solidFill>
                <a:latin typeface="29LT Riwaya Bold"/>
                <a:ea typeface="29LT Riwaya Bold"/>
                <a:cs typeface="29LT Riwaya Bold"/>
                <a:sym typeface="29LT Riwaya Bold"/>
                <a:rtl/>
              </a:rPr>
              <a:t>التطوع في أنشطة خيرية، بيئية أو تعليمية يعرّفك على اهتمامات لم تخطر على بالك.</a:t>
            </a:r>
          </a:p>
          <a:p>
            <a:pPr algn="r" rtl="1">
              <a:lnSpc>
                <a:spcPts val="5231"/>
              </a:lnSpc>
            </a:pPr>
            <a:endParaRPr lang="ar-EG" sz="4100" b="1">
              <a:solidFill>
                <a:srgbClr val="000000"/>
              </a:solidFill>
              <a:latin typeface="29LT Riwaya Bold"/>
              <a:ea typeface="29LT Riwaya Bold"/>
              <a:cs typeface="29LT Riwaya Bold"/>
              <a:sym typeface="29LT Riwaya Bold"/>
              <a:rtl/>
            </a:endParaRPr>
          </a:p>
        </p:txBody>
      </p:sp>
      <p:sp>
        <p:nvSpPr>
          <p:cNvPr id="11" name="TextBox 11"/>
          <p:cNvSpPr txBox="1"/>
          <p:nvPr/>
        </p:nvSpPr>
        <p:spPr>
          <a:xfrm>
            <a:off x="5512734" y="5076825"/>
            <a:ext cx="11958903" cy="2885405"/>
          </a:xfrm>
          <a:prstGeom prst="rect">
            <a:avLst/>
          </a:prstGeom>
        </p:spPr>
        <p:txBody>
          <a:bodyPr lIns="0" tIns="0" rIns="0" bIns="0" rtlCol="0" anchor="t">
            <a:spAutoFit/>
          </a:bodyPr>
          <a:lstStyle/>
          <a:p>
            <a:pPr algn="r" rtl="1">
              <a:lnSpc>
                <a:spcPts val="4530"/>
              </a:lnSpc>
            </a:pPr>
            <a:r>
              <a:rPr lang="ar-EG" sz="4100" b="1">
                <a:solidFill>
                  <a:srgbClr val="FF66C4"/>
                </a:solidFill>
                <a:latin typeface="29LT Riwaya Bold"/>
                <a:ea typeface="29LT Riwaya Bold"/>
                <a:cs typeface="29LT Riwaya Bold"/>
                <a:sym typeface="29LT Riwaya Bold"/>
                <a:rtl/>
              </a:rPr>
              <a:t>الكتابة والتأمل</a:t>
            </a:r>
          </a:p>
          <a:p>
            <a:pPr marL="698603" lvl="1" indent="-349301" algn="r" rtl="1">
              <a:lnSpc>
                <a:spcPts val="4530"/>
              </a:lnSpc>
              <a:buFont typeface="Arial"/>
              <a:buChar char="•"/>
            </a:pPr>
            <a:r>
              <a:rPr lang="ar-EG" sz="4100" b="1">
                <a:solidFill>
                  <a:srgbClr val="000000"/>
                </a:solidFill>
                <a:latin typeface="29LT Riwaya Bold"/>
                <a:ea typeface="29LT Riwaya Bold"/>
                <a:cs typeface="29LT Riwaya Bold"/>
                <a:sym typeface="29LT Riwaya Bold"/>
                <a:rtl/>
              </a:rPr>
              <a:t>اكتبي قائمة: "أشياء لطالما رغبت أن أجربها" وابدئي بخطوة صغيرة نحو واحد منها.</a:t>
            </a:r>
          </a:p>
          <a:p>
            <a:pPr marL="698603" lvl="1" indent="-349301" algn="r" rtl="1">
              <a:lnSpc>
                <a:spcPts val="4530"/>
              </a:lnSpc>
              <a:buFont typeface="Arial"/>
              <a:buChar char="•"/>
            </a:pPr>
            <a:r>
              <a:rPr lang="ar-EG" sz="4100" b="1">
                <a:solidFill>
                  <a:srgbClr val="000000"/>
                </a:solidFill>
                <a:latin typeface="29LT Riwaya Bold"/>
                <a:ea typeface="29LT Riwaya Bold"/>
                <a:cs typeface="29LT Riwaya Bold"/>
                <a:sym typeface="29LT Riwaya Bold"/>
                <a:rtl/>
              </a:rPr>
              <a:t>خصصي دفتر صغير تسجّلين فيه كل ما يثير فضولك أثناء يومك.</a:t>
            </a:r>
          </a:p>
          <a:p>
            <a:pPr algn="r" rtl="1">
              <a:lnSpc>
                <a:spcPts val="4530"/>
              </a:lnSpc>
            </a:pPr>
            <a:endParaRPr lang="ar-EG" sz="4100" b="1">
              <a:solidFill>
                <a:srgbClr val="000000"/>
              </a:solidFill>
              <a:latin typeface="29LT Riwaya Bold"/>
              <a:ea typeface="29LT Riwaya Bold"/>
              <a:cs typeface="29LT Riwaya Bold"/>
              <a:sym typeface="29LT Riwaya Bold"/>
              <a:rtl/>
            </a:endParaRPr>
          </a:p>
        </p:txBody>
      </p:sp>
      <p:sp>
        <p:nvSpPr>
          <p:cNvPr id="12" name="TextBox 12"/>
          <p:cNvSpPr txBox="1"/>
          <p:nvPr/>
        </p:nvSpPr>
        <p:spPr>
          <a:xfrm>
            <a:off x="5881793" y="7962230"/>
            <a:ext cx="11568839" cy="2096728"/>
          </a:xfrm>
          <a:prstGeom prst="rect">
            <a:avLst/>
          </a:prstGeom>
        </p:spPr>
        <p:txBody>
          <a:bodyPr lIns="0" tIns="0" rIns="0" bIns="0" rtlCol="0" anchor="t">
            <a:spAutoFit/>
          </a:bodyPr>
          <a:lstStyle/>
          <a:p>
            <a:pPr algn="r" rtl="1">
              <a:lnSpc>
                <a:spcPts val="4004"/>
              </a:lnSpc>
            </a:pPr>
            <a:r>
              <a:rPr lang="ar-EG" sz="4100" b="1">
                <a:solidFill>
                  <a:srgbClr val="FF66C4"/>
                </a:solidFill>
                <a:latin typeface="29LT Riwaya Bold"/>
                <a:ea typeface="29LT Riwaya Bold"/>
                <a:cs typeface="29LT Riwaya Bold"/>
                <a:sym typeface="29LT Riwaya Bold"/>
                <a:rtl/>
              </a:rPr>
              <a:t>التعلم المستمر</a:t>
            </a:r>
          </a:p>
          <a:p>
            <a:pPr marL="1234989" lvl="2" indent="-411663" algn="r" rtl="1">
              <a:lnSpc>
                <a:spcPts val="4004"/>
              </a:lnSpc>
              <a:buFont typeface="Arial"/>
              <a:buChar char="⚬"/>
            </a:pPr>
            <a:r>
              <a:rPr lang="ar-EG" sz="4100" b="1">
                <a:solidFill>
                  <a:srgbClr val="000000"/>
                </a:solidFill>
                <a:latin typeface="29LT Riwaya Bold"/>
                <a:ea typeface="29LT Riwaya Bold"/>
                <a:cs typeface="29LT Riwaya Bold"/>
                <a:sym typeface="29LT Riwaya Bold"/>
                <a:rtl/>
              </a:rPr>
              <a:t>حددي لنفسك كل شهر موضوعًا جديدًا تتعرفين عليه (مثل: علم الفضاء، الطبخ الإيطالي، الخط العربي).</a:t>
            </a:r>
          </a:p>
          <a:p>
            <a:pPr algn="r" rtl="1">
              <a:lnSpc>
                <a:spcPts val="4004"/>
              </a:lnSpc>
            </a:pPr>
            <a:endParaRPr lang="ar-EG" sz="4100" b="1">
              <a:solidFill>
                <a:srgbClr val="000000"/>
              </a:solidFill>
              <a:latin typeface="29LT Riwaya Bold"/>
              <a:ea typeface="29LT Riwaya Bold"/>
              <a:cs typeface="29LT Riwaya Bold"/>
              <a:sym typeface="29LT Riwaya Bold"/>
              <a:rt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439931" y="1254016"/>
            <a:ext cx="767178" cy="775907"/>
          </a:xfrm>
          <a:custGeom>
            <a:avLst/>
            <a:gdLst/>
            <a:ahLst/>
            <a:cxnLst/>
            <a:rect l="l" t="t" r="r" b="b"/>
            <a:pathLst>
              <a:path w="767178" h="775907">
                <a:moveTo>
                  <a:pt x="0" y="0"/>
                </a:moveTo>
                <a:lnTo>
                  <a:pt x="767178" y="0"/>
                </a:lnTo>
                <a:lnTo>
                  <a:pt x="767178" y="775906"/>
                </a:lnTo>
                <a:lnTo>
                  <a:pt x="0" y="77590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flipH="1">
            <a:off x="13935570" y="-348562"/>
            <a:ext cx="4519015" cy="3558724"/>
          </a:xfrm>
          <a:custGeom>
            <a:avLst/>
            <a:gdLst/>
            <a:ahLst/>
            <a:cxnLst/>
            <a:rect l="l" t="t" r="r" b="b"/>
            <a:pathLst>
              <a:path w="4519015" h="3558724">
                <a:moveTo>
                  <a:pt x="4519015" y="0"/>
                </a:moveTo>
                <a:lnTo>
                  <a:pt x="0" y="0"/>
                </a:lnTo>
                <a:lnTo>
                  <a:pt x="0" y="3558724"/>
                </a:lnTo>
                <a:lnTo>
                  <a:pt x="4519015" y="3558724"/>
                </a:lnTo>
                <a:lnTo>
                  <a:pt x="4519015"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4" name="Freeform 4"/>
          <p:cNvSpPr/>
          <p:nvPr/>
        </p:nvSpPr>
        <p:spPr>
          <a:xfrm rot="-10800000" flipH="1">
            <a:off x="-387611" y="7070830"/>
            <a:ext cx="4519015" cy="3558724"/>
          </a:xfrm>
          <a:custGeom>
            <a:avLst/>
            <a:gdLst/>
            <a:ahLst/>
            <a:cxnLst/>
            <a:rect l="l" t="t" r="r" b="b"/>
            <a:pathLst>
              <a:path w="4519015" h="3558724">
                <a:moveTo>
                  <a:pt x="4519015" y="0"/>
                </a:moveTo>
                <a:lnTo>
                  <a:pt x="0" y="0"/>
                </a:lnTo>
                <a:lnTo>
                  <a:pt x="0" y="3558725"/>
                </a:lnTo>
                <a:lnTo>
                  <a:pt x="4519015" y="3558725"/>
                </a:lnTo>
                <a:lnTo>
                  <a:pt x="4519015"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grpSp>
        <p:nvGrpSpPr>
          <p:cNvPr id="5" name="Group 5"/>
          <p:cNvGrpSpPr/>
          <p:nvPr/>
        </p:nvGrpSpPr>
        <p:grpSpPr>
          <a:xfrm>
            <a:off x="4241917" y="710809"/>
            <a:ext cx="9804166" cy="1862321"/>
            <a:chOff x="0" y="0"/>
            <a:chExt cx="2582167" cy="490488"/>
          </a:xfrm>
        </p:grpSpPr>
        <p:sp>
          <p:nvSpPr>
            <p:cNvPr id="6" name="Freeform 6"/>
            <p:cNvSpPr/>
            <p:nvPr/>
          </p:nvSpPr>
          <p:spPr>
            <a:xfrm>
              <a:off x="0" y="0"/>
              <a:ext cx="2582167" cy="490488"/>
            </a:xfrm>
            <a:custGeom>
              <a:avLst/>
              <a:gdLst/>
              <a:ahLst/>
              <a:cxnLst/>
              <a:rect l="l" t="t" r="r" b="b"/>
              <a:pathLst>
                <a:path w="2582167" h="490488">
                  <a:moveTo>
                    <a:pt x="40272" y="0"/>
                  </a:moveTo>
                  <a:lnTo>
                    <a:pt x="2541895" y="0"/>
                  </a:lnTo>
                  <a:cubicBezTo>
                    <a:pt x="2564137" y="0"/>
                    <a:pt x="2582167" y="18031"/>
                    <a:pt x="2582167" y="40272"/>
                  </a:cubicBezTo>
                  <a:lnTo>
                    <a:pt x="2582167" y="450215"/>
                  </a:lnTo>
                  <a:cubicBezTo>
                    <a:pt x="2582167" y="460896"/>
                    <a:pt x="2577924" y="471140"/>
                    <a:pt x="2570372" y="478692"/>
                  </a:cubicBezTo>
                  <a:cubicBezTo>
                    <a:pt x="2562819" y="486245"/>
                    <a:pt x="2552576" y="490488"/>
                    <a:pt x="2541895" y="490488"/>
                  </a:cubicBezTo>
                  <a:lnTo>
                    <a:pt x="40272" y="490488"/>
                  </a:lnTo>
                  <a:cubicBezTo>
                    <a:pt x="29592" y="490488"/>
                    <a:pt x="19348" y="486245"/>
                    <a:pt x="11796" y="478692"/>
                  </a:cubicBezTo>
                  <a:cubicBezTo>
                    <a:pt x="4243" y="471140"/>
                    <a:pt x="0" y="460896"/>
                    <a:pt x="0" y="450215"/>
                  </a:cubicBezTo>
                  <a:lnTo>
                    <a:pt x="0" y="40272"/>
                  </a:lnTo>
                  <a:cubicBezTo>
                    <a:pt x="0" y="29592"/>
                    <a:pt x="4243" y="19348"/>
                    <a:pt x="11796" y="11796"/>
                  </a:cubicBezTo>
                  <a:cubicBezTo>
                    <a:pt x="19348" y="4243"/>
                    <a:pt x="29592" y="0"/>
                    <a:pt x="40272" y="0"/>
                  </a:cubicBezTo>
                  <a:close/>
                </a:path>
              </a:pathLst>
            </a:custGeom>
            <a:solidFill>
              <a:srgbClr val="8AD1CA"/>
            </a:solidFill>
          </p:spPr>
          <p:txBody>
            <a:bodyPr/>
            <a:lstStyle/>
            <a:p>
              <a:endParaRPr lang="ar-SA"/>
            </a:p>
          </p:txBody>
        </p:sp>
        <p:sp>
          <p:nvSpPr>
            <p:cNvPr id="7" name="TextBox 7"/>
            <p:cNvSpPr txBox="1"/>
            <p:nvPr/>
          </p:nvSpPr>
          <p:spPr>
            <a:xfrm>
              <a:off x="0" y="-38100"/>
              <a:ext cx="2582167" cy="528588"/>
            </a:xfrm>
            <a:prstGeom prst="rect">
              <a:avLst/>
            </a:prstGeom>
          </p:spPr>
          <p:txBody>
            <a:bodyPr lIns="50800" tIns="50800" rIns="50800" bIns="50800" rtlCol="0" anchor="ctr"/>
            <a:lstStyle/>
            <a:p>
              <a:pPr algn="ctr">
                <a:lnSpc>
                  <a:spcPts val="2659"/>
                </a:lnSpc>
                <a:spcBef>
                  <a:spcPct val="0"/>
                </a:spcBef>
              </a:pPr>
              <a:endParaRPr/>
            </a:p>
          </p:txBody>
        </p:sp>
      </p:grpSp>
      <p:sp>
        <p:nvSpPr>
          <p:cNvPr id="8" name="TextBox 8"/>
          <p:cNvSpPr txBox="1"/>
          <p:nvPr/>
        </p:nvSpPr>
        <p:spPr>
          <a:xfrm>
            <a:off x="7382068" y="3459687"/>
            <a:ext cx="9877232" cy="5575185"/>
          </a:xfrm>
          <a:prstGeom prst="rect">
            <a:avLst/>
          </a:prstGeom>
        </p:spPr>
        <p:txBody>
          <a:bodyPr lIns="0" tIns="0" rIns="0" bIns="0" rtlCol="0" anchor="t">
            <a:spAutoFit/>
          </a:bodyPr>
          <a:lstStyle/>
          <a:p>
            <a:pPr algn="r" rtl="1">
              <a:lnSpc>
                <a:spcPts val="6339"/>
              </a:lnSpc>
            </a:pPr>
            <a:r>
              <a:rPr lang="ar-EG" sz="4528" b="1">
                <a:solidFill>
                  <a:srgbClr val="FF66C4"/>
                </a:solidFill>
                <a:latin typeface="29LT Riwaya Bold"/>
                <a:ea typeface="29LT Riwaya Bold"/>
                <a:cs typeface="29LT Riwaya Bold"/>
                <a:sym typeface="29LT Riwaya Bold"/>
                <a:rtl/>
              </a:rPr>
              <a:t>اعرف رؤيتك الكبيرة</a:t>
            </a:r>
          </a:p>
          <a:p>
            <a:pPr algn="r" rtl="1">
              <a:lnSpc>
                <a:spcPts val="6339"/>
              </a:lnSpc>
            </a:pPr>
            <a:endParaRPr lang="ar-EG" sz="4528" b="1">
              <a:solidFill>
                <a:srgbClr val="FF66C4"/>
              </a:solidFill>
              <a:latin typeface="29LT Riwaya Bold"/>
              <a:ea typeface="29LT Riwaya Bold"/>
              <a:cs typeface="29LT Riwaya Bold"/>
              <a:sym typeface="29LT Riwaya Bold"/>
              <a:rtl/>
            </a:endParaRPr>
          </a:p>
          <a:p>
            <a:pPr marL="977671" lvl="1" indent="-488836" algn="r" rtl="1">
              <a:lnSpc>
                <a:spcPts val="6339"/>
              </a:lnSpc>
              <a:buFont typeface="Arial"/>
              <a:buChar char="•"/>
            </a:pPr>
            <a:r>
              <a:rPr lang="ar-EG" sz="4528" b="1">
                <a:solidFill>
                  <a:srgbClr val="000000"/>
                </a:solidFill>
                <a:latin typeface="29LT Riwaya Bold"/>
                <a:ea typeface="29LT Riwaya Bold"/>
                <a:cs typeface="29LT Riwaya Bold"/>
                <a:sym typeface="29LT Riwaya Bold"/>
                <a:rtl/>
              </a:rPr>
              <a:t>اسألي نفسك: "كيف أريد أن تكون حياتي بعد </a:t>
            </a:r>
            <a:r>
              <a:rPr lang="en-US" sz="4528" b="1">
                <a:solidFill>
                  <a:srgbClr val="000000"/>
                </a:solidFill>
                <a:latin typeface="29LT Riwaya Bold"/>
                <a:ea typeface="29LT Riwaya Bold"/>
                <a:cs typeface="29LT Riwaya Bold"/>
                <a:sym typeface="29LT Riwaya Bold"/>
              </a:rPr>
              <a:t>5</a:t>
            </a:r>
            <a:r>
              <a:rPr lang="ar-EG" sz="4528" b="1">
                <a:solidFill>
                  <a:srgbClr val="000000"/>
                </a:solidFill>
                <a:latin typeface="29LT Riwaya Bold"/>
                <a:ea typeface="29LT Riwaya Bold"/>
                <a:cs typeface="29LT Riwaya Bold"/>
                <a:sym typeface="29LT Riwaya Bold"/>
                <a:rtl/>
              </a:rPr>
              <a:t> أو </a:t>
            </a:r>
            <a:r>
              <a:rPr lang="en-US" sz="4528" b="1">
                <a:solidFill>
                  <a:srgbClr val="000000"/>
                </a:solidFill>
                <a:latin typeface="29LT Riwaya Bold"/>
                <a:ea typeface="29LT Riwaya Bold"/>
                <a:cs typeface="29LT Riwaya Bold"/>
                <a:sym typeface="29LT Riwaya Bold"/>
              </a:rPr>
              <a:t>10</a:t>
            </a:r>
            <a:r>
              <a:rPr lang="ar-EG" sz="4528" b="1">
                <a:solidFill>
                  <a:srgbClr val="000000"/>
                </a:solidFill>
                <a:latin typeface="29LT Riwaya Bold"/>
                <a:ea typeface="29LT Riwaya Bold"/>
                <a:cs typeface="29LT Riwaya Bold"/>
                <a:sym typeface="29LT Riwaya Bold"/>
                <a:rtl/>
              </a:rPr>
              <a:t> سنوات؟"</a:t>
            </a:r>
          </a:p>
          <a:p>
            <a:pPr marL="977671" lvl="1" indent="-488836" algn="r" rtl="1">
              <a:lnSpc>
                <a:spcPts val="6339"/>
              </a:lnSpc>
              <a:buFont typeface="Arial"/>
              <a:buChar char="•"/>
            </a:pPr>
            <a:r>
              <a:rPr lang="ar-EG" sz="4528" b="1">
                <a:solidFill>
                  <a:srgbClr val="000000"/>
                </a:solidFill>
                <a:latin typeface="29LT Riwaya Bold"/>
                <a:ea typeface="29LT Riwaya Bold"/>
                <a:cs typeface="29LT Riwaya Bold"/>
                <a:sym typeface="29LT Riwaya Bold"/>
                <a:rtl/>
              </a:rPr>
              <a:t>مثال: أن أكون شخصية مؤثرة وناجحة في مجالي.</a:t>
            </a:r>
          </a:p>
          <a:p>
            <a:pPr algn="r" rtl="1">
              <a:lnSpc>
                <a:spcPts val="6339"/>
              </a:lnSpc>
            </a:pPr>
            <a:endParaRPr lang="ar-EG" sz="4528" b="1">
              <a:solidFill>
                <a:srgbClr val="000000"/>
              </a:solidFill>
              <a:latin typeface="29LT Riwaya Bold"/>
              <a:ea typeface="29LT Riwaya Bold"/>
              <a:cs typeface="29LT Riwaya Bold"/>
              <a:sym typeface="29LT Riwaya Bold"/>
              <a:rtl/>
            </a:endParaRPr>
          </a:p>
        </p:txBody>
      </p:sp>
      <p:sp>
        <p:nvSpPr>
          <p:cNvPr id="9" name="Freeform 9"/>
          <p:cNvSpPr/>
          <p:nvPr/>
        </p:nvSpPr>
        <p:spPr>
          <a:xfrm>
            <a:off x="1431591" y="3210162"/>
            <a:ext cx="3636455" cy="4114800"/>
          </a:xfrm>
          <a:custGeom>
            <a:avLst/>
            <a:gdLst/>
            <a:ahLst/>
            <a:cxnLst/>
            <a:rect l="l" t="t" r="r" b="b"/>
            <a:pathLst>
              <a:path w="3636455" h="4114800">
                <a:moveTo>
                  <a:pt x="0" y="0"/>
                </a:moveTo>
                <a:lnTo>
                  <a:pt x="3636454" y="0"/>
                </a:lnTo>
                <a:lnTo>
                  <a:pt x="3636454"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ar-SA"/>
          </a:p>
        </p:txBody>
      </p:sp>
      <p:sp>
        <p:nvSpPr>
          <p:cNvPr id="10" name="TextBox 10"/>
          <p:cNvSpPr txBox="1"/>
          <p:nvPr/>
        </p:nvSpPr>
        <p:spPr>
          <a:xfrm>
            <a:off x="6145306" y="1302444"/>
            <a:ext cx="7489160" cy="765012"/>
          </a:xfrm>
          <a:prstGeom prst="rect">
            <a:avLst/>
          </a:prstGeom>
        </p:spPr>
        <p:txBody>
          <a:bodyPr lIns="0" tIns="0" rIns="0" bIns="0" rtlCol="0" anchor="t">
            <a:spAutoFit/>
          </a:bodyPr>
          <a:lstStyle/>
          <a:p>
            <a:pPr algn="ctr" rtl="1">
              <a:lnSpc>
                <a:spcPts val="6153"/>
              </a:lnSpc>
            </a:pPr>
            <a:r>
              <a:rPr lang="ar-EG" sz="4395" b="1">
                <a:solidFill>
                  <a:srgbClr val="000000"/>
                </a:solidFill>
                <a:latin typeface="29LT Riwaya Bold"/>
                <a:ea typeface="29LT Riwaya Bold"/>
                <a:cs typeface="29LT Riwaya Bold"/>
                <a:sym typeface="29LT Riwaya Bold"/>
                <a:rtl/>
              </a:rPr>
              <a:t>خطوات تحديد الأهداف العامة والخاص</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439931" y="1254016"/>
            <a:ext cx="767178" cy="775907"/>
          </a:xfrm>
          <a:custGeom>
            <a:avLst/>
            <a:gdLst/>
            <a:ahLst/>
            <a:cxnLst/>
            <a:rect l="l" t="t" r="r" b="b"/>
            <a:pathLst>
              <a:path w="767178" h="775907">
                <a:moveTo>
                  <a:pt x="0" y="0"/>
                </a:moveTo>
                <a:lnTo>
                  <a:pt x="767178" y="0"/>
                </a:lnTo>
                <a:lnTo>
                  <a:pt x="767178" y="775906"/>
                </a:lnTo>
                <a:lnTo>
                  <a:pt x="0" y="77590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flipH="1">
            <a:off x="13935570" y="-348562"/>
            <a:ext cx="4519015" cy="3558724"/>
          </a:xfrm>
          <a:custGeom>
            <a:avLst/>
            <a:gdLst/>
            <a:ahLst/>
            <a:cxnLst/>
            <a:rect l="l" t="t" r="r" b="b"/>
            <a:pathLst>
              <a:path w="4519015" h="3558724">
                <a:moveTo>
                  <a:pt x="4519015" y="0"/>
                </a:moveTo>
                <a:lnTo>
                  <a:pt x="0" y="0"/>
                </a:lnTo>
                <a:lnTo>
                  <a:pt x="0" y="3558724"/>
                </a:lnTo>
                <a:lnTo>
                  <a:pt x="4519015" y="3558724"/>
                </a:lnTo>
                <a:lnTo>
                  <a:pt x="4519015"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4" name="Freeform 4"/>
          <p:cNvSpPr/>
          <p:nvPr/>
        </p:nvSpPr>
        <p:spPr>
          <a:xfrm rot="-10800000" flipH="1">
            <a:off x="-387611" y="7070830"/>
            <a:ext cx="4519015" cy="3558724"/>
          </a:xfrm>
          <a:custGeom>
            <a:avLst/>
            <a:gdLst/>
            <a:ahLst/>
            <a:cxnLst/>
            <a:rect l="l" t="t" r="r" b="b"/>
            <a:pathLst>
              <a:path w="4519015" h="3558724">
                <a:moveTo>
                  <a:pt x="4519015" y="0"/>
                </a:moveTo>
                <a:lnTo>
                  <a:pt x="0" y="0"/>
                </a:lnTo>
                <a:lnTo>
                  <a:pt x="0" y="3558725"/>
                </a:lnTo>
                <a:lnTo>
                  <a:pt x="4519015" y="3558725"/>
                </a:lnTo>
                <a:lnTo>
                  <a:pt x="4519015"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grpSp>
        <p:nvGrpSpPr>
          <p:cNvPr id="5" name="Group 5"/>
          <p:cNvGrpSpPr/>
          <p:nvPr/>
        </p:nvGrpSpPr>
        <p:grpSpPr>
          <a:xfrm>
            <a:off x="4241917" y="710809"/>
            <a:ext cx="9804166" cy="1862321"/>
            <a:chOff x="0" y="0"/>
            <a:chExt cx="2582167" cy="490488"/>
          </a:xfrm>
        </p:grpSpPr>
        <p:sp>
          <p:nvSpPr>
            <p:cNvPr id="6" name="Freeform 6"/>
            <p:cNvSpPr/>
            <p:nvPr/>
          </p:nvSpPr>
          <p:spPr>
            <a:xfrm>
              <a:off x="0" y="0"/>
              <a:ext cx="2582167" cy="490488"/>
            </a:xfrm>
            <a:custGeom>
              <a:avLst/>
              <a:gdLst/>
              <a:ahLst/>
              <a:cxnLst/>
              <a:rect l="l" t="t" r="r" b="b"/>
              <a:pathLst>
                <a:path w="2582167" h="490488">
                  <a:moveTo>
                    <a:pt x="40272" y="0"/>
                  </a:moveTo>
                  <a:lnTo>
                    <a:pt x="2541895" y="0"/>
                  </a:lnTo>
                  <a:cubicBezTo>
                    <a:pt x="2564137" y="0"/>
                    <a:pt x="2582167" y="18031"/>
                    <a:pt x="2582167" y="40272"/>
                  </a:cubicBezTo>
                  <a:lnTo>
                    <a:pt x="2582167" y="450215"/>
                  </a:lnTo>
                  <a:cubicBezTo>
                    <a:pt x="2582167" y="460896"/>
                    <a:pt x="2577924" y="471140"/>
                    <a:pt x="2570372" y="478692"/>
                  </a:cubicBezTo>
                  <a:cubicBezTo>
                    <a:pt x="2562819" y="486245"/>
                    <a:pt x="2552576" y="490488"/>
                    <a:pt x="2541895" y="490488"/>
                  </a:cubicBezTo>
                  <a:lnTo>
                    <a:pt x="40272" y="490488"/>
                  </a:lnTo>
                  <a:cubicBezTo>
                    <a:pt x="29592" y="490488"/>
                    <a:pt x="19348" y="486245"/>
                    <a:pt x="11796" y="478692"/>
                  </a:cubicBezTo>
                  <a:cubicBezTo>
                    <a:pt x="4243" y="471140"/>
                    <a:pt x="0" y="460896"/>
                    <a:pt x="0" y="450215"/>
                  </a:cubicBezTo>
                  <a:lnTo>
                    <a:pt x="0" y="40272"/>
                  </a:lnTo>
                  <a:cubicBezTo>
                    <a:pt x="0" y="29592"/>
                    <a:pt x="4243" y="19348"/>
                    <a:pt x="11796" y="11796"/>
                  </a:cubicBezTo>
                  <a:cubicBezTo>
                    <a:pt x="19348" y="4243"/>
                    <a:pt x="29592" y="0"/>
                    <a:pt x="40272" y="0"/>
                  </a:cubicBezTo>
                  <a:close/>
                </a:path>
              </a:pathLst>
            </a:custGeom>
            <a:solidFill>
              <a:srgbClr val="8AD1CA"/>
            </a:solidFill>
          </p:spPr>
          <p:txBody>
            <a:bodyPr/>
            <a:lstStyle/>
            <a:p>
              <a:endParaRPr lang="ar-SA"/>
            </a:p>
          </p:txBody>
        </p:sp>
        <p:sp>
          <p:nvSpPr>
            <p:cNvPr id="7" name="TextBox 7"/>
            <p:cNvSpPr txBox="1"/>
            <p:nvPr/>
          </p:nvSpPr>
          <p:spPr>
            <a:xfrm>
              <a:off x="0" y="-38100"/>
              <a:ext cx="2582167" cy="528588"/>
            </a:xfrm>
            <a:prstGeom prst="rect">
              <a:avLst/>
            </a:prstGeom>
          </p:spPr>
          <p:txBody>
            <a:bodyPr lIns="50800" tIns="50800" rIns="50800" bIns="50800" rtlCol="0" anchor="ctr"/>
            <a:lstStyle/>
            <a:p>
              <a:pPr algn="ctr">
                <a:lnSpc>
                  <a:spcPts val="2659"/>
                </a:lnSpc>
                <a:spcBef>
                  <a:spcPct val="0"/>
                </a:spcBef>
              </a:pPr>
              <a:endParaRPr/>
            </a:p>
          </p:txBody>
        </p:sp>
      </p:grpSp>
      <p:sp>
        <p:nvSpPr>
          <p:cNvPr id="8" name="TextBox 8"/>
          <p:cNvSpPr txBox="1"/>
          <p:nvPr/>
        </p:nvSpPr>
        <p:spPr>
          <a:xfrm>
            <a:off x="6145306" y="1302444"/>
            <a:ext cx="7489160" cy="765012"/>
          </a:xfrm>
          <a:prstGeom prst="rect">
            <a:avLst/>
          </a:prstGeom>
        </p:spPr>
        <p:txBody>
          <a:bodyPr lIns="0" tIns="0" rIns="0" bIns="0" rtlCol="0" anchor="t">
            <a:spAutoFit/>
          </a:bodyPr>
          <a:lstStyle/>
          <a:p>
            <a:pPr algn="ctr" rtl="1">
              <a:lnSpc>
                <a:spcPts val="6153"/>
              </a:lnSpc>
            </a:pPr>
            <a:r>
              <a:rPr lang="ar-EG" sz="4395" b="1">
                <a:solidFill>
                  <a:srgbClr val="000000"/>
                </a:solidFill>
                <a:latin typeface="29LT Riwaya Bold"/>
                <a:ea typeface="29LT Riwaya Bold"/>
                <a:cs typeface="29LT Riwaya Bold"/>
                <a:sym typeface="29LT Riwaya Bold"/>
                <a:rtl/>
              </a:rPr>
              <a:t>خطوات تحديد الأهداف العامة والخاص</a:t>
            </a:r>
          </a:p>
        </p:txBody>
      </p:sp>
      <p:sp>
        <p:nvSpPr>
          <p:cNvPr id="9" name="TextBox 9"/>
          <p:cNvSpPr txBox="1"/>
          <p:nvPr/>
        </p:nvSpPr>
        <p:spPr>
          <a:xfrm>
            <a:off x="1028700" y="3143487"/>
            <a:ext cx="15249127" cy="5294281"/>
          </a:xfrm>
          <a:prstGeom prst="rect">
            <a:avLst/>
          </a:prstGeom>
        </p:spPr>
        <p:txBody>
          <a:bodyPr lIns="0" tIns="0" rIns="0" bIns="0" rtlCol="0" anchor="t">
            <a:spAutoFit/>
          </a:bodyPr>
          <a:lstStyle/>
          <a:p>
            <a:pPr algn="r" rtl="1">
              <a:lnSpc>
                <a:spcPts val="5277"/>
              </a:lnSpc>
            </a:pPr>
            <a:r>
              <a:rPr lang="ar-EG" sz="3769" b="1">
                <a:solidFill>
                  <a:srgbClr val="000000"/>
                </a:solidFill>
                <a:latin typeface="29LT Riwaya Bold"/>
                <a:ea typeface="29LT Riwaya Bold"/>
                <a:cs typeface="29LT Riwaya Bold"/>
                <a:sym typeface="29LT Riwaya Bold"/>
                <a:rtl/>
              </a:rPr>
              <a:t>حددي الأهداف العامة (المجالات الكبرى)</a:t>
            </a:r>
          </a:p>
          <a:p>
            <a:pPr marL="813932" lvl="1" indent="-406966" algn="r" rtl="1">
              <a:lnSpc>
                <a:spcPts val="5277"/>
              </a:lnSpc>
              <a:buFont typeface="Arial"/>
              <a:buChar char="•"/>
            </a:pPr>
            <a:r>
              <a:rPr lang="ar-EG" sz="3769" b="1">
                <a:solidFill>
                  <a:srgbClr val="000000"/>
                </a:solidFill>
                <a:latin typeface="29LT Riwaya Bold"/>
                <a:ea typeface="29LT Riwaya Bold"/>
                <a:cs typeface="29LT Riwaya Bold"/>
                <a:sym typeface="29LT Riwaya Bold"/>
                <a:rtl/>
              </a:rPr>
              <a:t>التعليم والتعلم.</a:t>
            </a:r>
          </a:p>
          <a:p>
            <a:pPr marL="813932" lvl="1" indent="-406966" algn="r" rtl="1">
              <a:lnSpc>
                <a:spcPts val="5277"/>
              </a:lnSpc>
              <a:buFont typeface="Arial"/>
              <a:buChar char="•"/>
            </a:pPr>
            <a:r>
              <a:rPr lang="ar-EG" sz="3769" b="1">
                <a:solidFill>
                  <a:srgbClr val="000000"/>
                </a:solidFill>
                <a:latin typeface="29LT Riwaya Bold"/>
                <a:ea typeface="29LT Riwaya Bold"/>
                <a:cs typeface="29LT Riwaya Bold"/>
                <a:sym typeface="29LT Riwaya Bold"/>
                <a:rtl/>
              </a:rPr>
              <a:t>الصحة واللياقة.</a:t>
            </a:r>
          </a:p>
          <a:p>
            <a:pPr marL="813932" lvl="1" indent="-406966" algn="r" rtl="1">
              <a:lnSpc>
                <a:spcPts val="5277"/>
              </a:lnSpc>
              <a:buFont typeface="Arial"/>
              <a:buChar char="•"/>
            </a:pPr>
            <a:r>
              <a:rPr lang="ar-EG" sz="3769" b="1">
                <a:solidFill>
                  <a:srgbClr val="000000"/>
                </a:solidFill>
                <a:latin typeface="29LT Riwaya Bold"/>
                <a:ea typeface="29LT Riwaya Bold"/>
                <a:cs typeface="29LT Riwaya Bold"/>
                <a:sym typeface="29LT Riwaya Bold"/>
                <a:rtl/>
              </a:rPr>
              <a:t>العلاقات الاجتماعية.</a:t>
            </a:r>
          </a:p>
          <a:p>
            <a:pPr marL="813932" lvl="1" indent="-406966" algn="r" rtl="1">
              <a:lnSpc>
                <a:spcPts val="5277"/>
              </a:lnSpc>
              <a:buFont typeface="Arial"/>
              <a:buChar char="•"/>
            </a:pPr>
            <a:r>
              <a:rPr lang="ar-EG" sz="3769" b="1">
                <a:solidFill>
                  <a:srgbClr val="000000"/>
                </a:solidFill>
                <a:latin typeface="29LT Riwaya Bold"/>
                <a:ea typeface="29LT Riwaya Bold"/>
                <a:cs typeface="29LT Riwaya Bold"/>
                <a:sym typeface="29LT Riwaya Bold"/>
                <a:rtl/>
              </a:rPr>
              <a:t>التطوير الذاتي.</a:t>
            </a:r>
          </a:p>
          <a:p>
            <a:pPr marL="813932" lvl="1" indent="-406966" algn="r" rtl="1">
              <a:lnSpc>
                <a:spcPts val="5277"/>
              </a:lnSpc>
              <a:buFont typeface="Arial"/>
              <a:buChar char="•"/>
            </a:pPr>
            <a:r>
              <a:rPr lang="ar-EG" sz="3769" b="1">
                <a:solidFill>
                  <a:srgbClr val="000000"/>
                </a:solidFill>
                <a:latin typeface="29LT Riwaya Bold"/>
                <a:ea typeface="29LT Riwaya Bold"/>
                <a:cs typeface="29LT Riwaya Bold"/>
                <a:sym typeface="29LT Riwaya Bold"/>
                <a:rtl/>
              </a:rPr>
              <a:t>المال والوظيفة.</a:t>
            </a:r>
          </a:p>
          <a:p>
            <a:pPr algn="r" rtl="1">
              <a:lnSpc>
                <a:spcPts val="5277"/>
              </a:lnSpc>
            </a:pPr>
            <a:r>
              <a:rPr lang="ar-EG" sz="3769" b="1">
                <a:solidFill>
                  <a:srgbClr val="000000"/>
                </a:solidFill>
                <a:latin typeface="29LT Riwaya Bold"/>
                <a:ea typeface="29LT Riwaya Bold"/>
                <a:cs typeface="29LT Riwaya Bold"/>
                <a:sym typeface="29LT Riwaya Bold"/>
                <a:rtl/>
              </a:rPr>
              <a:t>مثال هدف عام في التعليم: أكمل دراستي الجامعية بتفوق.</a:t>
            </a:r>
          </a:p>
          <a:p>
            <a:pPr algn="r" rtl="1">
              <a:lnSpc>
                <a:spcPts val="5277"/>
              </a:lnSpc>
            </a:pPr>
            <a:endParaRPr lang="ar-EG" sz="3769" b="1">
              <a:solidFill>
                <a:srgbClr val="000000"/>
              </a:solidFill>
              <a:latin typeface="29LT Riwaya Bold"/>
              <a:ea typeface="29LT Riwaya Bold"/>
              <a:cs typeface="29LT Riwaya Bold"/>
              <a:sym typeface="29LT Riwaya Bold"/>
              <a:rt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439931" y="1254016"/>
            <a:ext cx="767178" cy="775907"/>
          </a:xfrm>
          <a:custGeom>
            <a:avLst/>
            <a:gdLst/>
            <a:ahLst/>
            <a:cxnLst/>
            <a:rect l="l" t="t" r="r" b="b"/>
            <a:pathLst>
              <a:path w="767178" h="775907">
                <a:moveTo>
                  <a:pt x="0" y="0"/>
                </a:moveTo>
                <a:lnTo>
                  <a:pt x="767178" y="0"/>
                </a:lnTo>
                <a:lnTo>
                  <a:pt x="767178" y="775906"/>
                </a:lnTo>
                <a:lnTo>
                  <a:pt x="0" y="77590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flipH="1">
            <a:off x="13935570" y="-348562"/>
            <a:ext cx="4519015" cy="3558724"/>
          </a:xfrm>
          <a:custGeom>
            <a:avLst/>
            <a:gdLst/>
            <a:ahLst/>
            <a:cxnLst/>
            <a:rect l="l" t="t" r="r" b="b"/>
            <a:pathLst>
              <a:path w="4519015" h="3558724">
                <a:moveTo>
                  <a:pt x="4519015" y="0"/>
                </a:moveTo>
                <a:lnTo>
                  <a:pt x="0" y="0"/>
                </a:lnTo>
                <a:lnTo>
                  <a:pt x="0" y="3558724"/>
                </a:lnTo>
                <a:lnTo>
                  <a:pt x="4519015" y="3558724"/>
                </a:lnTo>
                <a:lnTo>
                  <a:pt x="4519015"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4" name="Freeform 4"/>
          <p:cNvSpPr/>
          <p:nvPr/>
        </p:nvSpPr>
        <p:spPr>
          <a:xfrm rot="-10800000" flipH="1">
            <a:off x="-387611" y="7070830"/>
            <a:ext cx="4519015" cy="3558724"/>
          </a:xfrm>
          <a:custGeom>
            <a:avLst/>
            <a:gdLst/>
            <a:ahLst/>
            <a:cxnLst/>
            <a:rect l="l" t="t" r="r" b="b"/>
            <a:pathLst>
              <a:path w="4519015" h="3558724">
                <a:moveTo>
                  <a:pt x="4519015" y="0"/>
                </a:moveTo>
                <a:lnTo>
                  <a:pt x="0" y="0"/>
                </a:lnTo>
                <a:lnTo>
                  <a:pt x="0" y="3558725"/>
                </a:lnTo>
                <a:lnTo>
                  <a:pt x="4519015" y="3558725"/>
                </a:lnTo>
                <a:lnTo>
                  <a:pt x="4519015"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grpSp>
        <p:nvGrpSpPr>
          <p:cNvPr id="5" name="Group 5"/>
          <p:cNvGrpSpPr/>
          <p:nvPr/>
        </p:nvGrpSpPr>
        <p:grpSpPr>
          <a:xfrm>
            <a:off x="4241917" y="710809"/>
            <a:ext cx="9804166" cy="1862321"/>
            <a:chOff x="0" y="0"/>
            <a:chExt cx="2582167" cy="490488"/>
          </a:xfrm>
        </p:grpSpPr>
        <p:sp>
          <p:nvSpPr>
            <p:cNvPr id="6" name="Freeform 6"/>
            <p:cNvSpPr/>
            <p:nvPr/>
          </p:nvSpPr>
          <p:spPr>
            <a:xfrm>
              <a:off x="0" y="0"/>
              <a:ext cx="2582167" cy="490488"/>
            </a:xfrm>
            <a:custGeom>
              <a:avLst/>
              <a:gdLst/>
              <a:ahLst/>
              <a:cxnLst/>
              <a:rect l="l" t="t" r="r" b="b"/>
              <a:pathLst>
                <a:path w="2582167" h="490488">
                  <a:moveTo>
                    <a:pt x="40272" y="0"/>
                  </a:moveTo>
                  <a:lnTo>
                    <a:pt x="2541895" y="0"/>
                  </a:lnTo>
                  <a:cubicBezTo>
                    <a:pt x="2564137" y="0"/>
                    <a:pt x="2582167" y="18031"/>
                    <a:pt x="2582167" y="40272"/>
                  </a:cubicBezTo>
                  <a:lnTo>
                    <a:pt x="2582167" y="450215"/>
                  </a:lnTo>
                  <a:cubicBezTo>
                    <a:pt x="2582167" y="460896"/>
                    <a:pt x="2577924" y="471140"/>
                    <a:pt x="2570372" y="478692"/>
                  </a:cubicBezTo>
                  <a:cubicBezTo>
                    <a:pt x="2562819" y="486245"/>
                    <a:pt x="2552576" y="490488"/>
                    <a:pt x="2541895" y="490488"/>
                  </a:cubicBezTo>
                  <a:lnTo>
                    <a:pt x="40272" y="490488"/>
                  </a:lnTo>
                  <a:cubicBezTo>
                    <a:pt x="29592" y="490488"/>
                    <a:pt x="19348" y="486245"/>
                    <a:pt x="11796" y="478692"/>
                  </a:cubicBezTo>
                  <a:cubicBezTo>
                    <a:pt x="4243" y="471140"/>
                    <a:pt x="0" y="460896"/>
                    <a:pt x="0" y="450215"/>
                  </a:cubicBezTo>
                  <a:lnTo>
                    <a:pt x="0" y="40272"/>
                  </a:lnTo>
                  <a:cubicBezTo>
                    <a:pt x="0" y="29592"/>
                    <a:pt x="4243" y="19348"/>
                    <a:pt x="11796" y="11796"/>
                  </a:cubicBezTo>
                  <a:cubicBezTo>
                    <a:pt x="19348" y="4243"/>
                    <a:pt x="29592" y="0"/>
                    <a:pt x="40272" y="0"/>
                  </a:cubicBezTo>
                  <a:close/>
                </a:path>
              </a:pathLst>
            </a:custGeom>
            <a:solidFill>
              <a:srgbClr val="8AD1CA"/>
            </a:solidFill>
          </p:spPr>
          <p:txBody>
            <a:bodyPr/>
            <a:lstStyle/>
            <a:p>
              <a:endParaRPr lang="ar-SA"/>
            </a:p>
          </p:txBody>
        </p:sp>
        <p:sp>
          <p:nvSpPr>
            <p:cNvPr id="7" name="TextBox 7"/>
            <p:cNvSpPr txBox="1"/>
            <p:nvPr/>
          </p:nvSpPr>
          <p:spPr>
            <a:xfrm>
              <a:off x="0" y="-38100"/>
              <a:ext cx="2582167" cy="528588"/>
            </a:xfrm>
            <a:prstGeom prst="rect">
              <a:avLst/>
            </a:prstGeom>
          </p:spPr>
          <p:txBody>
            <a:bodyPr lIns="50800" tIns="50800" rIns="50800" bIns="50800" rtlCol="0" anchor="ctr"/>
            <a:lstStyle/>
            <a:p>
              <a:pPr algn="ctr">
                <a:lnSpc>
                  <a:spcPts val="2659"/>
                </a:lnSpc>
                <a:spcBef>
                  <a:spcPct val="0"/>
                </a:spcBef>
              </a:pPr>
              <a:endParaRPr/>
            </a:p>
          </p:txBody>
        </p:sp>
      </p:grpSp>
      <p:sp>
        <p:nvSpPr>
          <p:cNvPr id="8" name="TextBox 8"/>
          <p:cNvSpPr txBox="1"/>
          <p:nvPr/>
        </p:nvSpPr>
        <p:spPr>
          <a:xfrm>
            <a:off x="6145306" y="1302444"/>
            <a:ext cx="7489160" cy="765012"/>
          </a:xfrm>
          <a:prstGeom prst="rect">
            <a:avLst/>
          </a:prstGeom>
        </p:spPr>
        <p:txBody>
          <a:bodyPr lIns="0" tIns="0" rIns="0" bIns="0" rtlCol="0" anchor="t">
            <a:spAutoFit/>
          </a:bodyPr>
          <a:lstStyle/>
          <a:p>
            <a:pPr algn="ctr" rtl="1">
              <a:lnSpc>
                <a:spcPts val="6153"/>
              </a:lnSpc>
            </a:pPr>
            <a:r>
              <a:rPr lang="ar-EG" sz="4395" b="1">
                <a:solidFill>
                  <a:srgbClr val="000000"/>
                </a:solidFill>
                <a:latin typeface="29LT Riwaya Bold"/>
                <a:ea typeface="29LT Riwaya Bold"/>
                <a:cs typeface="29LT Riwaya Bold"/>
                <a:sym typeface="29LT Riwaya Bold"/>
                <a:rtl/>
              </a:rPr>
              <a:t>خطوات تحديد الأهداف العامة والخاص</a:t>
            </a:r>
          </a:p>
        </p:txBody>
      </p:sp>
      <p:sp>
        <p:nvSpPr>
          <p:cNvPr id="9" name="TextBox 9"/>
          <p:cNvSpPr txBox="1"/>
          <p:nvPr/>
        </p:nvSpPr>
        <p:spPr>
          <a:xfrm>
            <a:off x="3193138" y="3153012"/>
            <a:ext cx="13393498" cy="5783296"/>
          </a:xfrm>
          <a:prstGeom prst="rect">
            <a:avLst/>
          </a:prstGeom>
        </p:spPr>
        <p:txBody>
          <a:bodyPr lIns="0" tIns="0" rIns="0" bIns="0" rtlCol="0" anchor="t">
            <a:spAutoFit/>
          </a:bodyPr>
          <a:lstStyle/>
          <a:p>
            <a:pPr algn="r" rtl="1">
              <a:lnSpc>
                <a:spcPts val="4635"/>
              </a:lnSpc>
            </a:pPr>
            <a:r>
              <a:rPr lang="ar-EG" sz="3311" b="1">
                <a:solidFill>
                  <a:srgbClr val="07605D"/>
                </a:solidFill>
                <a:latin typeface="29LT Riwaya Bold"/>
                <a:ea typeface="29LT Riwaya Bold"/>
                <a:cs typeface="29LT Riwaya Bold"/>
                <a:sym typeface="29LT Riwaya Bold"/>
                <a:rtl/>
              </a:rPr>
              <a:t>جزئي الأهداف العامة إلى أهداف خاصة</a:t>
            </a:r>
          </a:p>
          <a:p>
            <a:pPr marL="714888" lvl="1" indent="-357444" algn="r" rtl="1">
              <a:lnSpc>
                <a:spcPts val="4635"/>
              </a:lnSpc>
              <a:buFont typeface="Arial"/>
              <a:buChar char="•"/>
            </a:pPr>
            <a:r>
              <a:rPr lang="ar-EG" sz="3311" b="1">
                <a:solidFill>
                  <a:srgbClr val="000000"/>
                </a:solidFill>
                <a:latin typeface="29LT Riwaya Bold"/>
                <a:ea typeface="29LT Riwaya Bold"/>
                <a:cs typeface="29LT Riwaya Bold"/>
                <a:sym typeface="29LT Riwaya Bold"/>
                <a:rtl/>
              </a:rPr>
              <a:t>حولي كل هدف عام إلى أهداف عملية قابلة للقياس،  محددة،  قابلة للتحقيق، مرتبطة بالوقت).</a:t>
            </a:r>
          </a:p>
          <a:p>
            <a:pPr algn="r" rtl="1">
              <a:lnSpc>
                <a:spcPts val="4635"/>
              </a:lnSpc>
            </a:pPr>
            <a:r>
              <a:rPr lang="ar-EG" sz="3311" b="1">
                <a:solidFill>
                  <a:srgbClr val="07605D"/>
                </a:solidFill>
                <a:latin typeface="29LT Riwaya Bold"/>
                <a:ea typeface="29LT Riwaya Bold"/>
                <a:cs typeface="29LT Riwaya Bold"/>
                <a:sym typeface="29LT Riwaya Bold"/>
                <a:rtl/>
              </a:rPr>
              <a:t>مثال</a:t>
            </a:r>
            <a:r>
              <a:rPr lang="ar-EG" sz="3311" b="1">
                <a:solidFill>
                  <a:srgbClr val="000000"/>
                </a:solidFill>
                <a:latin typeface="29LT Riwaya Bold"/>
                <a:ea typeface="29LT Riwaya Bold"/>
                <a:cs typeface="29LT Riwaya Bold"/>
                <a:sym typeface="29LT Riwaya Bold"/>
                <a:rtl/>
              </a:rPr>
              <a:t>:</a:t>
            </a:r>
          </a:p>
          <a:p>
            <a:pPr marL="714888" lvl="1" indent="-357444" algn="r" rtl="1">
              <a:lnSpc>
                <a:spcPts val="4635"/>
              </a:lnSpc>
              <a:buFont typeface="Arial"/>
              <a:buChar char="•"/>
            </a:pPr>
            <a:r>
              <a:rPr lang="ar-EG" sz="3311" b="1">
                <a:solidFill>
                  <a:srgbClr val="000000"/>
                </a:solidFill>
                <a:latin typeface="29LT Riwaya Bold"/>
                <a:ea typeface="29LT Riwaya Bold"/>
                <a:cs typeface="29LT Riwaya Bold"/>
                <a:sym typeface="29LT Riwaya Bold"/>
                <a:rtl/>
              </a:rPr>
              <a:t>هدف عام: أكمل دراستي الجامعية بتفوق.</a:t>
            </a:r>
          </a:p>
          <a:p>
            <a:pPr marL="714888" lvl="1" indent="-357444" algn="r" rtl="1">
              <a:lnSpc>
                <a:spcPts val="4635"/>
              </a:lnSpc>
              <a:buFont typeface="Arial"/>
              <a:buChar char="•"/>
            </a:pPr>
            <a:r>
              <a:rPr lang="ar-EG" sz="3311" b="1">
                <a:solidFill>
                  <a:srgbClr val="000000"/>
                </a:solidFill>
                <a:latin typeface="29LT Riwaya Bold"/>
                <a:ea typeface="29LT Riwaya Bold"/>
                <a:cs typeface="29LT Riwaya Bold"/>
                <a:sym typeface="29LT Riwaya Bold"/>
                <a:rtl/>
              </a:rPr>
              <a:t>أهداف خاصة:</a:t>
            </a:r>
          </a:p>
          <a:p>
            <a:pPr marL="1429775" lvl="2" indent="-476592" algn="r" rtl="1">
              <a:lnSpc>
                <a:spcPts val="4635"/>
              </a:lnSpc>
              <a:buFont typeface="Arial"/>
              <a:buChar char="⚬"/>
            </a:pPr>
            <a:r>
              <a:rPr lang="ar-EG" sz="3311" b="1">
                <a:solidFill>
                  <a:srgbClr val="000000"/>
                </a:solidFill>
                <a:latin typeface="29LT Riwaya Bold"/>
                <a:ea typeface="29LT Riwaya Bold"/>
                <a:cs typeface="29LT Riwaya Bold"/>
                <a:sym typeface="29LT Riwaya Bold"/>
                <a:rtl/>
              </a:rPr>
              <a:t>أذاكر </a:t>
            </a:r>
            <a:r>
              <a:rPr lang="en-US" sz="3311" b="1">
                <a:solidFill>
                  <a:srgbClr val="000000"/>
                </a:solidFill>
                <a:latin typeface="29LT Riwaya Bold"/>
                <a:ea typeface="29LT Riwaya Bold"/>
                <a:cs typeface="29LT Riwaya Bold"/>
                <a:sym typeface="29LT Riwaya Bold"/>
              </a:rPr>
              <a:t>3</a:t>
            </a:r>
            <a:r>
              <a:rPr lang="ar-EG" sz="3311" b="1">
                <a:solidFill>
                  <a:srgbClr val="000000"/>
                </a:solidFill>
                <a:latin typeface="29LT Riwaya Bold"/>
                <a:ea typeface="29LT Riwaya Bold"/>
                <a:cs typeface="29LT Riwaya Bold"/>
                <a:sym typeface="29LT Riwaya Bold"/>
                <a:rtl/>
              </a:rPr>
              <a:t> ساعات يوميًا بانتظام.</a:t>
            </a:r>
          </a:p>
          <a:p>
            <a:pPr marL="1429775" lvl="2" indent="-476592" algn="r" rtl="1">
              <a:lnSpc>
                <a:spcPts val="4635"/>
              </a:lnSpc>
              <a:buFont typeface="Arial"/>
              <a:buChar char="⚬"/>
            </a:pPr>
            <a:r>
              <a:rPr lang="ar-EG" sz="3311" b="1">
                <a:solidFill>
                  <a:srgbClr val="000000"/>
                </a:solidFill>
                <a:latin typeface="29LT Riwaya Bold"/>
                <a:ea typeface="29LT Riwaya Bold"/>
                <a:cs typeface="29LT Riwaya Bold"/>
                <a:sym typeface="29LT Riwaya Bold"/>
                <a:rtl/>
              </a:rPr>
              <a:t>أنجز جميع واجباتي قبل موعد التسليم بيومين.</a:t>
            </a:r>
          </a:p>
          <a:p>
            <a:pPr marL="1429775" lvl="2" indent="-476592" algn="r" rtl="1">
              <a:lnSpc>
                <a:spcPts val="4635"/>
              </a:lnSpc>
              <a:buFont typeface="Arial"/>
              <a:buChar char="⚬"/>
            </a:pPr>
            <a:r>
              <a:rPr lang="ar-EG" sz="3311" b="1">
                <a:solidFill>
                  <a:srgbClr val="000000"/>
                </a:solidFill>
                <a:latin typeface="29LT Riwaya Bold"/>
                <a:ea typeface="29LT Riwaya Bold"/>
                <a:cs typeface="29LT Riwaya Bold"/>
                <a:sym typeface="29LT Riwaya Bold"/>
                <a:rtl/>
              </a:rPr>
              <a:t>أحصل على معدل لا يقل عن </a:t>
            </a:r>
            <a:r>
              <a:rPr lang="en-US" sz="3311" b="1">
                <a:solidFill>
                  <a:srgbClr val="000000"/>
                </a:solidFill>
                <a:latin typeface="29LT Riwaya Bold"/>
                <a:ea typeface="29LT Riwaya Bold"/>
                <a:cs typeface="29LT Riwaya Bold"/>
                <a:sym typeface="29LT Riwaya Bold"/>
              </a:rPr>
              <a:t>4.5</a:t>
            </a:r>
            <a:r>
              <a:rPr lang="ar-EG" sz="3311" b="1">
                <a:solidFill>
                  <a:srgbClr val="000000"/>
                </a:solidFill>
                <a:latin typeface="29LT Riwaya Bold"/>
                <a:ea typeface="29LT Riwaya Bold"/>
                <a:cs typeface="29LT Riwaya Bold"/>
                <a:sym typeface="29LT Riwaya Bold"/>
                <a:rtl/>
              </a:rPr>
              <a:t> من </a:t>
            </a:r>
            <a:r>
              <a:rPr lang="en-US" sz="3311" b="1">
                <a:solidFill>
                  <a:srgbClr val="000000"/>
                </a:solidFill>
                <a:latin typeface="29LT Riwaya Bold"/>
                <a:ea typeface="29LT Riwaya Bold"/>
                <a:cs typeface="29LT Riwaya Bold"/>
                <a:sym typeface="29LT Riwaya Bold"/>
              </a:rPr>
              <a:t>5</a:t>
            </a:r>
            <a:r>
              <a:rPr lang="ar-EG" sz="3311" b="1">
                <a:solidFill>
                  <a:srgbClr val="000000"/>
                </a:solidFill>
                <a:latin typeface="29LT Riwaya Bold"/>
                <a:ea typeface="29LT Riwaya Bold"/>
                <a:cs typeface="29LT Riwaya Bold"/>
                <a:sym typeface="29LT Riwaya Bold"/>
                <a:rtl/>
              </a:rPr>
              <a:t> هذا الف</a:t>
            </a:r>
          </a:p>
          <a:p>
            <a:pPr algn="r" rtl="1">
              <a:lnSpc>
                <a:spcPts val="4635"/>
              </a:lnSpc>
            </a:pPr>
            <a:endParaRPr lang="ar-EG" sz="3311" b="1">
              <a:solidFill>
                <a:srgbClr val="000000"/>
              </a:solidFill>
              <a:latin typeface="29LT Riwaya Bold"/>
              <a:ea typeface="29LT Riwaya Bold"/>
              <a:cs typeface="29LT Riwaya Bold"/>
              <a:sym typeface="29LT Riwaya Bold"/>
              <a:rt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439931" y="1254016"/>
            <a:ext cx="767178" cy="775907"/>
          </a:xfrm>
          <a:custGeom>
            <a:avLst/>
            <a:gdLst/>
            <a:ahLst/>
            <a:cxnLst/>
            <a:rect l="l" t="t" r="r" b="b"/>
            <a:pathLst>
              <a:path w="767178" h="775907">
                <a:moveTo>
                  <a:pt x="0" y="0"/>
                </a:moveTo>
                <a:lnTo>
                  <a:pt x="767178" y="0"/>
                </a:lnTo>
                <a:lnTo>
                  <a:pt x="767178" y="775906"/>
                </a:lnTo>
                <a:lnTo>
                  <a:pt x="0" y="77590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flipH="1">
            <a:off x="13935570" y="-348562"/>
            <a:ext cx="4519015" cy="3558724"/>
          </a:xfrm>
          <a:custGeom>
            <a:avLst/>
            <a:gdLst/>
            <a:ahLst/>
            <a:cxnLst/>
            <a:rect l="l" t="t" r="r" b="b"/>
            <a:pathLst>
              <a:path w="4519015" h="3558724">
                <a:moveTo>
                  <a:pt x="4519015" y="0"/>
                </a:moveTo>
                <a:lnTo>
                  <a:pt x="0" y="0"/>
                </a:lnTo>
                <a:lnTo>
                  <a:pt x="0" y="3558724"/>
                </a:lnTo>
                <a:lnTo>
                  <a:pt x="4519015" y="3558724"/>
                </a:lnTo>
                <a:lnTo>
                  <a:pt x="4519015"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4" name="Freeform 4"/>
          <p:cNvSpPr/>
          <p:nvPr/>
        </p:nvSpPr>
        <p:spPr>
          <a:xfrm rot="-10800000" flipH="1">
            <a:off x="-387611" y="7070830"/>
            <a:ext cx="4519015" cy="3558724"/>
          </a:xfrm>
          <a:custGeom>
            <a:avLst/>
            <a:gdLst/>
            <a:ahLst/>
            <a:cxnLst/>
            <a:rect l="l" t="t" r="r" b="b"/>
            <a:pathLst>
              <a:path w="4519015" h="3558724">
                <a:moveTo>
                  <a:pt x="4519015" y="0"/>
                </a:moveTo>
                <a:lnTo>
                  <a:pt x="0" y="0"/>
                </a:lnTo>
                <a:lnTo>
                  <a:pt x="0" y="3558725"/>
                </a:lnTo>
                <a:lnTo>
                  <a:pt x="4519015" y="3558725"/>
                </a:lnTo>
                <a:lnTo>
                  <a:pt x="4519015"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grpSp>
        <p:nvGrpSpPr>
          <p:cNvPr id="5" name="Group 5"/>
          <p:cNvGrpSpPr/>
          <p:nvPr/>
        </p:nvGrpSpPr>
        <p:grpSpPr>
          <a:xfrm>
            <a:off x="7562090" y="710809"/>
            <a:ext cx="4503748" cy="1530304"/>
            <a:chOff x="0" y="0"/>
            <a:chExt cx="1186172" cy="403043"/>
          </a:xfrm>
        </p:grpSpPr>
        <p:sp>
          <p:nvSpPr>
            <p:cNvPr id="6" name="Freeform 6"/>
            <p:cNvSpPr/>
            <p:nvPr/>
          </p:nvSpPr>
          <p:spPr>
            <a:xfrm>
              <a:off x="0" y="0"/>
              <a:ext cx="1186172" cy="403043"/>
            </a:xfrm>
            <a:custGeom>
              <a:avLst/>
              <a:gdLst/>
              <a:ahLst/>
              <a:cxnLst/>
              <a:rect l="l" t="t" r="r" b="b"/>
              <a:pathLst>
                <a:path w="1186172" h="403043">
                  <a:moveTo>
                    <a:pt x="87669" y="0"/>
                  </a:moveTo>
                  <a:lnTo>
                    <a:pt x="1098504" y="0"/>
                  </a:lnTo>
                  <a:cubicBezTo>
                    <a:pt x="1146922" y="0"/>
                    <a:pt x="1186172" y="39251"/>
                    <a:pt x="1186172" y="87669"/>
                  </a:cubicBezTo>
                  <a:lnTo>
                    <a:pt x="1186172" y="315374"/>
                  </a:lnTo>
                  <a:cubicBezTo>
                    <a:pt x="1186172" y="363792"/>
                    <a:pt x="1146922" y="403043"/>
                    <a:pt x="1098504" y="403043"/>
                  </a:cubicBezTo>
                  <a:lnTo>
                    <a:pt x="87669" y="403043"/>
                  </a:lnTo>
                  <a:cubicBezTo>
                    <a:pt x="39251" y="403043"/>
                    <a:pt x="0" y="363792"/>
                    <a:pt x="0" y="315374"/>
                  </a:cubicBezTo>
                  <a:lnTo>
                    <a:pt x="0" y="87669"/>
                  </a:lnTo>
                  <a:cubicBezTo>
                    <a:pt x="0" y="39251"/>
                    <a:pt x="39251" y="0"/>
                    <a:pt x="87669" y="0"/>
                  </a:cubicBezTo>
                  <a:close/>
                </a:path>
              </a:pathLst>
            </a:custGeom>
            <a:solidFill>
              <a:srgbClr val="8AD1CA"/>
            </a:solidFill>
          </p:spPr>
          <p:txBody>
            <a:bodyPr/>
            <a:lstStyle/>
            <a:p>
              <a:endParaRPr lang="ar-SA"/>
            </a:p>
          </p:txBody>
        </p:sp>
        <p:sp>
          <p:nvSpPr>
            <p:cNvPr id="7" name="TextBox 7"/>
            <p:cNvSpPr txBox="1"/>
            <p:nvPr/>
          </p:nvSpPr>
          <p:spPr>
            <a:xfrm>
              <a:off x="0" y="-38100"/>
              <a:ext cx="1186172" cy="441143"/>
            </a:xfrm>
            <a:prstGeom prst="rect">
              <a:avLst/>
            </a:prstGeom>
          </p:spPr>
          <p:txBody>
            <a:bodyPr lIns="50800" tIns="50800" rIns="50800" bIns="50800" rtlCol="0" anchor="ctr"/>
            <a:lstStyle/>
            <a:p>
              <a:pPr algn="ctr">
                <a:lnSpc>
                  <a:spcPts val="2659"/>
                </a:lnSpc>
                <a:spcBef>
                  <a:spcPct val="0"/>
                </a:spcBef>
              </a:pPr>
              <a:endParaRPr/>
            </a:p>
          </p:txBody>
        </p:sp>
      </p:grpSp>
      <p:sp>
        <p:nvSpPr>
          <p:cNvPr id="8" name="TextBox 8"/>
          <p:cNvSpPr txBox="1"/>
          <p:nvPr/>
        </p:nvSpPr>
        <p:spPr>
          <a:xfrm>
            <a:off x="8187611" y="785472"/>
            <a:ext cx="3208729" cy="1218282"/>
          </a:xfrm>
          <a:prstGeom prst="rect">
            <a:avLst/>
          </a:prstGeom>
        </p:spPr>
        <p:txBody>
          <a:bodyPr wrap="square" lIns="0" tIns="0" rIns="0" bIns="0" rtlCol="0" anchor="t">
            <a:spAutoFit/>
          </a:bodyPr>
          <a:lstStyle/>
          <a:p>
            <a:pPr algn="ctr" rtl="1">
              <a:lnSpc>
                <a:spcPts val="9544"/>
              </a:lnSpc>
            </a:pPr>
            <a:r>
              <a:rPr lang="ar-EG" sz="6817" b="1">
                <a:solidFill>
                  <a:srgbClr val="000000"/>
                </a:solidFill>
                <a:latin typeface="29LT Riwaya Bold"/>
                <a:ea typeface="29LT Riwaya Bold"/>
                <a:cs typeface="29LT Riwaya Bold"/>
                <a:sym typeface="29LT Riwaya Bold"/>
                <a:rtl/>
              </a:rPr>
              <a:t>نشاط</a:t>
            </a:r>
          </a:p>
        </p:txBody>
      </p:sp>
      <p:sp>
        <p:nvSpPr>
          <p:cNvPr id="9" name="TextBox 9"/>
          <p:cNvSpPr txBox="1"/>
          <p:nvPr/>
        </p:nvSpPr>
        <p:spPr>
          <a:xfrm>
            <a:off x="-437670" y="4464167"/>
            <a:ext cx="15999518" cy="713657"/>
          </a:xfrm>
          <a:prstGeom prst="rect">
            <a:avLst/>
          </a:prstGeom>
        </p:spPr>
        <p:txBody>
          <a:bodyPr lIns="0" tIns="0" rIns="0" bIns="0" rtlCol="0" anchor="t">
            <a:spAutoFit/>
          </a:bodyPr>
          <a:lstStyle/>
          <a:p>
            <a:pPr algn="r" rtl="1">
              <a:lnSpc>
                <a:spcPts val="5537"/>
              </a:lnSpc>
            </a:pPr>
            <a:r>
              <a:rPr lang="ar-EG" sz="4900" b="1">
                <a:solidFill>
                  <a:srgbClr val="07605D"/>
                </a:solidFill>
                <a:latin typeface="29LT Riwaya Bold"/>
                <a:ea typeface="29LT Riwaya Bold"/>
                <a:cs typeface="29LT Riwaya Bold"/>
                <a:sym typeface="29LT Riwaya Bold"/>
                <a:rtl/>
              </a:rPr>
              <a:t>ضعي هدف عام وأهداف خاصة في الصحة والعلاقات الاجتماعية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439931" y="1254016"/>
            <a:ext cx="767178" cy="775907"/>
          </a:xfrm>
          <a:custGeom>
            <a:avLst/>
            <a:gdLst/>
            <a:ahLst/>
            <a:cxnLst/>
            <a:rect l="l" t="t" r="r" b="b"/>
            <a:pathLst>
              <a:path w="767178" h="775907">
                <a:moveTo>
                  <a:pt x="0" y="0"/>
                </a:moveTo>
                <a:lnTo>
                  <a:pt x="767178" y="0"/>
                </a:lnTo>
                <a:lnTo>
                  <a:pt x="767178" y="775906"/>
                </a:lnTo>
                <a:lnTo>
                  <a:pt x="0" y="77590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flipH="1">
            <a:off x="13935570" y="-348562"/>
            <a:ext cx="4519015" cy="3558724"/>
          </a:xfrm>
          <a:custGeom>
            <a:avLst/>
            <a:gdLst/>
            <a:ahLst/>
            <a:cxnLst/>
            <a:rect l="l" t="t" r="r" b="b"/>
            <a:pathLst>
              <a:path w="4519015" h="3558724">
                <a:moveTo>
                  <a:pt x="4519015" y="0"/>
                </a:moveTo>
                <a:lnTo>
                  <a:pt x="0" y="0"/>
                </a:lnTo>
                <a:lnTo>
                  <a:pt x="0" y="3558724"/>
                </a:lnTo>
                <a:lnTo>
                  <a:pt x="4519015" y="3558724"/>
                </a:lnTo>
                <a:lnTo>
                  <a:pt x="4519015"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4" name="Freeform 4"/>
          <p:cNvSpPr/>
          <p:nvPr/>
        </p:nvSpPr>
        <p:spPr>
          <a:xfrm rot="-10800000" flipH="1">
            <a:off x="-387611" y="7070830"/>
            <a:ext cx="4519015" cy="3558724"/>
          </a:xfrm>
          <a:custGeom>
            <a:avLst/>
            <a:gdLst/>
            <a:ahLst/>
            <a:cxnLst/>
            <a:rect l="l" t="t" r="r" b="b"/>
            <a:pathLst>
              <a:path w="4519015" h="3558724">
                <a:moveTo>
                  <a:pt x="4519015" y="0"/>
                </a:moveTo>
                <a:lnTo>
                  <a:pt x="0" y="0"/>
                </a:lnTo>
                <a:lnTo>
                  <a:pt x="0" y="3558725"/>
                </a:lnTo>
                <a:lnTo>
                  <a:pt x="4519015" y="3558725"/>
                </a:lnTo>
                <a:lnTo>
                  <a:pt x="4519015"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grpSp>
        <p:nvGrpSpPr>
          <p:cNvPr id="5" name="Group 5"/>
          <p:cNvGrpSpPr/>
          <p:nvPr/>
        </p:nvGrpSpPr>
        <p:grpSpPr>
          <a:xfrm>
            <a:off x="5569600" y="710809"/>
            <a:ext cx="8476483" cy="1822491"/>
            <a:chOff x="0" y="0"/>
            <a:chExt cx="2232489" cy="479998"/>
          </a:xfrm>
        </p:grpSpPr>
        <p:sp>
          <p:nvSpPr>
            <p:cNvPr id="6" name="Freeform 6"/>
            <p:cNvSpPr/>
            <p:nvPr/>
          </p:nvSpPr>
          <p:spPr>
            <a:xfrm>
              <a:off x="0" y="0"/>
              <a:ext cx="2232490" cy="479998"/>
            </a:xfrm>
            <a:custGeom>
              <a:avLst/>
              <a:gdLst/>
              <a:ahLst/>
              <a:cxnLst/>
              <a:rect l="l" t="t" r="r" b="b"/>
              <a:pathLst>
                <a:path w="2232490" h="479998">
                  <a:moveTo>
                    <a:pt x="46580" y="0"/>
                  </a:moveTo>
                  <a:lnTo>
                    <a:pt x="2185909" y="0"/>
                  </a:lnTo>
                  <a:cubicBezTo>
                    <a:pt x="2198263" y="0"/>
                    <a:pt x="2210111" y="4908"/>
                    <a:pt x="2218846" y="13643"/>
                  </a:cubicBezTo>
                  <a:cubicBezTo>
                    <a:pt x="2227582" y="22379"/>
                    <a:pt x="2232490" y="34227"/>
                    <a:pt x="2232490" y="46580"/>
                  </a:cubicBezTo>
                  <a:lnTo>
                    <a:pt x="2232490" y="433417"/>
                  </a:lnTo>
                  <a:cubicBezTo>
                    <a:pt x="2232490" y="459143"/>
                    <a:pt x="2211635" y="479998"/>
                    <a:pt x="2185909" y="479998"/>
                  </a:cubicBezTo>
                  <a:lnTo>
                    <a:pt x="46580" y="479998"/>
                  </a:lnTo>
                  <a:cubicBezTo>
                    <a:pt x="34227" y="479998"/>
                    <a:pt x="22379" y="475090"/>
                    <a:pt x="13643" y="466355"/>
                  </a:cubicBezTo>
                  <a:cubicBezTo>
                    <a:pt x="4908" y="457619"/>
                    <a:pt x="0" y="445771"/>
                    <a:pt x="0" y="433417"/>
                  </a:cubicBezTo>
                  <a:lnTo>
                    <a:pt x="0" y="46580"/>
                  </a:lnTo>
                  <a:cubicBezTo>
                    <a:pt x="0" y="20855"/>
                    <a:pt x="20855" y="0"/>
                    <a:pt x="46580" y="0"/>
                  </a:cubicBezTo>
                  <a:close/>
                </a:path>
              </a:pathLst>
            </a:custGeom>
            <a:solidFill>
              <a:srgbClr val="8AD1CA"/>
            </a:solidFill>
          </p:spPr>
          <p:txBody>
            <a:bodyPr/>
            <a:lstStyle/>
            <a:p>
              <a:endParaRPr lang="ar-SA"/>
            </a:p>
          </p:txBody>
        </p:sp>
        <p:sp>
          <p:nvSpPr>
            <p:cNvPr id="7" name="TextBox 7"/>
            <p:cNvSpPr txBox="1"/>
            <p:nvPr/>
          </p:nvSpPr>
          <p:spPr>
            <a:xfrm>
              <a:off x="0" y="-38100"/>
              <a:ext cx="2232489" cy="518098"/>
            </a:xfrm>
            <a:prstGeom prst="rect">
              <a:avLst/>
            </a:prstGeom>
          </p:spPr>
          <p:txBody>
            <a:bodyPr lIns="50800" tIns="50800" rIns="50800" bIns="50800" rtlCol="0" anchor="ctr"/>
            <a:lstStyle/>
            <a:p>
              <a:pPr algn="ctr">
                <a:lnSpc>
                  <a:spcPts val="2659"/>
                </a:lnSpc>
                <a:spcBef>
                  <a:spcPct val="0"/>
                </a:spcBef>
              </a:pPr>
              <a:endParaRPr/>
            </a:p>
          </p:txBody>
        </p:sp>
      </p:grpSp>
      <p:sp>
        <p:nvSpPr>
          <p:cNvPr id="8" name="TextBox 8"/>
          <p:cNvSpPr txBox="1"/>
          <p:nvPr/>
        </p:nvSpPr>
        <p:spPr>
          <a:xfrm>
            <a:off x="6145306" y="1302444"/>
            <a:ext cx="7489160" cy="765012"/>
          </a:xfrm>
          <a:prstGeom prst="rect">
            <a:avLst/>
          </a:prstGeom>
        </p:spPr>
        <p:txBody>
          <a:bodyPr lIns="0" tIns="0" rIns="0" bIns="0" rtlCol="0" anchor="t">
            <a:spAutoFit/>
          </a:bodyPr>
          <a:lstStyle/>
          <a:p>
            <a:pPr algn="ctr" rtl="1">
              <a:lnSpc>
                <a:spcPts val="6153"/>
              </a:lnSpc>
            </a:pPr>
            <a:r>
              <a:rPr lang="ar-EG" sz="4395" b="1">
                <a:solidFill>
                  <a:srgbClr val="000000"/>
                </a:solidFill>
                <a:latin typeface="29LT Riwaya Bold"/>
                <a:ea typeface="29LT Riwaya Bold"/>
                <a:cs typeface="29LT Riwaya Bold"/>
                <a:sym typeface="29LT Riwaya Bold"/>
                <a:rtl/>
              </a:rPr>
              <a:t>خطوات تحديد الأهداف العامة والخاص</a:t>
            </a:r>
          </a:p>
        </p:txBody>
      </p:sp>
      <p:sp>
        <p:nvSpPr>
          <p:cNvPr id="9" name="TextBox 9"/>
          <p:cNvSpPr txBox="1"/>
          <p:nvPr/>
        </p:nvSpPr>
        <p:spPr>
          <a:xfrm>
            <a:off x="2108691" y="3143487"/>
            <a:ext cx="14920332" cy="4506883"/>
          </a:xfrm>
          <a:prstGeom prst="rect">
            <a:avLst/>
          </a:prstGeom>
        </p:spPr>
        <p:txBody>
          <a:bodyPr lIns="0" tIns="0" rIns="0" bIns="0" rtlCol="0" anchor="t">
            <a:spAutoFit/>
          </a:bodyPr>
          <a:lstStyle/>
          <a:p>
            <a:pPr algn="r" rtl="1">
              <a:lnSpc>
                <a:spcPts val="5164"/>
              </a:lnSpc>
            </a:pPr>
            <a:r>
              <a:rPr lang="ar-EG" sz="3688" b="1">
                <a:solidFill>
                  <a:srgbClr val="FF3131"/>
                </a:solidFill>
                <a:latin typeface="29LT Riwaya Bold"/>
                <a:ea typeface="29LT Riwaya Bold"/>
                <a:cs typeface="29LT Riwaya Bold"/>
                <a:sym typeface="29LT Riwaya Bold"/>
                <a:rtl/>
              </a:rPr>
              <a:t>الصحة:</a:t>
            </a:r>
          </a:p>
          <a:p>
            <a:pPr marL="796383" lvl="1" indent="-398191" algn="r" rtl="1">
              <a:lnSpc>
                <a:spcPts val="5164"/>
              </a:lnSpc>
              <a:buFont typeface="Arial"/>
              <a:buChar char="•"/>
            </a:pPr>
            <a:r>
              <a:rPr lang="ar-EG" sz="3688" b="1">
                <a:solidFill>
                  <a:srgbClr val="000000"/>
                </a:solidFill>
                <a:latin typeface="29LT Riwaya Bold"/>
                <a:ea typeface="29LT Riwaya Bold"/>
                <a:cs typeface="29LT Riwaya Bold"/>
                <a:sym typeface="29LT Riwaya Bold"/>
                <a:rtl/>
              </a:rPr>
              <a:t>هدف عام: أن أحافظ على صحتي ولياقتي البدنية.</a:t>
            </a:r>
          </a:p>
          <a:p>
            <a:pPr marL="796383" lvl="1" indent="-398191" algn="r" rtl="1">
              <a:lnSpc>
                <a:spcPts val="5164"/>
              </a:lnSpc>
              <a:buFont typeface="Arial"/>
              <a:buChar char="•"/>
            </a:pPr>
            <a:r>
              <a:rPr lang="ar-EG" sz="3688" b="1">
                <a:solidFill>
                  <a:srgbClr val="000000"/>
                </a:solidFill>
                <a:latin typeface="29LT Riwaya Bold"/>
                <a:ea typeface="29LT Riwaya Bold"/>
                <a:cs typeface="29LT Riwaya Bold"/>
                <a:sym typeface="29LT Riwaya Bold"/>
                <a:rtl/>
              </a:rPr>
              <a:t>أهداف خاصة مرتبطة به:</a:t>
            </a:r>
          </a:p>
          <a:p>
            <a:pPr marL="1592766" lvl="2" indent="-530922" algn="r" rtl="1">
              <a:lnSpc>
                <a:spcPts val="5164"/>
              </a:lnSpc>
              <a:buFont typeface="Arial"/>
              <a:buChar char="⚬"/>
            </a:pPr>
            <a:r>
              <a:rPr lang="ar-EG" sz="3688" b="1">
                <a:solidFill>
                  <a:srgbClr val="000000"/>
                </a:solidFill>
                <a:latin typeface="29LT Riwaya Bold"/>
                <a:ea typeface="29LT Riwaya Bold"/>
                <a:cs typeface="29LT Riwaya Bold"/>
                <a:sym typeface="29LT Riwaya Bold"/>
                <a:rtl/>
              </a:rPr>
              <a:t>أمارس رياضة المشي </a:t>
            </a:r>
            <a:r>
              <a:rPr lang="en-US" sz="3688" b="1">
                <a:solidFill>
                  <a:srgbClr val="000000"/>
                </a:solidFill>
                <a:latin typeface="29LT Riwaya Bold"/>
                <a:ea typeface="29LT Riwaya Bold"/>
                <a:cs typeface="29LT Riwaya Bold"/>
                <a:sym typeface="29LT Riwaya Bold"/>
              </a:rPr>
              <a:t>30</a:t>
            </a:r>
            <a:r>
              <a:rPr lang="ar-EG" sz="3688" b="1">
                <a:solidFill>
                  <a:srgbClr val="000000"/>
                </a:solidFill>
                <a:latin typeface="29LT Riwaya Bold"/>
                <a:ea typeface="29LT Riwaya Bold"/>
                <a:cs typeface="29LT Riwaya Bold"/>
                <a:sym typeface="29LT Riwaya Bold"/>
                <a:rtl/>
              </a:rPr>
              <a:t> دقيقة </a:t>
            </a:r>
            <a:r>
              <a:rPr lang="en-US" sz="3688" b="1">
                <a:solidFill>
                  <a:srgbClr val="000000"/>
                </a:solidFill>
                <a:latin typeface="29LT Riwaya Bold"/>
                <a:ea typeface="29LT Riwaya Bold"/>
                <a:cs typeface="29LT Riwaya Bold"/>
                <a:sym typeface="29LT Riwaya Bold"/>
              </a:rPr>
              <a:t>4</a:t>
            </a:r>
            <a:r>
              <a:rPr lang="ar-EG" sz="3688" b="1">
                <a:solidFill>
                  <a:srgbClr val="000000"/>
                </a:solidFill>
                <a:latin typeface="29LT Riwaya Bold"/>
                <a:ea typeface="29LT Riwaya Bold"/>
                <a:cs typeface="29LT Riwaya Bold"/>
                <a:sym typeface="29LT Riwaya Bold"/>
                <a:rtl/>
              </a:rPr>
              <a:t> مرات في الأسبوع.</a:t>
            </a:r>
          </a:p>
          <a:p>
            <a:pPr marL="1592766" lvl="2" indent="-530922" algn="r" rtl="1">
              <a:lnSpc>
                <a:spcPts val="5164"/>
              </a:lnSpc>
              <a:buFont typeface="Arial"/>
              <a:buChar char="⚬"/>
            </a:pPr>
            <a:r>
              <a:rPr lang="ar-EG" sz="3688" b="1">
                <a:solidFill>
                  <a:srgbClr val="000000"/>
                </a:solidFill>
                <a:latin typeface="29LT Riwaya Bold"/>
                <a:ea typeface="29LT Riwaya Bold"/>
                <a:cs typeface="29LT Riwaya Bold"/>
                <a:sym typeface="29LT Riwaya Bold"/>
                <a:rtl/>
              </a:rPr>
              <a:t>أشرب </a:t>
            </a:r>
            <a:r>
              <a:rPr lang="en-US" sz="3688" b="1">
                <a:solidFill>
                  <a:srgbClr val="000000"/>
                </a:solidFill>
                <a:latin typeface="29LT Riwaya Bold"/>
                <a:ea typeface="29LT Riwaya Bold"/>
                <a:cs typeface="29LT Riwaya Bold"/>
                <a:sym typeface="29LT Riwaya Bold"/>
              </a:rPr>
              <a:t>2</a:t>
            </a:r>
            <a:r>
              <a:rPr lang="ar-EG" sz="3688" b="1">
                <a:solidFill>
                  <a:srgbClr val="000000"/>
                </a:solidFill>
                <a:latin typeface="29LT Riwaya Bold"/>
                <a:ea typeface="29LT Riwaya Bold"/>
                <a:cs typeface="29LT Riwaya Bold"/>
                <a:sym typeface="29LT Riwaya Bold"/>
                <a:rtl/>
              </a:rPr>
              <a:t> لتر ماء يوميًا.</a:t>
            </a:r>
          </a:p>
          <a:p>
            <a:pPr marL="1592766" lvl="2" indent="-530922" algn="r" rtl="1">
              <a:lnSpc>
                <a:spcPts val="5164"/>
              </a:lnSpc>
              <a:buFont typeface="Arial"/>
              <a:buChar char="⚬"/>
            </a:pPr>
            <a:r>
              <a:rPr lang="ar-EG" sz="3688" b="1">
                <a:solidFill>
                  <a:srgbClr val="000000"/>
                </a:solidFill>
                <a:latin typeface="29LT Riwaya Bold"/>
                <a:ea typeface="29LT Riwaya Bold"/>
                <a:cs typeface="29LT Riwaya Bold"/>
                <a:sym typeface="29LT Riwaya Bold"/>
                <a:rtl/>
              </a:rPr>
              <a:t>أقلل من الوجبات السريعة إلى مرة واحدة في الشهر.</a:t>
            </a:r>
          </a:p>
          <a:p>
            <a:pPr algn="r" rtl="1">
              <a:lnSpc>
                <a:spcPts val="5164"/>
              </a:lnSpc>
            </a:pPr>
            <a:endParaRPr lang="ar-EG" sz="3688" b="1">
              <a:solidFill>
                <a:srgbClr val="000000"/>
              </a:solidFill>
              <a:latin typeface="29LT Riwaya Bold"/>
              <a:ea typeface="29LT Riwaya Bold"/>
              <a:cs typeface="29LT Riwaya Bold"/>
              <a:sym typeface="29LT Riwaya Bold"/>
              <a:rt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439931" y="1254016"/>
            <a:ext cx="767178" cy="775907"/>
          </a:xfrm>
          <a:custGeom>
            <a:avLst/>
            <a:gdLst/>
            <a:ahLst/>
            <a:cxnLst/>
            <a:rect l="l" t="t" r="r" b="b"/>
            <a:pathLst>
              <a:path w="767178" h="775907">
                <a:moveTo>
                  <a:pt x="0" y="0"/>
                </a:moveTo>
                <a:lnTo>
                  <a:pt x="767178" y="0"/>
                </a:lnTo>
                <a:lnTo>
                  <a:pt x="767178" y="775906"/>
                </a:lnTo>
                <a:lnTo>
                  <a:pt x="0" y="77590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flipH="1">
            <a:off x="13935570" y="-348562"/>
            <a:ext cx="4519015" cy="3558724"/>
          </a:xfrm>
          <a:custGeom>
            <a:avLst/>
            <a:gdLst/>
            <a:ahLst/>
            <a:cxnLst/>
            <a:rect l="l" t="t" r="r" b="b"/>
            <a:pathLst>
              <a:path w="4519015" h="3558724">
                <a:moveTo>
                  <a:pt x="4519015" y="0"/>
                </a:moveTo>
                <a:lnTo>
                  <a:pt x="0" y="0"/>
                </a:lnTo>
                <a:lnTo>
                  <a:pt x="0" y="3558724"/>
                </a:lnTo>
                <a:lnTo>
                  <a:pt x="4519015" y="3558724"/>
                </a:lnTo>
                <a:lnTo>
                  <a:pt x="4519015"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4" name="Freeform 4"/>
          <p:cNvSpPr/>
          <p:nvPr/>
        </p:nvSpPr>
        <p:spPr>
          <a:xfrm rot="-10800000" flipH="1">
            <a:off x="-387611" y="7070830"/>
            <a:ext cx="4519015" cy="3558724"/>
          </a:xfrm>
          <a:custGeom>
            <a:avLst/>
            <a:gdLst/>
            <a:ahLst/>
            <a:cxnLst/>
            <a:rect l="l" t="t" r="r" b="b"/>
            <a:pathLst>
              <a:path w="4519015" h="3558724">
                <a:moveTo>
                  <a:pt x="4519015" y="0"/>
                </a:moveTo>
                <a:lnTo>
                  <a:pt x="0" y="0"/>
                </a:lnTo>
                <a:lnTo>
                  <a:pt x="0" y="3558725"/>
                </a:lnTo>
                <a:lnTo>
                  <a:pt x="4519015" y="3558725"/>
                </a:lnTo>
                <a:lnTo>
                  <a:pt x="4519015"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grpSp>
        <p:nvGrpSpPr>
          <p:cNvPr id="5" name="Group 5"/>
          <p:cNvGrpSpPr/>
          <p:nvPr/>
        </p:nvGrpSpPr>
        <p:grpSpPr>
          <a:xfrm>
            <a:off x="5649260" y="710809"/>
            <a:ext cx="8396823" cy="1756107"/>
            <a:chOff x="0" y="0"/>
            <a:chExt cx="2211509" cy="462514"/>
          </a:xfrm>
        </p:grpSpPr>
        <p:sp>
          <p:nvSpPr>
            <p:cNvPr id="6" name="Freeform 6"/>
            <p:cNvSpPr/>
            <p:nvPr/>
          </p:nvSpPr>
          <p:spPr>
            <a:xfrm>
              <a:off x="0" y="0"/>
              <a:ext cx="2211509" cy="462514"/>
            </a:xfrm>
            <a:custGeom>
              <a:avLst/>
              <a:gdLst/>
              <a:ahLst/>
              <a:cxnLst/>
              <a:rect l="l" t="t" r="r" b="b"/>
              <a:pathLst>
                <a:path w="2211509" h="462514">
                  <a:moveTo>
                    <a:pt x="47022" y="0"/>
                  </a:moveTo>
                  <a:lnTo>
                    <a:pt x="2164486" y="0"/>
                  </a:lnTo>
                  <a:cubicBezTo>
                    <a:pt x="2190456" y="0"/>
                    <a:pt x="2211509" y="21053"/>
                    <a:pt x="2211509" y="47022"/>
                  </a:cubicBezTo>
                  <a:lnTo>
                    <a:pt x="2211509" y="415491"/>
                  </a:lnTo>
                  <a:cubicBezTo>
                    <a:pt x="2211509" y="427962"/>
                    <a:pt x="2206555" y="439923"/>
                    <a:pt x="2197736" y="448741"/>
                  </a:cubicBezTo>
                  <a:cubicBezTo>
                    <a:pt x="2188918" y="457560"/>
                    <a:pt x="2176958" y="462514"/>
                    <a:pt x="2164486" y="462514"/>
                  </a:cubicBezTo>
                  <a:lnTo>
                    <a:pt x="47022" y="462514"/>
                  </a:lnTo>
                  <a:cubicBezTo>
                    <a:pt x="21053" y="462514"/>
                    <a:pt x="0" y="441461"/>
                    <a:pt x="0" y="415491"/>
                  </a:cubicBezTo>
                  <a:lnTo>
                    <a:pt x="0" y="47022"/>
                  </a:lnTo>
                  <a:cubicBezTo>
                    <a:pt x="0" y="21053"/>
                    <a:pt x="21053" y="0"/>
                    <a:pt x="47022" y="0"/>
                  </a:cubicBezTo>
                  <a:close/>
                </a:path>
              </a:pathLst>
            </a:custGeom>
            <a:solidFill>
              <a:srgbClr val="8AD1CA"/>
            </a:solidFill>
          </p:spPr>
          <p:txBody>
            <a:bodyPr/>
            <a:lstStyle/>
            <a:p>
              <a:endParaRPr lang="ar-SA"/>
            </a:p>
          </p:txBody>
        </p:sp>
        <p:sp>
          <p:nvSpPr>
            <p:cNvPr id="7" name="TextBox 7"/>
            <p:cNvSpPr txBox="1"/>
            <p:nvPr/>
          </p:nvSpPr>
          <p:spPr>
            <a:xfrm>
              <a:off x="0" y="-38100"/>
              <a:ext cx="2211509" cy="500614"/>
            </a:xfrm>
            <a:prstGeom prst="rect">
              <a:avLst/>
            </a:prstGeom>
          </p:spPr>
          <p:txBody>
            <a:bodyPr lIns="50800" tIns="50800" rIns="50800" bIns="50800" rtlCol="0" anchor="ctr"/>
            <a:lstStyle/>
            <a:p>
              <a:pPr algn="ctr">
                <a:lnSpc>
                  <a:spcPts val="2659"/>
                </a:lnSpc>
                <a:spcBef>
                  <a:spcPct val="0"/>
                </a:spcBef>
              </a:pPr>
              <a:endParaRPr/>
            </a:p>
          </p:txBody>
        </p:sp>
      </p:grpSp>
      <p:sp>
        <p:nvSpPr>
          <p:cNvPr id="8" name="TextBox 8"/>
          <p:cNvSpPr txBox="1"/>
          <p:nvPr/>
        </p:nvSpPr>
        <p:spPr>
          <a:xfrm>
            <a:off x="6145306" y="1302444"/>
            <a:ext cx="7489160" cy="765012"/>
          </a:xfrm>
          <a:prstGeom prst="rect">
            <a:avLst/>
          </a:prstGeom>
        </p:spPr>
        <p:txBody>
          <a:bodyPr lIns="0" tIns="0" rIns="0" bIns="0" rtlCol="0" anchor="t">
            <a:spAutoFit/>
          </a:bodyPr>
          <a:lstStyle/>
          <a:p>
            <a:pPr algn="ctr" rtl="1">
              <a:lnSpc>
                <a:spcPts val="6153"/>
              </a:lnSpc>
            </a:pPr>
            <a:r>
              <a:rPr lang="ar-EG" sz="4395" b="1">
                <a:solidFill>
                  <a:srgbClr val="000000"/>
                </a:solidFill>
                <a:latin typeface="29LT Riwaya Bold"/>
                <a:ea typeface="29LT Riwaya Bold"/>
                <a:cs typeface="29LT Riwaya Bold"/>
                <a:sym typeface="29LT Riwaya Bold"/>
                <a:rtl/>
              </a:rPr>
              <a:t>خطوات تحديد الأهداف العامة والخاص</a:t>
            </a:r>
          </a:p>
        </p:txBody>
      </p:sp>
      <p:sp>
        <p:nvSpPr>
          <p:cNvPr id="9" name="TextBox 9"/>
          <p:cNvSpPr txBox="1"/>
          <p:nvPr/>
        </p:nvSpPr>
        <p:spPr>
          <a:xfrm>
            <a:off x="1871897" y="3448855"/>
            <a:ext cx="14920332" cy="4506883"/>
          </a:xfrm>
          <a:prstGeom prst="rect">
            <a:avLst/>
          </a:prstGeom>
        </p:spPr>
        <p:txBody>
          <a:bodyPr lIns="0" tIns="0" rIns="0" bIns="0" rtlCol="0" anchor="t">
            <a:spAutoFit/>
          </a:bodyPr>
          <a:lstStyle/>
          <a:p>
            <a:pPr algn="r" rtl="1">
              <a:lnSpc>
                <a:spcPts val="5164"/>
              </a:lnSpc>
            </a:pPr>
            <a:r>
              <a:rPr lang="ar-EG" sz="3688" b="1">
                <a:solidFill>
                  <a:srgbClr val="FF3131"/>
                </a:solidFill>
                <a:latin typeface="29LT Riwaya Bold"/>
                <a:ea typeface="29LT Riwaya Bold"/>
                <a:cs typeface="29LT Riwaya Bold"/>
                <a:sym typeface="29LT Riwaya Bold"/>
                <a:rtl/>
              </a:rPr>
              <a:t>العلاقات الاجتماعية:</a:t>
            </a:r>
          </a:p>
          <a:p>
            <a:pPr marL="796383" lvl="1" indent="-398191" algn="r" rtl="1">
              <a:lnSpc>
                <a:spcPts val="5164"/>
              </a:lnSpc>
              <a:buFont typeface="Arial"/>
              <a:buChar char="•"/>
            </a:pPr>
            <a:r>
              <a:rPr lang="ar-EG" sz="3688" b="1">
                <a:solidFill>
                  <a:srgbClr val="000000"/>
                </a:solidFill>
                <a:latin typeface="29LT Riwaya Bold"/>
                <a:ea typeface="29LT Riwaya Bold"/>
                <a:cs typeface="29LT Riwaya Bold"/>
                <a:sym typeface="29LT Riwaya Bold"/>
                <a:rtl/>
              </a:rPr>
              <a:t>هدف عام: أن أبني علاقات اجتماعية قوية وإيجابية مع من حولي.</a:t>
            </a:r>
          </a:p>
          <a:p>
            <a:pPr marL="796383" lvl="1" indent="-398191" algn="r" rtl="1">
              <a:lnSpc>
                <a:spcPts val="5164"/>
              </a:lnSpc>
              <a:buFont typeface="Arial"/>
              <a:buChar char="•"/>
            </a:pPr>
            <a:r>
              <a:rPr lang="ar-EG" sz="3688" b="1">
                <a:solidFill>
                  <a:srgbClr val="000000"/>
                </a:solidFill>
                <a:latin typeface="29LT Riwaya Bold"/>
                <a:ea typeface="29LT Riwaya Bold"/>
                <a:cs typeface="29LT Riwaya Bold"/>
                <a:sym typeface="29LT Riwaya Bold"/>
                <a:rtl/>
              </a:rPr>
              <a:t>أهداف خاصة مرتبطة به:</a:t>
            </a:r>
          </a:p>
          <a:p>
            <a:pPr marL="1592766" lvl="2" indent="-530922" algn="r" rtl="1">
              <a:lnSpc>
                <a:spcPts val="5164"/>
              </a:lnSpc>
              <a:buFont typeface="Arial"/>
              <a:buChar char="⚬"/>
            </a:pPr>
            <a:r>
              <a:rPr lang="ar-EG" sz="3688" b="1">
                <a:solidFill>
                  <a:srgbClr val="000000"/>
                </a:solidFill>
                <a:latin typeface="29LT Riwaya Bold"/>
                <a:ea typeface="29LT Riwaya Bold"/>
                <a:cs typeface="29LT Riwaya Bold"/>
                <a:sym typeface="29LT Riwaya Bold"/>
                <a:rtl/>
              </a:rPr>
              <a:t>أخصص وقتًا أسبوعيًا للتواصل مع العائلة.</a:t>
            </a:r>
          </a:p>
          <a:p>
            <a:pPr marL="1592766" lvl="2" indent="-530922" algn="r" rtl="1">
              <a:lnSpc>
                <a:spcPts val="5164"/>
              </a:lnSpc>
              <a:buFont typeface="Arial"/>
              <a:buChar char="⚬"/>
            </a:pPr>
            <a:r>
              <a:rPr lang="ar-EG" sz="3688" b="1">
                <a:solidFill>
                  <a:srgbClr val="000000"/>
                </a:solidFill>
                <a:latin typeface="29LT Riwaya Bold"/>
                <a:ea typeface="29LT Riwaya Bold"/>
                <a:cs typeface="29LT Riwaya Bold"/>
                <a:sym typeface="29LT Riwaya Bold"/>
                <a:rtl/>
              </a:rPr>
              <a:t>أشارك في نشاط اجتماعي أو تطوعي مرة في الشهر.</a:t>
            </a:r>
          </a:p>
          <a:p>
            <a:pPr marL="1592766" lvl="2" indent="-530922" algn="r" rtl="1">
              <a:lnSpc>
                <a:spcPts val="5164"/>
              </a:lnSpc>
              <a:buFont typeface="Arial"/>
              <a:buChar char="⚬"/>
            </a:pPr>
            <a:r>
              <a:rPr lang="ar-EG" sz="3688" b="1">
                <a:solidFill>
                  <a:srgbClr val="000000"/>
                </a:solidFill>
                <a:latin typeface="29LT Riwaya Bold"/>
                <a:ea typeface="29LT Riwaya Bold"/>
                <a:cs typeface="29LT Riwaya Bold"/>
                <a:sym typeface="29LT Riwaya Bold"/>
                <a:rtl/>
              </a:rPr>
              <a:t>أحرص على الاستماع الجيد ودعم صديقاتي عند الحاجة.</a:t>
            </a:r>
          </a:p>
          <a:p>
            <a:pPr algn="r" rtl="1">
              <a:lnSpc>
                <a:spcPts val="5164"/>
              </a:lnSpc>
            </a:pPr>
            <a:endParaRPr lang="ar-EG" sz="3688" b="1">
              <a:solidFill>
                <a:srgbClr val="000000"/>
              </a:solidFill>
              <a:latin typeface="29LT Riwaya Bold"/>
              <a:ea typeface="29LT Riwaya Bold"/>
              <a:cs typeface="29LT Riwaya Bold"/>
              <a:sym typeface="29LT Riwaya Bold"/>
              <a:rt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48763" y="9636838"/>
            <a:ext cx="18985526" cy="866525"/>
            <a:chOff x="0" y="0"/>
            <a:chExt cx="5000303" cy="228221"/>
          </a:xfrm>
        </p:grpSpPr>
        <p:sp>
          <p:nvSpPr>
            <p:cNvPr id="3" name="Freeform 3"/>
            <p:cNvSpPr/>
            <p:nvPr/>
          </p:nvSpPr>
          <p:spPr>
            <a:xfrm>
              <a:off x="0" y="0"/>
              <a:ext cx="5000303" cy="228221"/>
            </a:xfrm>
            <a:custGeom>
              <a:avLst/>
              <a:gdLst/>
              <a:ahLst/>
              <a:cxnLst/>
              <a:rect l="l" t="t" r="r" b="b"/>
              <a:pathLst>
                <a:path w="5000303" h="228221">
                  <a:moveTo>
                    <a:pt x="0" y="0"/>
                  </a:moveTo>
                  <a:lnTo>
                    <a:pt x="5000303" y="0"/>
                  </a:lnTo>
                  <a:lnTo>
                    <a:pt x="5000303" y="228221"/>
                  </a:lnTo>
                  <a:lnTo>
                    <a:pt x="0" y="228221"/>
                  </a:lnTo>
                  <a:close/>
                </a:path>
              </a:pathLst>
            </a:custGeom>
            <a:solidFill>
              <a:srgbClr val="07605D"/>
            </a:solidFill>
          </p:spPr>
          <p:txBody>
            <a:bodyPr/>
            <a:lstStyle/>
            <a:p>
              <a:endParaRPr lang="ar-SA"/>
            </a:p>
          </p:txBody>
        </p:sp>
        <p:sp>
          <p:nvSpPr>
            <p:cNvPr id="4" name="TextBox 4"/>
            <p:cNvSpPr txBox="1"/>
            <p:nvPr/>
          </p:nvSpPr>
          <p:spPr>
            <a:xfrm>
              <a:off x="0" y="-38100"/>
              <a:ext cx="5000303" cy="266321"/>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188074" y="-135123"/>
            <a:ext cx="4775439" cy="3760658"/>
          </a:xfrm>
          <a:custGeom>
            <a:avLst/>
            <a:gdLst/>
            <a:ahLst/>
            <a:cxnLst/>
            <a:rect l="l" t="t" r="r" b="b"/>
            <a:pathLst>
              <a:path w="4775439" h="3760658">
                <a:moveTo>
                  <a:pt x="0" y="0"/>
                </a:moveTo>
                <a:lnTo>
                  <a:pt x="4775439" y="0"/>
                </a:lnTo>
                <a:lnTo>
                  <a:pt x="4775439" y="3760659"/>
                </a:lnTo>
                <a:lnTo>
                  <a:pt x="0" y="376065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6" name="Freeform 6"/>
          <p:cNvSpPr/>
          <p:nvPr/>
        </p:nvSpPr>
        <p:spPr>
          <a:xfrm flipH="1">
            <a:off x="13703681" y="-135123"/>
            <a:ext cx="4775439" cy="3760658"/>
          </a:xfrm>
          <a:custGeom>
            <a:avLst/>
            <a:gdLst/>
            <a:ahLst/>
            <a:cxnLst/>
            <a:rect l="l" t="t" r="r" b="b"/>
            <a:pathLst>
              <a:path w="4775439" h="3760658">
                <a:moveTo>
                  <a:pt x="4775439" y="0"/>
                </a:moveTo>
                <a:lnTo>
                  <a:pt x="0" y="0"/>
                </a:lnTo>
                <a:lnTo>
                  <a:pt x="0" y="3760659"/>
                </a:lnTo>
                <a:lnTo>
                  <a:pt x="4775439" y="3760659"/>
                </a:lnTo>
                <a:lnTo>
                  <a:pt x="4775439"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7" name="Freeform 7"/>
          <p:cNvSpPr/>
          <p:nvPr/>
        </p:nvSpPr>
        <p:spPr>
          <a:xfrm>
            <a:off x="12936503" y="1745207"/>
            <a:ext cx="767178" cy="775907"/>
          </a:xfrm>
          <a:custGeom>
            <a:avLst/>
            <a:gdLst/>
            <a:ahLst/>
            <a:cxnLst/>
            <a:rect l="l" t="t" r="r" b="b"/>
            <a:pathLst>
              <a:path w="767178" h="775907">
                <a:moveTo>
                  <a:pt x="0" y="0"/>
                </a:moveTo>
                <a:lnTo>
                  <a:pt x="767178" y="0"/>
                </a:lnTo>
                <a:lnTo>
                  <a:pt x="767178" y="775907"/>
                </a:lnTo>
                <a:lnTo>
                  <a:pt x="0" y="77590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8" name="TextBox 8"/>
          <p:cNvSpPr txBox="1"/>
          <p:nvPr/>
        </p:nvSpPr>
        <p:spPr>
          <a:xfrm>
            <a:off x="5542824" y="1669007"/>
            <a:ext cx="7205398" cy="679273"/>
          </a:xfrm>
          <a:prstGeom prst="rect">
            <a:avLst/>
          </a:prstGeom>
        </p:spPr>
        <p:txBody>
          <a:bodyPr lIns="0" tIns="0" rIns="0" bIns="0" rtlCol="0" anchor="t">
            <a:spAutoFit/>
          </a:bodyPr>
          <a:lstStyle/>
          <a:p>
            <a:pPr algn="ctr" rtl="1">
              <a:lnSpc>
                <a:spcPts val="5609"/>
              </a:lnSpc>
            </a:pPr>
            <a:r>
              <a:rPr lang="ar-EG" sz="4006" b="1">
                <a:solidFill>
                  <a:srgbClr val="000000"/>
                </a:solidFill>
                <a:latin typeface="29LT Riwaya Bold"/>
                <a:ea typeface="29LT Riwaya Bold"/>
                <a:cs typeface="29LT Riwaya Bold"/>
                <a:sym typeface="29LT Riwaya Bold"/>
                <a:rtl/>
              </a:rPr>
              <a:t> أهم </a:t>
            </a:r>
            <a:r>
              <a:rPr lang="en-US" sz="4006" b="1">
                <a:solidFill>
                  <a:srgbClr val="000000"/>
                </a:solidFill>
                <a:latin typeface="29LT Riwaya Bold"/>
                <a:ea typeface="29LT Riwaya Bold"/>
                <a:cs typeface="29LT Riwaya Bold"/>
                <a:sym typeface="29LT Riwaya Bold"/>
              </a:rPr>
              <a:t>٣</a:t>
            </a:r>
            <a:r>
              <a:rPr lang="ar-EG" sz="4006" b="1">
                <a:solidFill>
                  <a:srgbClr val="000000"/>
                </a:solidFill>
                <a:latin typeface="29LT Riwaya Bold"/>
                <a:ea typeface="29LT Riwaya Bold"/>
                <a:cs typeface="29LT Riwaya Bold"/>
                <a:sym typeface="29LT Riwaya Bold"/>
                <a:rtl/>
              </a:rPr>
              <a:t> نقاط محورية بعد المرحلة الثانوية </a:t>
            </a:r>
          </a:p>
        </p:txBody>
      </p:sp>
      <p:sp>
        <p:nvSpPr>
          <p:cNvPr id="9" name="TextBox 9"/>
          <p:cNvSpPr txBox="1"/>
          <p:nvPr/>
        </p:nvSpPr>
        <p:spPr>
          <a:xfrm>
            <a:off x="2280836" y="3831875"/>
            <a:ext cx="14384361" cy="3275427"/>
          </a:xfrm>
          <a:prstGeom prst="rect">
            <a:avLst/>
          </a:prstGeom>
        </p:spPr>
        <p:txBody>
          <a:bodyPr lIns="0" tIns="0" rIns="0" bIns="0" rtlCol="0" anchor="t">
            <a:spAutoFit/>
          </a:bodyPr>
          <a:lstStyle/>
          <a:p>
            <a:pPr algn="r" rtl="1">
              <a:lnSpc>
                <a:spcPts val="5220"/>
              </a:lnSpc>
            </a:pPr>
            <a:r>
              <a:rPr lang="ar-EG" sz="3728" b="1">
                <a:solidFill>
                  <a:srgbClr val="096B68"/>
                </a:solidFill>
                <a:latin typeface="29LT Riwaya Bold"/>
                <a:ea typeface="29LT Riwaya Bold"/>
                <a:cs typeface="29LT Riwaya Bold"/>
                <a:sym typeface="29LT Riwaya Bold"/>
                <a:rtl/>
              </a:rPr>
              <a:t>اختيار المسار المناسب (التعليم أو </a:t>
            </a:r>
            <a:r>
              <a:rPr lang="ar-EG" sz="3728" b="1">
                <a:solidFill>
                  <a:srgbClr val="07605D"/>
                </a:solidFill>
                <a:latin typeface="29LT Riwaya Bold"/>
                <a:ea typeface="29LT Riwaya Bold"/>
                <a:cs typeface="29LT Riwaya Bold"/>
                <a:sym typeface="29LT Riwaya Bold"/>
                <a:rtl/>
              </a:rPr>
              <a:t>العمل)</a:t>
            </a:r>
          </a:p>
          <a:p>
            <a:pPr algn="r" rtl="1">
              <a:lnSpc>
                <a:spcPts val="5220"/>
              </a:lnSpc>
            </a:pPr>
            <a:endParaRPr lang="ar-EG" sz="3728" b="1">
              <a:solidFill>
                <a:srgbClr val="07605D"/>
              </a:solidFill>
              <a:latin typeface="29LT Riwaya Bold"/>
              <a:ea typeface="29LT Riwaya Bold"/>
              <a:cs typeface="29LT Riwaya Bold"/>
              <a:sym typeface="29LT Riwaya Bold"/>
              <a:rtl/>
            </a:endParaRPr>
          </a:p>
          <a:p>
            <a:pPr marL="805027" lvl="1" indent="-402513" algn="r" rtl="1">
              <a:lnSpc>
                <a:spcPts val="5220"/>
              </a:lnSpc>
              <a:buFont typeface="Arial"/>
              <a:buChar char="•"/>
            </a:pPr>
            <a:r>
              <a:rPr lang="ar-EG" sz="3728" b="1">
                <a:solidFill>
                  <a:srgbClr val="000000"/>
                </a:solidFill>
                <a:latin typeface="29LT Riwaya Bold"/>
                <a:ea typeface="29LT Riwaya Bold"/>
                <a:cs typeface="29LT Riwaya Bold"/>
                <a:sym typeface="29LT Riwaya Bold"/>
                <a:rtl/>
              </a:rPr>
              <a:t>التفكير في الجامعة، الكلية التقنية، الدورات التدريبية أو دخول سوق العمل.</a:t>
            </a:r>
          </a:p>
          <a:p>
            <a:pPr marL="805027" lvl="1" indent="-402513" algn="r" rtl="1">
              <a:lnSpc>
                <a:spcPts val="5220"/>
              </a:lnSpc>
              <a:buFont typeface="Arial"/>
              <a:buChar char="•"/>
            </a:pPr>
            <a:r>
              <a:rPr lang="ar-EG" sz="3728" b="1">
                <a:solidFill>
                  <a:srgbClr val="000000"/>
                </a:solidFill>
                <a:latin typeface="29LT Riwaya Bold"/>
                <a:ea typeface="29LT Riwaya Bold"/>
                <a:cs typeface="29LT Riwaya Bold"/>
                <a:sym typeface="29LT Riwaya Bold"/>
                <a:rtl/>
              </a:rPr>
              <a:t>ربط الاختيار بالاهتمامات والقدرات، وليس فقط برغبة الآخرين.</a:t>
            </a:r>
          </a:p>
          <a:p>
            <a:pPr algn="r" rtl="1">
              <a:lnSpc>
                <a:spcPts val="5220"/>
              </a:lnSpc>
            </a:pPr>
            <a:endParaRPr lang="ar-EG" sz="3728" b="1">
              <a:solidFill>
                <a:srgbClr val="000000"/>
              </a:solidFill>
              <a:latin typeface="29LT Riwaya Bold"/>
              <a:ea typeface="29LT Riwaya Bold"/>
              <a:cs typeface="29LT Riwaya Bold"/>
              <a:sym typeface="29LT Riwaya Bold"/>
              <a:rt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48763" y="9636838"/>
            <a:ext cx="18985526" cy="866525"/>
            <a:chOff x="0" y="0"/>
            <a:chExt cx="5000303" cy="228221"/>
          </a:xfrm>
        </p:grpSpPr>
        <p:sp>
          <p:nvSpPr>
            <p:cNvPr id="3" name="Freeform 3"/>
            <p:cNvSpPr/>
            <p:nvPr/>
          </p:nvSpPr>
          <p:spPr>
            <a:xfrm>
              <a:off x="0" y="0"/>
              <a:ext cx="5000303" cy="228221"/>
            </a:xfrm>
            <a:custGeom>
              <a:avLst/>
              <a:gdLst/>
              <a:ahLst/>
              <a:cxnLst/>
              <a:rect l="l" t="t" r="r" b="b"/>
              <a:pathLst>
                <a:path w="5000303" h="228221">
                  <a:moveTo>
                    <a:pt x="0" y="0"/>
                  </a:moveTo>
                  <a:lnTo>
                    <a:pt x="5000303" y="0"/>
                  </a:lnTo>
                  <a:lnTo>
                    <a:pt x="5000303" y="228221"/>
                  </a:lnTo>
                  <a:lnTo>
                    <a:pt x="0" y="228221"/>
                  </a:lnTo>
                  <a:close/>
                </a:path>
              </a:pathLst>
            </a:custGeom>
            <a:solidFill>
              <a:srgbClr val="07605D"/>
            </a:solidFill>
          </p:spPr>
          <p:txBody>
            <a:bodyPr/>
            <a:lstStyle/>
            <a:p>
              <a:endParaRPr lang="ar-SA"/>
            </a:p>
          </p:txBody>
        </p:sp>
        <p:sp>
          <p:nvSpPr>
            <p:cNvPr id="4" name="TextBox 4"/>
            <p:cNvSpPr txBox="1"/>
            <p:nvPr/>
          </p:nvSpPr>
          <p:spPr>
            <a:xfrm>
              <a:off x="0" y="-38100"/>
              <a:ext cx="5000303" cy="266321"/>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188074" y="-135123"/>
            <a:ext cx="4775439" cy="3760658"/>
          </a:xfrm>
          <a:custGeom>
            <a:avLst/>
            <a:gdLst/>
            <a:ahLst/>
            <a:cxnLst/>
            <a:rect l="l" t="t" r="r" b="b"/>
            <a:pathLst>
              <a:path w="4775439" h="3760658">
                <a:moveTo>
                  <a:pt x="0" y="0"/>
                </a:moveTo>
                <a:lnTo>
                  <a:pt x="4775439" y="0"/>
                </a:lnTo>
                <a:lnTo>
                  <a:pt x="4775439" y="3760659"/>
                </a:lnTo>
                <a:lnTo>
                  <a:pt x="0" y="376065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6" name="Freeform 6"/>
          <p:cNvSpPr/>
          <p:nvPr/>
        </p:nvSpPr>
        <p:spPr>
          <a:xfrm flipH="1">
            <a:off x="13703681" y="-135123"/>
            <a:ext cx="4775439" cy="3760658"/>
          </a:xfrm>
          <a:custGeom>
            <a:avLst/>
            <a:gdLst/>
            <a:ahLst/>
            <a:cxnLst/>
            <a:rect l="l" t="t" r="r" b="b"/>
            <a:pathLst>
              <a:path w="4775439" h="3760658">
                <a:moveTo>
                  <a:pt x="4775439" y="0"/>
                </a:moveTo>
                <a:lnTo>
                  <a:pt x="0" y="0"/>
                </a:lnTo>
                <a:lnTo>
                  <a:pt x="0" y="3760659"/>
                </a:lnTo>
                <a:lnTo>
                  <a:pt x="4775439" y="3760659"/>
                </a:lnTo>
                <a:lnTo>
                  <a:pt x="4775439"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7" name="Freeform 7"/>
          <p:cNvSpPr/>
          <p:nvPr/>
        </p:nvSpPr>
        <p:spPr>
          <a:xfrm>
            <a:off x="12936503" y="1745207"/>
            <a:ext cx="767178" cy="775907"/>
          </a:xfrm>
          <a:custGeom>
            <a:avLst/>
            <a:gdLst/>
            <a:ahLst/>
            <a:cxnLst/>
            <a:rect l="l" t="t" r="r" b="b"/>
            <a:pathLst>
              <a:path w="767178" h="775907">
                <a:moveTo>
                  <a:pt x="0" y="0"/>
                </a:moveTo>
                <a:lnTo>
                  <a:pt x="767178" y="0"/>
                </a:lnTo>
                <a:lnTo>
                  <a:pt x="767178" y="775907"/>
                </a:lnTo>
                <a:lnTo>
                  <a:pt x="0" y="77590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8" name="TextBox 8"/>
          <p:cNvSpPr txBox="1"/>
          <p:nvPr/>
        </p:nvSpPr>
        <p:spPr>
          <a:xfrm>
            <a:off x="5542824" y="1669007"/>
            <a:ext cx="7205398" cy="679273"/>
          </a:xfrm>
          <a:prstGeom prst="rect">
            <a:avLst/>
          </a:prstGeom>
        </p:spPr>
        <p:txBody>
          <a:bodyPr lIns="0" tIns="0" rIns="0" bIns="0" rtlCol="0" anchor="t">
            <a:spAutoFit/>
          </a:bodyPr>
          <a:lstStyle/>
          <a:p>
            <a:pPr algn="ctr" rtl="1">
              <a:lnSpc>
                <a:spcPts val="5609"/>
              </a:lnSpc>
            </a:pPr>
            <a:r>
              <a:rPr lang="ar-EG" sz="4006" b="1">
                <a:solidFill>
                  <a:srgbClr val="000000"/>
                </a:solidFill>
                <a:latin typeface="29LT Riwaya Bold"/>
                <a:ea typeface="29LT Riwaya Bold"/>
                <a:cs typeface="29LT Riwaya Bold"/>
                <a:sym typeface="29LT Riwaya Bold"/>
                <a:rtl/>
              </a:rPr>
              <a:t> أهم </a:t>
            </a:r>
            <a:r>
              <a:rPr lang="en-US" sz="4006" b="1">
                <a:solidFill>
                  <a:srgbClr val="000000"/>
                </a:solidFill>
                <a:latin typeface="29LT Riwaya Bold"/>
                <a:ea typeface="29LT Riwaya Bold"/>
                <a:cs typeface="29LT Riwaya Bold"/>
                <a:sym typeface="29LT Riwaya Bold"/>
              </a:rPr>
              <a:t>٣</a:t>
            </a:r>
            <a:r>
              <a:rPr lang="ar-EG" sz="4006" b="1">
                <a:solidFill>
                  <a:srgbClr val="000000"/>
                </a:solidFill>
                <a:latin typeface="29LT Riwaya Bold"/>
                <a:ea typeface="29LT Riwaya Bold"/>
                <a:cs typeface="29LT Riwaya Bold"/>
                <a:sym typeface="29LT Riwaya Bold"/>
                <a:rtl/>
              </a:rPr>
              <a:t> نقاط محورية بعد المرحلة الثانوية </a:t>
            </a:r>
          </a:p>
        </p:txBody>
      </p:sp>
      <p:sp>
        <p:nvSpPr>
          <p:cNvPr id="9" name="TextBox 9"/>
          <p:cNvSpPr txBox="1"/>
          <p:nvPr/>
        </p:nvSpPr>
        <p:spPr>
          <a:xfrm>
            <a:off x="2199645" y="3797080"/>
            <a:ext cx="14384361" cy="3267616"/>
          </a:xfrm>
          <a:prstGeom prst="rect">
            <a:avLst/>
          </a:prstGeom>
        </p:spPr>
        <p:txBody>
          <a:bodyPr lIns="0" tIns="0" rIns="0" bIns="0" rtlCol="0" anchor="t">
            <a:spAutoFit/>
          </a:bodyPr>
          <a:lstStyle/>
          <a:p>
            <a:pPr algn="r" rtl="1">
              <a:lnSpc>
                <a:spcPts val="5220"/>
              </a:lnSpc>
            </a:pPr>
            <a:r>
              <a:rPr lang="ar-EG" sz="3728" b="1">
                <a:solidFill>
                  <a:srgbClr val="07605D"/>
                </a:solidFill>
                <a:latin typeface="29LT Riwaya Bold"/>
                <a:ea typeface="29LT Riwaya Bold"/>
                <a:cs typeface="29LT Riwaya Bold"/>
                <a:sym typeface="29LT Riwaya Bold"/>
                <a:rtl/>
              </a:rPr>
              <a:t>تطوير الذات والمهارات</a:t>
            </a:r>
          </a:p>
          <a:p>
            <a:pPr algn="r" rtl="1">
              <a:lnSpc>
                <a:spcPts val="5220"/>
              </a:lnSpc>
            </a:pPr>
            <a:endParaRPr lang="ar-EG" sz="3728" b="1">
              <a:solidFill>
                <a:srgbClr val="07605D"/>
              </a:solidFill>
              <a:latin typeface="29LT Riwaya Bold"/>
              <a:ea typeface="29LT Riwaya Bold"/>
              <a:cs typeface="29LT Riwaya Bold"/>
              <a:sym typeface="29LT Riwaya Bold"/>
              <a:rtl/>
            </a:endParaRPr>
          </a:p>
          <a:p>
            <a:pPr marL="805026" lvl="1" indent="-402513" algn="r" rtl="1">
              <a:lnSpc>
                <a:spcPts val="5220"/>
              </a:lnSpc>
              <a:buFont typeface="Arial"/>
              <a:buChar char="•"/>
            </a:pPr>
            <a:r>
              <a:rPr lang="ar-EG" sz="3728" b="1">
                <a:solidFill>
                  <a:srgbClr val="000000"/>
                </a:solidFill>
                <a:latin typeface="29LT Riwaya Bold"/>
                <a:ea typeface="29LT Riwaya Bold"/>
                <a:cs typeface="29LT Riwaya Bold"/>
                <a:sym typeface="29LT Riwaya Bold"/>
                <a:rtl/>
              </a:rPr>
              <a:t>تعلم مهارات يحتاجها المستقبل مثل: اللغة الإنجليزية، التقنية، مهارات التواصل.</a:t>
            </a:r>
          </a:p>
          <a:p>
            <a:pPr marL="805026" lvl="1" indent="-402513" algn="r" rtl="1">
              <a:lnSpc>
                <a:spcPts val="5220"/>
              </a:lnSpc>
              <a:buFont typeface="Arial"/>
              <a:buChar char="•"/>
            </a:pPr>
            <a:r>
              <a:rPr lang="ar-EG" sz="3728" b="1">
                <a:solidFill>
                  <a:srgbClr val="000000"/>
                </a:solidFill>
                <a:latin typeface="29LT Riwaya Bold"/>
                <a:ea typeface="29LT Riwaya Bold"/>
                <a:cs typeface="29LT Riwaya Bold"/>
                <a:sym typeface="29LT Riwaya Bold"/>
                <a:rtl/>
              </a:rPr>
              <a:t>اكتساب خبرات من دورات، تطوع، ورش عمل، أو مشاريع صغيرة.</a:t>
            </a:r>
          </a:p>
          <a:p>
            <a:pPr algn="r" rtl="1">
              <a:lnSpc>
                <a:spcPts val="5220"/>
              </a:lnSpc>
            </a:pPr>
            <a:endParaRPr lang="ar-EG" sz="3728" b="1">
              <a:solidFill>
                <a:srgbClr val="000000"/>
              </a:solidFill>
              <a:latin typeface="29LT Riwaya Bold"/>
              <a:ea typeface="29LT Riwaya Bold"/>
              <a:cs typeface="29LT Riwaya Bold"/>
              <a:sym typeface="29LT Riwaya Bold"/>
              <a:rt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48763" y="9636838"/>
            <a:ext cx="18985526" cy="866525"/>
            <a:chOff x="0" y="0"/>
            <a:chExt cx="5000303" cy="228221"/>
          </a:xfrm>
        </p:grpSpPr>
        <p:sp>
          <p:nvSpPr>
            <p:cNvPr id="3" name="Freeform 3"/>
            <p:cNvSpPr/>
            <p:nvPr/>
          </p:nvSpPr>
          <p:spPr>
            <a:xfrm>
              <a:off x="0" y="0"/>
              <a:ext cx="5000303" cy="228221"/>
            </a:xfrm>
            <a:custGeom>
              <a:avLst/>
              <a:gdLst/>
              <a:ahLst/>
              <a:cxnLst/>
              <a:rect l="l" t="t" r="r" b="b"/>
              <a:pathLst>
                <a:path w="5000303" h="228221">
                  <a:moveTo>
                    <a:pt x="0" y="0"/>
                  </a:moveTo>
                  <a:lnTo>
                    <a:pt x="5000303" y="0"/>
                  </a:lnTo>
                  <a:lnTo>
                    <a:pt x="5000303" y="228221"/>
                  </a:lnTo>
                  <a:lnTo>
                    <a:pt x="0" y="228221"/>
                  </a:lnTo>
                  <a:close/>
                </a:path>
              </a:pathLst>
            </a:custGeom>
            <a:solidFill>
              <a:srgbClr val="07605D"/>
            </a:solidFill>
          </p:spPr>
          <p:txBody>
            <a:bodyPr/>
            <a:lstStyle/>
            <a:p>
              <a:endParaRPr lang="ar-SA"/>
            </a:p>
          </p:txBody>
        </p:sp>
        <p:sp>
          <p:nvSpPr>
            <p:cNvPr id="4" name="TextBox 4"/>
            <p:cNvSpPr txBox="1"/>
            <p:nvPr/>
          </p:nvSpPr>
          <p:spPr>
            <a:xfrm>
              <a:off x="0" y="-38100"/>
              <a:ext cx="5000303" cy="266321"/>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188074" y="-135123"/>
            <a:ext cx="4775439" cy="3760658"/>
          </a:xfrm>
          <a:custGeom>
            <a:avLst/>
            <a:gdLst/>
            <a:ahLst/>
            <a:cxnLst/>
            <a:rect l="l" t="t" r="r" b="b"/>
            <a:pathLst>
              <a:path w="4775439" h="3760658">
                <a:moveTo>
                  <a:pt x="0" y="0"/>
                </a:moveTo>
                <a:lnTo>
                  <a:pt x="4775439" y="0"/>
                </a:lnTo>
                <a:lnTo>
                  <a:pt x="4775439" y="3760659"/>
                </a:lnTo>
                <a:lnTo>
                  <a:pt x="0" y="376065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6" name="Freeform 6"/>
          <p:cNvSpPr/>
          <p:nvPr/>
        </p:nvSpPr>
        <p:spPr>
          <a:xfrm flipH="1">
            <a:off x="13703681" y="-135123"/>
            <a:ext cx="4775439" cy="3760658"/>
          </a:xfrm>
          <a:custGeom>
            <a:avLst/>
            <a:gdLst/>
            <a:ahLst/>
            <a:cxnLst/>
            <a:rect l="l" t="t" r="r" b="b"/>
            <a:pathLst>
              <a:path w="4775439" h="3760658">
                <a:moveTo>
                  <a:pt x="4775439" y="0"/>
                </a:moveTo>
                <a:lnTo>
                  <a:pt x="0" y="0"/>
                </a:lnTo>
                <a:lnTo>
                  <a:pt x="0" y="3760659"/>
                </a:lnTo>
                <a:lnTo>
                  <a:pt x="4775439" y="3760659"/>
                </a:lnTo>
                <a:lnTo>
                  <a:pt x="4775439"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7" name="Freeform 7"/>
          <p:cNvSpPr/>
          <p:nvPr/>
        </p:nvSpPr>
        <p:spPr>
          <a:xfrm>
            <a:off x="12936503" y="1745207"/>
            <a:ext cx="767178" cy="775907"/>
          </a:xfrm>
          <a:custGeom>
            <a:avLst/>
            <a:gdLst/>
            <a:ahLst/>
            <a:cxnLst/>
            <a:rect l="l" t="t" r="r" b="b"/>
            <a:pathLst>
              <a:path w="767178" h="775907">
                <a:moveTo>
                  <a:pt x="0" y="0"/>
                </a:moveTo>
                <a:lnTo>
                  <a:pt x="767178" y="0"/>
                </a:lnTo>
                <a:lnTo>
                  <a:pt x="767178" y="775907"/>
                </a:lnTo>
                <a:lnTo>
                  <a:pt x="0" y="77590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8" name="TextBox 8"/>
          <p:cNvSpPr txBox="1"/>
          <p:nvPr/>
        </p:nvSpPr>
        <p:spPr>
          <a:xfrm>
            <a:off x="5542824" y="1669007"/>
            <a:ext cx="7205398" cy="679273"/>
          </a:xfrm>
          <a:prstGeom prst="rect">
            <a:avLst/>
          </a:prstGeom>
        </p:spPr>
        <p:txBody>
          <a:bodyPr lIns="0" tIns="0" rIns="0" bIns="0" rtlCol="0" anchor="t">
            <a:spAutoFit/>
          </a:bodyPr>
          <a:lstStyle/>
          <a:p>
            <a:pPr algn="ctr" rtl="1">
              <a:lnSpc>
                <a:spcPts val="5609"/>
              </a:lnSpc>
            </a:pPr>
            <a:r>
              <a:rPr lang="ar-EG" sz="4006" b="1">
                <a:solidFill>
                  <a:srgbClr val="000000"/>
                </a:solidFill>
                <a:latin typeface="29LT Riwaya Bold"/>
                <a:ea typeface="29LT Riwaya Bold"/>
                <a:cs typeface="29LT Riwaya Bold"/>
                <a:sym typeface="29LT Riwaya Bold"/>
                <a:rtl/>
              </a:rPr>
              <a:t> أهم </a:t>
            </a:r>
            <a:r>
              <a:rPr lang="en-US" sz="4006" b="1">
                <a:solidFill>
                  <a:srgbClr val="000000"/>
                </a:solidFill>
                <a:latin typeface="29LT Riwaya Bold"/>
                <a:ea typeface="29LT Riwaya Bold"/>
                <a:cs typeface="29LT Riwaya Bold"/>
                <a:sym typeface="29LT Riwaya Bold"/>
              </a:rPr>
              <a:t>٣</a:t>
            </a:r>
            <a:r>
              <a:rPr lang="ar-EG" sz="4006" b="1">
                <a:solidFill>
                  <a:srgbClr val="000000"/>
                </a:solidFill>
                <a:latin typeface="29LT Riwaya Bold"/>
                <a:ea typeface="29LT Riwaya Bold"/>
                <a:cs typeface="29LT Riwaya Bold"/>
                <a:sym typeface="29LT Riwaya Bold"/>
                <a:rtl/>
              </a:rPr>
              <a:t> نقاط محورية بعد المرحلة الثانوية </a:t>
            </a:r>
          </a:p>
        </p:txBody>
      </p:sp>
      <p:sp>
        <p:nvSpPr>
          <p:cNvPr id="9" name="TextBox 9"/>
          <p:cNvSpPr txBox="1"/>
          <p:nvPr/>
        </p:nvSpPr>
        <p:spPr>
          <a:xfrm>
            <a:off x="2199645" y="3797080"/>
            <a:ext cx="14384361" cy="3924841"/>
          </a:xfrm>
          <a:prstGeom prst="rect">
            <a:avLst/>
          </a:prstGeom>
        </p:spPr>
        <p:txBody>
          <a:bodyPr lIns="0" tIns="0" rIns="0" bIns="0" rtlCol="0" anchor="t">
            <a:spAutoFit/>
          </a:bodyPr>
          <a:lstStyle/>
          <a:p>
            <a:pPr algn="r" rtl="1">
              <a:lnSpc>
                <a:spcPts val="5220"/>
              </a:lnSpc>
            </a:pPr>
            <a:r>
              <a:rPr lang="ar-EG" sz="3728" b="1">
                <a:solidFill>
                  <a:srgbClr val="07605D"/>
                </a:solidFill>
                <a:latin typeface="29LT Riwaya Bold"/>
                <a:ea typeface="29LT Riwaya Bold"/>
                <a:cs typeface="29LT Riwaya Bold"/>
                <a:sym typeface="29LT Riwaya Bold"/>
                <a:rtl/>
              </a:rPr>
              <a:t>التخطيط للمستقبل ووضع أهداف واضحة</a:t>
            </a:r>
          </a:p>
          <a:p>
            <a:pPr algn="r" rtl="1">
              <a:lnSpc>
                <a:spcPts val="5220"/>
              </a:lnSpc>
            </a:pPr>
            <a:endParaRPr lang="ar-EG" sz="3728" b="1">
              <a:solidFill>
                <a:srgbClr val="07605D"/>
              </a:solidFill>
              <a:latin typeface="29LT Riwaya Bold"/>
              <a:ea typeface="29LT Riwaya Bold"/>
              <a:cs typeface="29LT Riwaya Bold"/>
              <a:sym typeface="29LT Riwaya Bold"/>
              <a:rtl/>
            </a:endParaRPr>
          </a:p>
          <a:p>
            <a:pPr marL="805026" lvl="1" indent="-402513" algn="r" rtl="1">
              <a:lnSpc>
                <a:spcPts val="5220"/>
              </a:lnSpc>
              <a:buFont typeface="Arial"/>
              <a:buChar char="•"/>
            </a:pPr>
            <a:r>
              <a:rPr lang="ar-EG" sz="3728" b="1">
                <a:solidFill>
                  <a:srgbClr val="000000"/>
                </a:solidFill>
                <a:latin typeface="29LT Riwaya Bold"/>
                <a:ea typeface="29LT Riwaya Bold"/>
                <a:cs typeface="29LT Riwaya Bold"/>
                <a:sym typeface="29LT Riwaya Bold"/>
                <a:rtl/>
              </a:rPr>
              <a:t>تحديد أهداف عامة (مثل: إكمال الدراسة، بناء مسار مهني).</a:t>
            </a:r>
          </a:p>
          <a:p>
            <a:pPr marL="805026" lvl="1" indent="-402513" algn="r" rtl="1">
              <a:lnSpc>
                <a:spcPts val="5220"/>
              </a:lnSpc>
              <a:buFont typeface="Arial"/>
              <a:buChar char="•"/>
            </a:pPr>
            <a:r>
              <a:rPr lang="ar-EG" sz="3728" b="1">
                <a:solidFill>
                  <a:srgbClr val="000000"/>
                </a:solidFill>
                <a:latin typeface="29LT Riwaya Bold"/>
                <a:ea typeface="29LT Riwaya Bold"/>
                <a:cs typeface="29LT Riwaya Bold"/>
                <a:sym typeface="29LT Riwaya Bold"/>
                <a:rtl/>
              </a:rPr>
              <a:t>تقسيمها إلى أهداف خاصة قابلة للتنفيذ (مثل: دورة لغة، ممارسة هواية، تحسين معدل دراسي).</a:t>
            </a:r>
          </a:p>
          <a:p>
            <a:pPr algn="r" rtl="1">
              <a:lnSpc>
                <a:spcPts val="5220"/>
              </a:lnSpc>
            </a:pPr>
            <a:endParaRPr lang="ar-EG" sz="3728" b="1">
              <a:solidFill>
                <a:srgbClr val="000000"/>
              </a:solidFill>
              <a:latin typeface="29LT Riwaya Bold"/>
              <a:ea typeface="29LT Riwaya Bold"/>
              <a:cs typeface="29LT Riwaya Bold"/>
              <a:sym typeface="29LT Riwaya Bold"/>
              <a:rt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trim.4A5BAD40-401A-429E-AE59-7C2A344BC145.MOV">
            <a:hlinkClick r:id="" action="ppaction://media"/>
            <a:extLst>
              <a:ext uri="{FF2B5EF4-FFF2-40B4-BE49-F238E27FC236}">
                <a16:creationId xmlns:a16="http://schemas.microsoft.com/office/drawing/2014/main" id="{F31034F0-0C6D-AC0B-E575-6806436E4ED7}"/>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8288000" cy="10287000"/>
          </a:xfrm>
          <a:prstGeom prst="rect">
            <a:avLst/>
          </a:prstGeom>
        </p:spPr>
      </p:pic>
    </p:spTree>
    <p:extLst>
      <p:ext uri="{BB962C8B-B14F-4D97-AF65-F5344CB8AC3E}">
        <p14:creationId xmlns:p14="http://schemas.microsoft.com/office/powerpoint/2010/main" val="3899469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1224101" y="6319290"/>
            <a:ext cx="19512101" cy="5878020"/>
          </a:xfrm>
          <a:custGeom>
            <a:avLst/>
            <a:gdLst/>
            <a:ahLst/>
            <a:cxnLst/>
            <a:rect l="l" t="t" r="r" b="b"/>
            <a:pathLst>
              <a:path w="19512101" h="5878020">
                <a:moveTo>
                  <a:pt x="19512101" y="0"/>
                </a:moveTo>
                <a:lnTo>
                  <a:pt x="0" y="0"/>
                </a:lnTo>
                <a:lnTo>
                  <a:pt x="0" y="5878020"/>
                </a:lnTo>
                <a:lnTo>
                  <a:pt x="19512101" y="5878020"/>
                </a:lnTo>
                <a:lnTo>
                  <a:pt x="19512101"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flipH="1">
            <a:off x="14391060" y="-133645"/>
            <a:ext cx="4519015" cy="3558724"/>
          </a:xfrm>
          <a:custGeom>
            <a:avLst/>
            <a:gdLst/>
            <a:ahLst/>
            <a:cxnLst/>
            <a:rect l="l" t="t" r="r" b="b"/>
            <a:pathLst>
              <a:path w="4519015" h="3558724">
                <a:moveTo>
                  <a:pt x="4519015" y="0"/>
                </a:moveTo>
                <a:lnTo>
                  <a:pt x="0" y="0"/>
                </a:lnTo>
                <a:lnTo>
                  <a:pt x="0" y="3558724"/>
                </a:lnTo>
                <a:lnTo>
                  <a:pt x="4519015" y="3558724"/>
                </a:lnTo>
                <a:lnTo>
                  <a:pt x="4519015"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4" name="Freeform 4"/>
          <p:cNvSpPr/>
          <p:nvPr/>
        </p:nvSpPr>
        <p:spPr>
          <a:xfrm>
            <a:off x="12006476" y="750566"/>
            <a:ext cx="774859" cy="783676"/>
          </a:xfrm>
          <a:custGeom>
            <a:avLst/>
            <a:gdLst/>
            <a:ahLst/>
            <a:cxnLst/>
            <a:rect l="l" t="t" r="r" b="b"/>
            <a:pathLst>
              <a:path w="774859" h="783676">
                <a:moveTo>
                  <a:pt x="0" y="0"/>
                </a:moveTo>
                <a:lnTo>
                  <a:pt x="774859" y="0"/>
                </a:lnTo>
                <a:lnTo>
                  <a:pt x="774859" y="783676"/>
                </a:lnTo>
                <a:lnTo>
                  <a:pt x="0" y="78367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ar-SA"/>
          </a:p>
        </p:txBody>
      </p:sp>
      <p:sp>
        <p:nvSpPr>
          <p:cNvPr id="5" name="TextBox 5"/>
          <p:cNvSpPr txBox="1"/>
          <p:nvPr/>
        </p:nvSpPr>
        <p:spPr>
          <a:xfrm>
            <a:off x="10090824" y="513037"/>
            <a:ext cx="1545238" cy="1134908"/>
          </a:xfrm>
          <a:prstGeom prst="rect">
            <a:avLst/>
          </a:prstGeom>
        </p:spPr>
        <p:txBody>
          <a:bodyPr lIns="0" tIns="0" rIns="0" bIns="0" rtlCol="0" anchor="t">
            <a:spAutoFit/>
          </a:bodyPr>
          <a:lstStyle/>
          <a:p>
            <a:pPr algn="ctr" rtl="1">
              <a:lnSpc>
                <a:spcPts val="9349"/>
              </a:lnSpc>
            </a:pPr>
            <a:r>
              <a:rPr lang="ar-EG" sz="6678" b="1">
                <a:solidFill>
                  <a:srgbClr val="000000"/>
                </a:solidFill>
                <a:latin typeface="29LT Riwaya Bold"/>
                <a:ea typeface="29LT Riwaya Bold"/>
                <a:cs typeface="29LT Riwaya Bold"/>
                <a:sym typeface="29LT Riwaya Bold"/>
                <a:rtl/>
              </a:rPr>
              <a:t>اخيراً</a:t>
            </a:r>
          </a:p>
        </p:txBody>
      </p:sp>
      <p:sp>
        <p:nvSpPr>
          <p:cNvPr id="6" name="TextBox 6"/>
          <p:cNvSpPr txBox="1"/>
          <p:nvPr/>
        </p:nvSpPr>
        <p:spPr>
          <a:xfrm>
            <a:off x="2341914" y="3288143"/>
            <a:ext cx="13964778" cy="3634515"/>
          </a:xfrm>
          <a:prstGeom prst="rect">
            <a:avLst/>
          </a:prstGeom>
        </p:spPr>
        <p:txBody>
          <a:bodyPr lIns="0" tIns="0" rIns="0" bIns="0" rtlCol="0" anchor="t">
            <a:spAutoFit/>
          </a:bodyPr>
          <a:lstStyle/>
          <a:p>
            <a:pPr algn="r" rtl="1">
              <a:lnSpc>
                <a:spcPts val="4806"/>
              </a:lnSpc>
            </a:pPr>
            <a:r>
              <a:rPr lang="ar-EG" sz="3433" b="1">
                <a:solidFill>
                  <a:srgbClr val="000000"/>
                </a:solidFill>
                <a:latin typeface="29LT Riwaya Bold"/>
                <a:ea typeface="29LT Riwaya Bold"/>
                <a:cs typeface="29LT Riwaya Bold"/>
                <a:sym typeface="29LT Riwaya Bold"/>
                <a:rtl/>
              </a:rPr>
              <a:t>ستودعن هذا المكان وقد اكتسبتن المعرفة، وتجهزن للرحيل نحو مستقبل جديد مليء بالفرص والتحديات.</a:t>
            </a:r>
          </a:p>
          <a:p>
            <a:pPr algn="r" rtl="1">
              <a:lnSpc>
                <a:spcPts val="4806"/>
              </a:lnSpc>
            </a:pPr>
            <a:r>
              <a:rPr lang="ar-EG" sz="3433" b="1">
                <a:solidFill>
                  <a:srgbClr val="000000"/>
                </a:solidFill>
                <a:latin typeface="29LT Riwaya Bold"/>
                <a:ea typeface="29LT Riwaya Bold"/>
                <a:cs typeface="29LT Riwaya Bold"/>
                <a:sym typeface="29LT Riwaya Bold"/>
                <a:rtl/>
              </a:rPr>
              <a:t> تذكّرن دائمًا أن كل خطوة تخطينها بعد اليوم هي لبنة في بناء أحلامكن، وأنكن قادرات على تحقيق كل ما تصبون إليه، بثقة وإصرار.</a:t>
            </a:r>
          </a:p>
          <a:p>
            <a:pPr algn="r" rtl="1">
              <a:lnSpc>
                <a:spcPts val="4806"/>
              </a:lnSpc>
            </a:pPr>
            <a:r>
              <a:rPr lang="ar-EG" sz="3433" b="1">
                <a:solidFill>
                  <a:srgbClr val="000000"/>
                </a:solidFill>
                <a:latin typeface="29LT Riwaya Bold"/>
                <a:ea typeface="29LT Riwaya Bold"/>
                <a:cs typeface="29LT Riwaya Bold"/>
                <a:sym typeface="29LT Riwaya Bold"/>
                <a:rtl/>
              </a:rPr>
              <a:t>رحلة المستقبل تبدأ الآن… فلتكن خطواتكن مليئة بالشجاعة، الطموح، والحب لما تفعلن</a:t>
            </a:r>
          </a:p>
          <a:p>
            <a:pPr algn="r" rtl="1">
              <a:lnSpc>
                <a:spcPts val="4806"/>
              </a:lnSpc>
            </a:pPr>
            <a:endParaRPr lang="ar-EG" sz="3433" b="1">
              <a:solidFill>
                <a:srgbClr val="000000"/>
              </a:solidFill>
              <a:latin typeface="29LT Riwaya Bold"/>
              <a:ea typeface="29LT Riwaya Bold"/>
              <a:cs typeface="29LT Riwaya Bold"/>
              <a:sym typeface="29LT Riwaya Bold"/>
              <a:rt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1413826" y="7347990"/>
            <a:ext cx="19512101" cy="5878020"/>
          </a:xfrm>
          <a:custGeom>
            <a:avLst/>
            <a:gdLst/>
            <a:ahLst/>
            <a:cxnLst/>
            <a:rect l="l" t="t" r="r" b="b"/>
            <a:pathLst>
              <a:path w="19512101" h="5878020">
                <a:moveTo>
                  <a:pt x="19512101" y="0"/>
                </a:moveTo>
                <a:lnTo>
                  <a:pt x="0" y="0"/>
                </a:lnTo>
                <a:lnTo>
                  <a:pt x="0" y="5878020"/>
                </a:lnTo>
                <a:lnTo>
                  <a:pt x="19512101" y="5878020"/>
                </a:lnTo>
                <a:lnTo>
                  <a:pt x="19512101"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flipH="1">
            <a:off x="14391060" y="-133645"/>
            <a:ext cx="4519015" cy="3558724"/>
          </a:xfrm>
          <a:custGeom>
            <a:avLst/>
            <a:gdLst/>
            <a:ahLst/>
            <a:cxnLst/>
            <a:rect l="l" t="t" r="r" b="b"/>
            <a:pathLst>
              <a:path w="4519015" h="3558724">
                <a:moveTo>
                  <a:pt x="4519015" y="0"/>
                </a:moveTo>
                <a:lnTo>
                  <a:pt x="0" y="0"/>
                </a:lnTo>
                <a:lnTo>
                  <a:pt x="0" y="3558724"/>
                </a:lnTo>
                <a:lnTo>
                  <a:pt x="4519015" y="3558724"/>
                </a:lnTo>
                <a:lnTo>
                  <a:pt x="4519015"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4" name="Freeform 4"/>
          <p:cNvSpPr/>
          <p:nvPr/>
        </p:nvSpPr>
        <p:spPr>
          <a:xfrm>
            <a:off x="7600934" y="1645717"/>
            <a:ext cx="3275636" cy="3836762"/>
          </a:xfrm>
          <a:custGeom>
            <a:avLst/>
            <a:gdLst/>
            <a:ahLst/>
            <a:cxnLst/>
            <a:rect l="l" t="t" r="r" b="b"/>
            <a:pathLst>
              <a:path w="3275636" h="3836762">
                <a:moveTo>
                  <a:pt x="0" y="0"/>
                </a:moveTo>
                <a:lnTo>
                  <a:pt x="3275636" y="0"/>
                </a:lnTo>
                <a:lnTo>
                  <a:pt x="3275636" y="3836762"/>
                </a:lnTo>
                <a:lnTo>
                  <a:pt x="0" y="383676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ar-SA"/>
          </a:p>
        </p:txBody>
      </p:sp>
      <p:sp>
        <p:nvSpPr>
          <p:cNvPr id="5" name="Freeform 5"/>
          <p:cNvSpPr/>
          <p:nvPr/>
        </p:nvSpPr>
        <p:spPr>
          <a:xfrm>
            <a:off x="5237387" y="5690829"/>
            <a:ext cx="7315200" cy="2697480"/>
          </a:xfrm>
          <a:custGeom>
            <a:avLst/>
            <a:gdLst/>
            <a:ahLst/>
            <a:cxnLst/>
            <a:rect l="l" t="t" r="r" b="b"/>
            <a:pathLst>
              <a:path w="7315200" h="2697480">
                <a:moveTo>
                  <a:pt x="0" y="0"/>
                </a:moveTo>
                <a:lnTo>
                  <a:pt x="7315200" y="0"/>
                </a:lnTo>
                <a:lnTo>
                  <a:pt x="7315200" y="2697480"/>
                </a:lnTo>
                <a:lnTo>
                  <a:pt x="0" y="269748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ar-SA"/>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988</Words>
  <Application>Microsoft Office PowerPoint</Application>
  <PresentationFormat>مخصص</PresentationFormat>
  <Paragraphs>146</Paragraphs>
  <Slides>29</Slides>
  <Notes>0</Notes>
  <HiddenSlides>0</HiddenSlides>
  <MMClips>2</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29</vt:i4>
      </vt:variant>
    </vt:vector>
  </HeadingPairs>
  <TitlesOfParts>
    <vt:vector size="34" baseType="lpstr">
      <vt:lpstr>29LT Riwaya Bold</vt:lpstr>
      <vt:lpstr>29LT Riwaya</vt:lpstr>
      <vt:lpstr>Calibri</vt:lpstr>
      <vt:lpstr>Arial</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الهدف العام</dc:title>
  <cp:lastModifiedBy>Amal .</cp:lastModifiedBy>
  <cp:revision>19</cp:revision>
  <dcterms:created xsi:type="dcterms:W3CDTF">2006-08-16T00:00:00Z</dcterms:created>
  <dcterms:modified xsi:type="dcterms:W3CDTF">2026-01-28T14:31:36Z</dcterms:modified>
  <dc:identifier>DAGzxIEATls</dc:identifier>
</cp:coreProperties>
</file>